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81" r:id="rId1"/>
    <p:sldMasterId id="2147483682" r:id="rId2"/>
    <p:sldMasterId id="2147483683" r:id="rId3"/>
  </p:sldMasterIdLst>
  <p:notesMasterIdLst>
    <p:notesMasterId r:id="rId94"/>
  </p:notesMasterIdLst>
  <p:sldIdLst>
    <p:sldId id="256" r:id="rId4"/>
    <p:sldId id="257" r:id="rId5"/>
    <p:sldId id="258" r:id="rId6"/>
    <p:sldId id="259" r:id="rId7"/>
    <p:sldId id="260" r:id="rId8"/>
    <p:sldId id="261" r:id="rId9"/>
    <p:sldId id="262" r:id="rId10"/>
    <p:sldId id="263" r:id="rId11"/>
    <p:sldId id="339" r:id="rId12"/>
    <p:sldId id="340" r:id="rId13"/>
    <p:sldId id="341" r:id="rId14"/>
    <p:sldId id="342" r:id="rId15"/>
    <p:sldId id="343" r:id="rId16"/>
    <p:sldId id="344" r:id="rId17"/>
    <p:sldId id="345" r:id="rId18"/>
    <p:sldId id="346" r:id="rId19"/>
    <p:sldId id="347" r:id="rId20"/>
    <p:sldId id="348" r:id="rId21"/>
    <p:sldId id="349" r:id="rId22"/>
    <p:sldId id="350" r:id="rId23"/>
    <p:sldId id="351" r:id="rId24"/>
    <p:sldId id="352" r:id="rId25"/>
    <p:sldId id="353" r:id="rId26"/>
    <p:sldId id="354" r:id="rId27"/>
    <p:sldId id="355" r:id="rId28"/>
    <p:sldId id="356" r:id="rId29"/>
    <p:sldId id="357" r:id="rId30"/>
    <p:sldId id="358" r:id="rId31"/>
    <p:sldId id="359" r:id="rId32"/>
    <p:sldId id="278" r:id="rId33"/>
    <p:sldId id="279" r:id="rId34"/>
    <p:sldId id="280" r:id="rId35"/>
    <p:sldId id="281" r:id="rId36"/>
    <p:sldId id="282" r:id="rId37"/>
    <p:sldId id="283" r:id="rId38"/>
    <p:sldId id="284" r:id="rId39"/>
    <p:sldId id="285" r:id="rId40"/>
    <p:sldId id="286" r:id="rId41"/>
    <p:sldId id="287" r:id="rId42"/>
    <p:sldId id="288" r:id="rId43"/>
    <p:sldId id="289" r:id="rId44"/>
    <p:sldId id="290" r:id="rId45"/>
    <p:sldId id="291" r:id="rId46"/>
    <p:sldId id="292" r:id="rId47"/>
    <p:sldId id="293" r:id="rId48"/>
    <p:sldId id="294" r:id="rId49"/>
    <p:sldId id="295" r:id="rId50"/>
    <p:sldId id="296" r:id="rId51"/>
    <p:sldId id="297" r:id="rId52"/>
    <p:sldId id="298" r:id="rId53"/>
    <p:sldId id="299" r:id="rId54"/>
    <p:sldId id="300" r:id="rId55"/>
    <p:sldId id="301" r:id="rId56"/>
    <p:sldId id="302" r:id="rId57"/>
    <p:sldId id="303" r:id="rId58"/>
    <p:sldId id="304" r:id="rId59"/>
    <p:sldId id="305" r:id="rId60"/>
    <p:sldId id="306" r:id="rId61"/>
    <p:sldId id="307" r:id="rId62"/>
    <p:sldId id="308" r:id="rId63"/>
    <p:sldId id="309" r:id="rId64"/>
    <p:sldId id="310" r:id="rId65"/>
    <p:sldId id="311" r:id="rId66"/>
    <p:sldId id="312" r:id="rId67"/>
    <p:sldId id="313" r:id="rId68"/>
    <p:sldId id="314" r:id="rId69"/>
    <p:sldId id="315" r:id="rId70"/>
    <p:sldId id="316" r:id="rId71"/>
    <p:sldId id="317" r:id="rId72"/>
    <p:sldId id="318" r:id="rId73"/>
    <p:sldId id="319" r:id="rId74"/>
    <p:sldId id="320" r:id="rId75"/>
    <p:sldId id="321" r:id="rId76"/>
    <p:sldId id="322" r:id="rId77"/>
    <p:sldId id="323" r:id="rId78"/>
    <p:sldId id="324" r:id="rId79"/>
    <p:sldId id="325" r:id="rId80"/>
    <p:sldId id="326" r:id="rId81"/>
    <p:sldId id="327" r:id="rId82"/>
    <p:sldId id="328" r:id="rId83"/>
    <p:sldId id="329" r:id="rId84"/>
    <p:sldId id="330" r:id="rId85"/>
    <p:sldId id="331" r:id="rId86"/>
    <p:sldId id="332" r:id="rId87"/>
    <p:sldId id="333" r:id="rId88"/>
    <p:sldId id="334" r:id="rId89"/>
    <p:sldId id="335" r:id="rId90"/>
    <p:sldId id="336" r:id="rId91"/>
    <p:sldId id="337" r:id="rId92"/>
    <p:sldId id="338" r:id="rId93"/>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29" d="100"/>
          <a:sy n="129" d="100"/>
        </p:scale>
        <p:origin x="888"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slide" Target="slides/slide86.xml"/><Relationship Id="rId16" Type="http://schemas.openxmlformats.org/officeDocument/2006/relationships/slide" Target="slides/slide13.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5" Type="http://schemas.openxmlformats.org/officeDocument/2006/relationships/slide" Target="slides/slide2.xml"/><Relationship Id="rId90" Type="http://schemas.openxmlformats.org/officeDocument/2006/relationships/slide" Target="slides/slide87.xml"/><Relationship Id="rId95" Type="http://schemas.openxmlformats.org/officeDocument/2006/relationships/presProps" Target="presProps.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80" Type="http://schemas.openxmlformats.org/officeDocument/2006/relationships/slide" Target="slides/slide77.xml"/><Relationship Id="rId85" Type="http://schemas.openxmlformats.org/officeDocument/2006/relationships/slide" Target="slides/slide82.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slide" Target="slides/slide80.xml"/><Relationship Id="rId88" Type="http://schemas.openxmlformats.org/officeDocument/2006/relationships/slide" Target="slides/slide85.xml"/><Relationship Id="rId91" Type="http://schemas.openxmlformats.org/officeDocument/2006/relationships/slide" Target="slides/slide88.xml"/><Relationship Id="rId9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slide" Target="slides/slide83.xml"/><Relationship Id="rId94" Type="http://schemas.openxmlformats.org/officeDocument/2006/relationships/notesMaster" Target="notesMasters/notesMaster1.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theme" Target="theme/theme1.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3" Type="http://schemas.openxmlformats.org/officeDocument/2006/relationships/hyperlink" Target="https://en.wikipedia.org/wiki/Heuristic_(computer_science)" TargetMode="External"/><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4f4444721c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4f4444721c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4f4444721c_18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4f4444721c_18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g4f4444721c_18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 name="Google Shape;343;g4f4444721c_18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4f4444721c_18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4f4444721c_18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g4f4444721c_18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6" name="Google Shape;366;g4f4444721c_18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g4f4444721c_18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6" name="Google Shape;376;g4f4444721c_18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g4f4444721c_18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 name="Google Shape;383;g4f4444721c_18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g4f4444721c_18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3" name="Google Shape;393;g4f4444721c_18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4f4444721c_18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4f4444721c_18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g4f4444721c_18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1" name="Google Shape;411;g4f4444721c_18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g4f4444721c_18_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9" name="Google Shape;419;g4f4444721c_18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4f4444721c_14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4f4444721c_14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g4f4444721c_18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7" name="Google Shape;427;g4f4444721c_18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
        <p:cNvGrpSpPr/>
        <p:nvPr/>
      </p:nvGrpSpPr>
      <p:grpSpPr>
        <a:xfrm>
          <a:off x="0" y="0"/>
          <a:ext cx="0" cy="0"/>
          <a:chOff x="0" y="0"/>
          <a:chExt cx="0" cy="0"/>
        </a:xfrm>
      </p:grpSpPr>
      <p:sp>
        <p:nvSpPr>
          <p:cNvPr id="434" name="Google Shape;434;g4f4444721c_18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5" name="Google Shape;435;g4f4444721c_18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g4f4444721c_18_1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3" name="Google Shape;443;g4f4444721c_18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g4f4444721c_2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1" name="Google Shape;451;g4f4444721c_2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Google Shape;455;g4f4444721c_22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6" name="Google Shape;456;g4f4444721c_22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g4f4444721c_22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0" name="Google Shape;480;g4f4444721c_22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a:t>un variant est détecté en comparant avec une référence, les variants changeront selon la référence.</a:t>
            </a:r>
            <a:endParaRPr/>
          </a:p>
          <a:p>
            <a:pPr marL="0" lvl="0" indent="0" algn="l" rtl="0">
              <a:spcBef>
                <a:spcPts val="0"/>
              </a:spcBef>
              <a:spcAft>
                <a:spcPts val="0"/>
              </a:spcAft>
              <a:buNone/>
            </a:pPr>
            <a:r>
              <a:rPr lang="fr"/>
              <a:t>quand on parle de détection de variant on parle de détection de SNV, indel, et MNV, </a:t>
            </a:r>
            <a:endParaRPr/>
          </a:p>
          <a:p>
            <a:pPr marL="0" lvl="0" indent="0" algn="l" rtl="0">
              <a:spcBef>
                <a:spcPts val="0"/>
              </a:spcBef>
              <a:spcAft>
                <a:spcPts val="0"/>
              </a:spcAft>
              <a:buNone/>
            </a:pPr>
            <a:r>
              <a:rPr lang="fr"/>
              <a:t>pour les événement de plus de 50 bp les méthodo sont différentes et on parle de SV</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Google Shape;490;g4f4444721c_22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1" name="Google Shape;491;g4f4444721c_22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a:t>là j’ai parlé de SNV, mais on entend plus souvent parler de SNP</a:t>
            </a:r>
            <a:endParaRPr/>
          </a:p>
          <a:p>
            <a:pPr marL="0" lvl="0" indent="0" algn="l" rtl="0">
              <a:spcBef>
                <a:spcPts val="0"/>
              </a:spcBef>
              <a:spcAft>
                <a:spcPts val="0"/>
              </a:spcAft>
              <a:buNone/>
            </a:pPr>
            <a:r>
              <a:rPr lang="fr"/>
              <a:t>pour être précis ce que l’on détecte en variant calling sont bien des SNV, qui sont toute des variants sans implication de fréquence dans une population</a:t>
            </a:r>
            <a:endParaRPr/>
          </a:p>
          <a:p>
            <a:pPr marL="0" lvl="0" indent="0" algn="l" rtl="0">
              <a:spcBef>
                <a:spcPts val="0"/>
              </a:spcBef>
              <a:spcAft>
                <a:spcPts val="0"/>
              </a:spcAft>
              <a:buNone/>
            </a:pPr>
            <a:r>
              <a:rPr lang="fr"/>
              <a:t>on utilise le terme “SNP” mais c’est souvent un abus de langage, on parle souvent de SNV et un SNV n’est pas forcément un SNP, il l’est si il est partagé dans une population</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p:cNvGrpSpPr/>
        <p:nvPr/>
      </p:nvGrpSpPr>
      <p:grpSpPr>
        <a:xfrm>
          <a:off x="0" y="0"/>
          <a:ext cx="0" cy="0"/>
          <a:chOff x="0" y="0"/>
          <a:chExt cx="0" cy="0"/>
        </a:xfrm>
      </p:grpSpPr>
      <p:sp>
        <p:nvSpPr>
          <p:cNvPr id="497" name="Google Shape;497;g4f4444721c_22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8" name="Google Shape;498;g4f4444721c_22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a:t>passage d’information d’alignement de read alignés à une liste de variants avec leur position (vcf)</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6"/>
        <p:cNvGrpSpPr/>
        <p:nvPr/>
      </p:nvGrpSpPr>
      <p:grpSpPr>
        <a:xfrm>
          <a:off x="0" y="0"/>
          <a:ext cx="0" cy="0"/>
          <a:chOff x="0" y="0"/>
          <a:chExt cx="0" cy="0"/>
        </a:xfrm>
      </p:grpSpPr>
      <p:sp>
        <p:nvSpPr>
          <p:cNvPr id="517" name="Google Shape;517;g4f4444721c_22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8" name="Google Shape;518;g4f4444721c_22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a:t>Pour chaque position de la référence, les algorithmes vont prendre en compte les comptage d’allèle des reads s’alignant à cette position ainsi que les différent scores associés (mapping, basecalling), pour émettre une hypothèse sur la présence d’un variant, et sur le génotype le plus probable.</a:t>
            </a:r>
            <a:endParaRPr/>
          </a:p>
          <a:p>
            <a:pPr marL="0" lvl="0" indent="0" algn="l" rtl="0">
              <a:spcBef>
                <a:spcPts val="0"/>
              </a:spcBef>
              <a:spcAft>
                <a:spcPts val="0"/>
              </a:spcAft>
              <a:buNone/>
            </a:pPr>
            <a:endParaRPr/>
          </a:p>
          <a:p>
            <a:pPr marL="0" lvl="0" indent="0" algn="l" rtl="0">
              <a:spcBef>
                <a:spcPts val="0"/>
              </a:spcBef>
              <a:spcAft>
                <a:spcPts val="0"/>
              </a:spcAft>
              <a:buNone/>
            </a:pPr>
            <a:r>
              <a:rPr lang="fr"/>
              <a:t>Parait simple à faire, mais implique en fait plusieurs difficultés.</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5"/>
        <p:cNvGrpSpPr/>
        <p:nvPr/>
      </p:nvGrpSpPr>
      <p:grpSpPr>
        <a:xfrm>
          <a:off x="0" y="0"/>
          <a:ext cx="0" cy="0"/>
          <a:chOff x="0" y="0"/>
          <a:chExt cx="0" cy="0"/>
        </a:xfrm>
      </p:grpSpPr>
      <p:sp>
        <p:nvSpPr>
          <p:cNvPr id="526" name="Google Shape;526;g4f4444721c_22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7" name="Google Shape;527;g4f4444721c_22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a:t>des faux positifs peuvent être introduit dans les données à diverses étapes du processus de séquençage et d’alignement,</a:t>
            </a:r>
            <a:endParaRPr/>
          </a:p>
          <a:p>
            <a:pPr marL="0" lvl="0" indent="0" algn="l" rtl="0">
              <a:spcBef>
                <a:spcPts val="0"/>
              </a:spcBef>
              <a:spcAft>
                <a:spcPts val="0"/>
              </a:spcAft>
              <a:buNone/>
            </a:pPr>
            <a:r>
              <a:rPr lang="fr"/>
              <a:t>nécessite des algo complexe pour corriger ces biais mais leur fonctionnement complexe peut entrainer une difficulté dans l’interprétation des résultats</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4f4444721c_14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4f4444721c_14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Google Shape;533;g4f4444721c_22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4" name="Google Shape;534;g4f4444721c_22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a:t>Le choix de l’algorithme de calling se fait selon la question biologique posée, il existe de très nombreux outils mais voici la liste des outils les plus utilisés.</a:t>
            </a:r>
            <a:endParaRPr/>
          </a:p>
          <a:p>
            <a:pPr marL="0" lvl="0" indent="0" algn="l" rtl="0">
              <a:spcBef>
                <a:spcPts val="0"/>
              </a:spcBef>
              <a:spcAft>
                <a:spcPts val="0"/>
              </a:spcAft>
              <a:buNone/>
            </a:pPr>
            <a:r>
              <a:rPr lang="fr"/>
              <a:t>Pas d’outil parfait, qualité des résultats dépend de l’entiereté du pipeline, des paramètres utilisés et de la qualité des données</a:t>
            </a:r>
            <a:endParaRPr/>
          </a:p>
          <a:p>
            <a:pPr marL="0" lvl="0" indent="0" algn="l" rtl="0">
              <a:spcBef>
                <a:spcPts val="0"/>
              </a:spcBef>
              <a:spcAft>
                <a:spcPts val="0"/>
              </a:spcAft>
              <a:buNone/>
            </a:pPr>
            <a:r>
              <a:rPr lang="fr"/>
              <a:t>Pour avoir des résultats solides, ce qui est possible est de faire un calling avec plusieurs outil et regarder les variants détectés par plusieurs outils.</a:t>
            </a:r>
            <a:endParaRPr/>
          </a:p>
          <a:p>
            <a:pPr marL="0" lvl="0" indent="0" algn="l" rtl="0">
              <a:spcBef>
                <a:spcPts val="0"/>
              </a:spcBef>
              <a:spcAft>
                <a:spcPts val="0"/>
              </a:spcAft>
              <a:buNone/>
            </a:pPr>
            <a:r>
              <a:rPr lang="fr"/>
              <a:t>C’est là que l’on se rend compte de la disparités des résultas entre les différentes méthodes.</a:t>
            </a:r>
            <a:endParaRPr/>
          </a:p>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
        <p:cNvGrpSpPr/>
        <p:nvPr/>
      </p:nvGrpSpPr>
      <p:grpSpPr>
        <a:xfrm>
          <a:off x="0" y="0"/>
          <a:ext cx="0" cy="0"/>
          <a:chOff x="0" y="0"/>
          <a:chExt cx="0" cy="0"/>
        </a:xfrm>
      </p:grpSpPr>
      <p:sp>
        <p:nvSpPr>
          <p:cNvPr id="540" name="Google Shape;540;g4f4444721c_22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1" name="Google Shape;541;g4f4444721c_22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a:t>ici par exemple nous avons un exemple d’étude de concordance entre plusieurs outil (samtools, Freebayes et GATK HC)</a:t>
            </a:r>
            <a:endParaRPr/>
          </a:p>
          <a:p>
            <a:pPr marL="0" lvl="0" indent="0" algn="l" rtl="0">
              <a:spcBef>
                <a:spcPts val="0"/>
              </a:spcBef>
              <a:spcAft>
                <a:spcPts val="0"/>
              </a:spcAft>
              <a:buNone/>
            </a:pPr>
            <a:r>
              <a:rPr lang="fr"/>
              <a:t>On ne trouve qu’environ 90% de variants détéctés par les trois outils, et ça c’est dans le meilleur cas car d’autres analyses montrent un taux plus bas.</a:t>
            </a:r>
            <a:endParaRPr/>
          </a:p>
          <a:p>
            <a:pPr marL="0" lvl="0" indent="0" algn="l" rtl="0">
              <a:spcBef>
                <a:spcPts val="0"/>
              </a:spcBef>
              <a:spcAft>
                <a:spcPts val="0"/>
              </a:spcAft>
              <a:buNone/>
            </a:pPr>
            <a:r>
              <a:rPr lang="fr"/>
              <a:t>Du coup avec de telles discordances on peut se demander quel outil est le meilleurs à le “plus” raison.</a:t>
            </a:r>
            <a:endParaRPr/>
          </a:p>
          <a:p>
            <a:pPr marL="0" lvl="0" indent="0" algn="l" rtl="0">
              <a:spcBef>
                <a:spcPts val="0"/>
              </a:spcBef>
              <a:spcAft>
                <a:spcPts val="0"/>
              </a:spcAft>
              <a:buNone/>
            </a:pPr>
            <a:r>
              <a:rPr lang="fr"/>
              <a:t>Et pour évaluer les différents outil on va analyser chez chacun leur recall et leur précision.</a:t>
            </a:r>
            <a:endParaRPr/>
          </a:p>
          <a:p>
            <a:pPr marL="0" lvl="0" indent="0" algn="l" rtl="0">
              <a:spcBef>
                <a:spcPts val="0"/>
              </a:spcBef>
              <a:spcAft>
                <a:spcPts val="0"/>
              </a:spcAft>
              <a:buNone/>
            </a:pPr>
            <a:r>
              <a:rPr lang="fr"/>
              <a:t>explications de ces notions parce qu’elles sont importantes à avoir en tête lorsqu’on discute de résultats de variant calling</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3"/>
        <p:cNvGrpSpPr/>
        <p:nvPr/>
      </p:nvGrpSpPr>
      <p:grpSpPr>
        <a:xfrm>
          <a:off x="0" y="0"/>
          <a:ext cx="0" cy="0"/>
          <a:chOff x="0" y="0"/>
          <a:chExt cx="0" cy="0"/>
        </a:xfrm>
      </p:grpSpPr>
      <p:sp>
        <p:nvSpPr>
          <p:cNvPr id="554" name="Google Shape;554;g4f4444721c_22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5" name="Google Shape;555;g4f4444721c_22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a:t>le recall mesure la capacité de l’outil à détecter un maximum de variant (ce qui correspond à la sensibilité)</a:t>
            </a:r>
            <a:endParaRPr/>
          </a:p>
          <a:p>
            <a:pPr marL="0" lvl="0" indent="0" algn="l" rtl="0">
              <a:spcBef>
                <a:spcPts val="0"/>
              </a:spcBef>
              <a:spcAft>
                <a:spcPts val="0"/>
              </a:spcAft>
              <a:buNone/>
            </a:pPr>
            <a:r>
              <a:rPr lang="fr"/>
              <a:t>pour illustrer ça, imaginons que nous ayons un variant qui existe bel et bien, le variant caller peut faire deux décisions sur la position de ce variant:</a:t>
            </a:r>
            <a:endParaRPr/>
          </a:p>
          <a:p>
            <a:pPr marL="0" lvl="0" indent="0" algn="l" rtl="0">
              <a:spcBef>
                <a:spcPts val="0"/>
              </a:spcBef>
              <a:spcAft>
                <a:spcPts val="0"/>
              </a:spcAft>
              <a:buNone/>
            </a:pPr>
            <a:r>
              <a:rPr lang="fr"/>
              <a:t>il signale bien le variant à cette position, on a donc un vrai positif</a:t>
            </a:r>
            <a:endParaRPr/>
          </a:p>
          <a:p>
            <a:pPr marL="0" lvl="0" indent="0" algn="l" rtl="0">
              <a:spcBef>
                <a:spcPts val="0"/>
              </a:spcBef>
              <a:spcAft>
                <a:spcPts val="0"/>
              </a:spcAft>
              <a:buNone/>
            </a:pPr>
            <a:r>
              <a:rPr lang="fr"/>
              <a:t>il se trompe et ne détecte pas de variant, c’est un faux négatif</a:t>
            </a:r>
            <a:endParaRPr/>
          </a:p>
          <a:p>
            <a:pPr marL="0" lvl="0" indent="0" algn="l" rtl="0">
              <a:spcBef>
                <a:spcPts val="0"/>
              </a:spcBef>
              <a:spcAft>
                <a:spcPts val="0"/>
              </a:spcAft>
              <a:buNone/>
            </a:pPr>
            <a:r>
              <a:rPr lang="fr"/>
              <a:t>le recall se calcule donc comme la proportion de ces vrai positif sur l’ensemble des variant présent dans une séquence</a:t>
            </a:r>
            <a:endParaRPr/>
          </a:p>
          <a:p>
            <a:pPr marL="0" lvl="0" indent="0" algn="l" rtl="0">
              <a:spcBef>
                <a:spcPts val="0"/>
              </a:spcBef>
              <a:spcAft>
                <a:spcPts val="0"/>
              </a:spcAft>
              <a:buClr>
                <a:schemeClr val="dk1"/>
              </a:buClr>
              <a:buSzPts val="1100"/>
              <a:buFont typeface="Arial"/>
              <a:buNone/>
            </a:pPr>
            <a:r>
              <a:rPr lang="fr">
                <a:solidFill>
                  <a:schemeClr val="dk1"/>
                </a:solidFill>
              </a:rPr>
              <a:t>pour exemple, sans un cas idéal si on a que des vrai positifs et aucun faux négatifs on a un recall de 100%, et si on aucun vrai positif et que des faux négatif on a un recall de 0%</a:t>
            </a:r>
            <a:endParaRPr/>
          </a:p>
          <a:p>
            <a:pPr marL="0" lvl="0" indent="0" algn="l" rtl="0">
              <a:spcBef>
                <a:spcPts val="0"/>
              </a:spcBef>
              <a:spcAft>
                <a:spcPts val="0"/>
              </a:spcAft>
              <a:buNone/>
            </a:pPr>
            <a:r>
              <a:rPr lang="fr"/>
              <a:t>un variant caller avec un bon recall est donc capable d’avoir un maximum de vrai positif pour un minimum de faux négatif et donc de ne “rien” rater en terme de variant</a:t>
            </a:r>
            <a:endParaRPr/>
          </a:p>
          <a:p>
            <a:pPr marL="0" lvl="0" indent="0" algn="l" rtl="0">
              <a:spcBef>
                <a:spcPts val="0"/>
              </a:spcBef>
              <a:spcAft>
                <a:spcPts val="0"/>
              </a:spcAft>
              <a:buNone/>
            </a:pPr>
            <a:endParaRPr/>
          </a:p>
          <a:p>
            <a:pPr marL="0" lvl="0" indent="0" algn="l" rtl="0">
              <a:spcBef>
                <a:spcPts val="0"/>
              </a:spcBef>
              <a:spcAft>
                <a:spcPts val="0"/>
              </a:spcAft>
              <a:buNone/>
            </a:pPr>
            <a:r>
              <a:rPr lang="fr"/>
              <a:t>le problème c’est que plus on veut optimiser le recall, plus on va léser la précision, qui est la capacité de l’outil à ne pas détecter des variants qui n’existe pas (ce qui correspond à la spécificité)</a:t>
            </a:r>
            <a:endParaRPr/>
          </a:p>
          <a:p>
            <a:pPr marL="0" lvl="0" indent="0" algn="l" rtl="0">
              <a:spcBef>
                <a:spcPts val="0"/>
              </a:spcBef>
              <a:spcAft>
                <a:spcPts val="0"/>
              </a:spcAft>
              <a:buNone/>
            </a:pPr>
            <a:r>
              <a:rPr lang="fr"/>
              <a:t>cette fois-ci imaginons que nous ayons une position sur une séquence sans variants, le caller peut encore faire deux choix,</a:t>
            </a:r>
            <a:endParaRPr/>
          </a:p>
          <a:p>
            <a:pPr marL="0" lvl="0" indent="0" algn="l" rtl="0">
              <a:spcBef>
                <a:spcPts val="0"/>
              </a:spcBef>
              <a:spcAft>
                <a:spcPts val="0"/>
              </a:spcAft>
              <a:buNone/>
            </a:pPr>
            <a:r>
              <a:rPr lang="fr"/>
              <a:t>soit il ne détecte rien, on a donc un vrai négatif,</a:t>
            </a:r>
            <a:endParaRPr/>
          </a:p>
          <a:p>
            <a:pPr marL="0" lvl="0" indent="0" algn="l" rtl="0">
              <a:spcBef>
                <a:spcPts val="0"/>
              </a:spcBef>
              <a:spcAft>
                <a:spcPts val="0"/>
              </a:spcAft>
              <a:buNone/>
            </a:pPr>
            <a:r>
              <a:rPr lang="fr"/>
              <a:t>ou alors il se trompe et détecte un variant, qui est est un faux positif</a:t>
            </a:r>
            <a:endParaRPr/>
          </a:p>
          <a:p>
            <a:pPr marL="0" lvl="0" indent="0" algn="l" rtl="0">
              <a:spcBef>
                <a:spcPts val="0"/>
              </a:spcBef>
              <a:spcAft>
                <a:spcPts val="0"/>
              </a:spcAft>
              <a:buNone/>
            </a:pPr>
            <a:r>
              <a:rPr lang="fr"/>
              <a:t>la précision se calcule en prenant la proportion des vrai négatif sur l’ensemble des positions sans variants, vrai négatif + faux positifs</a:t>
            </a:r>
            <a:endParaRPr/>
          </a:p>
          <a:p>
            <a:pPr marL="0" lvl="0" indent="0" algn="l" rtl="0">
              <a:spcBef>
                <a:spcPts val="0"/>
              </a:spcBef>
              <a:spcAft>
                <a:spcPts val="0"/>
              </a:spcAft>
              <a:buNone/>
            </a:pPr>
            <a:endParaRPr/>
          </a:p>
          <a:p>
            <a:pPr marL="0" lvl="0" indent="0" algn="l" rtl="0">
              <a:spcBef>
                <a:spcPts val="0"/>
              </a:spcBef>
              <a:spcAft>
                <a:spcPts val="0"/>
              </a:spcAft>
              <a:buNone/>
            </a:pPr>
            <a:r>
              <a:rPr lang="fr"/>
              <a:t>la précision est ausi importante car avec trop de faux positifs on ne saura plus distinguer les vrai des faux positifs.</a:t>
            </a:r>
            <a:endParaRPr/>
          </a:p>
          <a:p>
            <a:pPr marL="0" lvl="0" indent="0" algn="l" rtl="0">
              <a:spcBef>
                <a:spcPts val="0"/>
              </a:spcBef>
              <a:spcAft>
                <a:spcPts val="0"/>
              </a:spcAft>
              <a:buNone/>
            </a:pPr>
            <a:endParaRPr/>
          </a:p>
          <a:p>
            <a:pPr marL="0" lvl="0" indent="0" algn="l" rtl="0">
              <a:spcBef>
                <a:spcPts val="0"/>
              </a:spcBef>
              <a:spcAft>
                <a:spcPts val="0"/>
              </a:spcAft>
              <a:buNone/>
            </a:pPr>
            <a:r>
              <a:rPr lang="fr"/>
              <a:t>Pour revenir à l’évalution de nos outils, pour prendre en compte à la fois le recall et la précision il est possible de générer des courbe de recall/precision</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6"/>
        <p:cNvGrpSpPr/>
        <p:nvPr/>
      </p:nvGrpSpPr>
      <p:grpSpPr>
        <a:xfrm>
          <a:off x="0" y="0"/>
          <a:ext cx="0" cy="0"/>
          <a:chOff x="0" y="0"/>
          <a:chExt cx="0" cy="0"/>
        </a:xfrm>
      </p:grpSpPr>
      <p:sp>
        <p:nvSpPr>
          <p:cNvPr id="567" name="Google Shape;567;g4f4444721c_22_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8" name="Google Shape;568;g4f4444721c_22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a:solidFill>
                  <a:schemeClr val="dk1"/>
                </a:solidFill>
              </a:rPr>
              <a:t>pour revenir à l’évaluation des outils, une méthode pour analyser la qualité d’un outil est de prendre en compte à la fois le recall et la précision</a:t>
            </a:r>
            <a:endParaRPr>
              <a:solidFill>
                <a:schemeClr val="dk1"/>
              </a:solidFill>
            </a:endParaRPr>
          </a:p>
          <a:p>
            <a:pPr marL="0" lvl="0" indent="0" algn="l" rtl="0">
              <a:spcBef>
                <a:spcPts val="0"/>
              </a:spcBef>
              <a:spcAft>
                <a:spcPts val="0"/>
              </a:spcAft>
              <a:buNone/>
            </a:pPr>
            <a:r>
              <a:rPr lang="fr">
                <a:solidFill>
                  <a:schemeClr val="dk1"/>
                </a:solidFill>
              </a:rPr>
              <a:t>ici on a un exemple d’une telle approche avec une courbe de precision/recall, qui est produite en faisant varier les seuils de filtre de qualité pour les résultat d’un outil et en calculant à chaque fois la précision et le recall</a:t>
            </a:r>
            <a:endParaRPr>
              <a:solidFill>
                <a:schemeClr val="dk1"/>
              </a:solidFill>
            </a:endParaRPr>
          </a:p>
          <a:p>
            <a:pPr marL="0" lvl="0" indent="0" algn="l" rtl="0">
              <a:spcBef>
                <a:spcPts val="0"/>
              </a:spcBef>
              <a:spcAft>
                <a:spcPts val="0"/>
              </a:spcAft>
              <a:buNone/>
            </a:pPr>
            <a:r>
              <a:rPr lang="fr">
                <a:solidFill>
                  <a:schemeClr val="dk1"/>
                </a:solidFill>
              </a:rPr>
              <a:t>en sachant qu’avec une stringence très forte sur la qualité des résultats on va avoir une précision très bonne et un recall mauvais  (aucun faux positifs mais beaucoup de faux négatifs),</a:t>
            </a:r>
            <a:endParaRPr>
              <a:solidFill>
                <a:schemeClr val="dk1"/>
              </a:solidFill>
            </a:endParaRPr>
          </a:p>
          <a:p>
            <a:pPr marL="0" lvl="0" indent="0" algn="l" rtl="0">
              <a:spcBef>
                <a:spcPts val="0"/>
              </a:spcBef>
              <a:spcAft>
                <a:spcPts val="0"/>
              </a:spcAft>
              <a:buNone/>
            </a:pPr>
            <a:r>
              <a:rPr lang="fr">
                <a:solidFill>
                  <a:schemeClr val="dk1"/>
                </a:solidFill>
              </a:rPr>
              <a:t>au contraire avec une stringence faible sur la qualité des résultats on va avoir un très bon recall, en ne manquant aucun variant, mais avec une précision mauvaise et l’apparition de faux positifs.</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Clr>
                <a:schemeClr val="dk1"/>
              </a:buClr>
              <a:buSzPts val="1100"/>
              <a:buFont typeface="Arial"/>
              <a:buNone/>
            </a:pPr>
            <a:r>
              <a:rPr lang="fr">
                <a:solidFill>
                  <a:schemeClr val="dk1"/>
                </a:solidFill>
              </a:rPr>
              <a:t>un estimateur qui prend en compte à la fois les deux paramètres recall et précision et l’aire sous la courbe, en effet l’objectif pour un bon outil et d’optimiser les deux à la fois et d’avoir donc la plus grande aire possible</a:t>
            </a:r>
            <a:endParaRPr>
              <a:solidFill>
                <a:schemeClr val="dk1"/>
              </a:solidFill>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8"/>
        <p:cNvGrpSpPr/>
        <p:nvPr/>
      </p:nvGrpSpPr>
      <p:grpSpPr>
        <a:xfrm>
          <a:off x="0" y="0"/>
          <a:ext cx="0" cy="0"/>
          <a:chOff x="0" y="0"/>
          <a:chExt cx="0" cy="0"/>
        </a:xfrm>
      </p:grpSpPr>
      <p:sp>
        <p:nvSpPr>
          <p:cNvPr id="579" name="Google Shape;579;g4f4444721c_22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0" name="Google Shape;580;g4f4444721c_22_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a:t>-&gt; pas d’outils qui superforme, variation liée au mapping</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6"/>
        <p:cNvGrpSpPr/>
        <p:nvPr/>
      </p:nvGrpSpPr>
      <p:grpSpPr>
        <a:xfrm>
          <a:off x="0" y="0"/>
          <a:ext cx="0" cy="0"/>
          <a:chOff x="0" y="0"/>
          <a:chExt cx="0" cy="0"/>
        </a:xfrm>
      </p:grpSpPr>
      <p:sp>
        <p:nvSpPr>
          <p:cNvPr id="587" name="Google Shape;587;g4f4444721c_22_1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8" name="Google Shape;588;g4f4444721c_22_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a:t>Gatk plutôt meilleur pour les indel, sous-performance de samtools</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Google Shape;595;g4f4444721c_22_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6" name="Google Shape;596;g4f4444721c_22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
        <p:cNvGrpSpPr/>
        <p:nvPr/>
      </p:nvGrpSpPr>
      <p:grpSpPr>
        <a:xfrm>
          <a:off x="0" y="0"/>
          <a:ext cx="0" cy="0"/>
          <a:chOff x="0" y="0"/>
          <a:chExt cx="0" cy="0"/>
        </a:xfrm>
      </p:grpSpPr>
      <p:sp>
        <p:nvSpPr>
          <p:cNvPr id="602" name="Google Shape;602;g4f4444721c_22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3" name="Google Shape;603;g4f4444721c_22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fr">
                <a:solidFill>
                  <a:schemeClr val="dk1"/>
                </a:solidFill>
              </a:rPr>
              <a:t>As an alternative to probabilistic methods,</a:t>
            </a:r>
            <a:r>
              <a:rPr lang="fr">
                <a:solidFill>
                  <a:schemeClr val="dk1"/>
                </a:solidFill>
                <a:uFill>
                  <a:noFill/>
                </a:uFill>
                <a:hlinkClick r:id="rId3"/>
              </a:rPr>
              <a:t> </a:t>
            </a:r>
            <a:r>
              <a:rPr lang="fr" u="sng">
                <a:solidFill>
                  <a:schemeClr val="hlink"/>
                </a:solidFill>
                <a:hlinkClick r:id="rId3"/>
              </a:rPr>
              <a:t>heuristic</a:t>
            </a:r>
            <a:r>
              <a:rPr lang="fr">
                <a:solidFill>
                  <a:schemeClr val="dk1"/>
                </a:solidFill>
              </a:rPr>
              <a:t> methods exist for performing variant calling on NGS data. Instead of modelling the distribution of the observed data and using Bayesian statistics to calculate genotype probabilities, variant calls are made based on a variety of heuristic factors, such as minimum allele counts, read quality cut-offs, bounds on read depth, etc.</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8"/>
        <p:cNvGrpSpPr/>
        <p:nvPr/>
      </p:nvGrpSpPr>
      <p:grpSpPr>
        <a:xfrm>
          <a:off x="0" y="0"/>
          <a:ext cx="0" cy="0"/>
          <a:chOff x="0" y="0"/>
          <a:chExt cx="0" cy="0"/>
        </a:xfrm>
      </p:grpSpPr>
      <p:sp>
        <p:nvSpPr>
          <p:cNvPr id="609" name="Google Shape;609;g4f4444721c_22_1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0" name="Google Shape;610;g4f4444721c_22_1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7"/>
        <p:cNvGrpSpPr/>
        <p:nvPr/>
      </p:nvGrpSpPr>
      <p:grpSpPr>
        <a:xfrm>
          <a:off x="0" y="0"/>
          <a:ext cx="0" cy="0"/>
          <a:chOff x="0" y="0"/>
          <a:chExt cx="0" cy="0"/>
        </a:xfrm>
      </p:grpSpPr>
      <p:sp>
        <p:nvSpPr>
          <p:cNvPr id="628" name="Google Shape;628;g4f4444721c_22_1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9" name="Google Shape;629;g4f4444721c_22_1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fr" sz="1200">
                <a:solidFill>
                  <a:schemeClr val="dk1"/>
                </a:solidFill>
                <a:latin typeface="Consolas"/>
                <a:ea typeface="Consolas"/>
                <a:cs typeface="Consolas"/>
                <a:sym typeface="Consolas"/>
              </a:rPr>
              <a:t>gatk -T HaplotypeCaller -I ~/eba2017/cours/variant_calling/SRR1262731_extract.trimmed.sort.md.onTarget.bam -L ../QTL_BT6.bed -o SRR1262731.vcf -R ~/eba2017/cours/genome/Bos_taurus.UMD3.1.dna.toplevel.6.fasta -mmq 30 -ERC "none"</a:t>
            </a:r>
            <a:endParaRPr sz="120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endParaRPr sz="1200">
              <a:solidFill>
                <a:schemeClr val="dk1"/>
              </a:solidFill>
              <a:latin typeface="Consolas"/>
              <a:ea typeface="Consolas"/>
              <a:cs typeface="Consolas"/>
              <a:sym typeface="Consolas"/>
            </a:endParaRPr>
          </a:p>
          <a:p>
            <a:pPr marL="0" lvl="0" indent="0" algn="l" rtl="0">
              <a:spcBef>
                <a:spcPts val="0"/>
              </a:spcBef>
              <a:spcAft>
                <a:spcPts val="0"/>
              </a:spcAft>
              <a:buNone/>
            </a:pPr>
            <a:endParaRPr sz="1200">
              <a:solidFill>
                <a:schemeClr val="dk1"/>
              </a:solidFill>
              <a:latin typeface="Consolas"/>
              <a:ea typeface="Consolas"/>
              <a:cs typeface="Consolas"/>
              <a:sym typeface="Consola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4f4444721c_14_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 name="Google Shape;164;g4f4444721c_14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5"/>
        <p:cNvGrpSpPr/>
        <p:nvPr/>
      </p:nvGrpSpPr>
      <p:grpSpPr>
        <a:xfrm>
          <a:off x="0" y="0"/>
          <a:ext cx="0" cy="0"/>
          <a:chOff x="0" y="0"/>
          <a:chExt cx="0" cy="0"/>
        </a:xfrm>
      </p:grpSpPr>
      <p:sp>
        <p:nvSpPr>
          <p:cNvPr id="636" name="Google Shape;636;g4f4444721c_22_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7" name="Google Shape;637;g4f4444721c_22_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fr" sz="1200">
                <a:solidFill>
                  <a:schemeClr val="dk1"/>
                </a:solidFill>
                <a:latin typeface="Consolas"/>
                <a:ea typeface="Consolas"/>
                <a:cs typeface="Consolas"/>
                <a:sym typeface="Consolas"/>
              </a:rPr>
              <a:t>gatk -T HaplotypeCaller -I ~/eba2017/cours/variant_calling/SRR1262731_extract.trimmed.sort.md.onTarget.bam -L ../QTL_BT6.bed -o SRR1262731.vcf -R ~/eba2017/cours/genome/Bos_taurus.UMD3.1.dna.toplevel.6.fasta -mmq 30 -ERC "none"</a:t>
            </a:r>
            <a:endParaRPr sz="120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endParaRPr sz="1200">
              <a:solidFill>
                <a:schemeClr val="dk1"/>
              </a:solidFill>
              <a:latin typeface="Consolas"/>
              <a:ea typeface="Consolas"/>
              <a:cs typeface="Consolas"/>
              <a:sym typeface="Consolas"/>
            </a:endParaRPr>
          </a:p>
          <a:p>
            <a:pPr marL="0" lvl="0" indent="0" algn="l" rtl="0">
              <a:spcBef>
                <a:spcPts val="0"/>
              </a:spcBef>
              <a:spcAft>
                <a:spcPts val="0"/>
              </a:spcAft>
              <a:buNone/>
            </a:pPr>
            <a:endParaRPr sz="1200">
              <a:solidFill>
                <a:schemeClr val="dk1"/>
              </a:solidFill>
              <a:latin typeface="Consolas"/>
              <a:ea typeface="Consolas"/>
              <a:cs typeface="Consolas"/>
              <a:sym typeface="Consolas"/>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3"/>
        <p:cNvGrpSpPr/>
        <p:nvPr/>
      </p:nvGrpSpPr>
      <p:grpSpPr>
        <a:xfrm>
          <a:off x="0" y="0"/>
          <a:ext cx="0" cy="0"/>
          <a:chOff x="0" y="0"/>
          <a:chExt cx="0" cy="0"/>
        </a:xfrm>
      </p:grpSpPr>
      <p:sp>
        <p:nvSpPr>
          <p:cNvPr id="644" name="Google Shape;644;g4f4444721c_22_1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5" name="Google Shape;645;g4f4444721c_22_1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fr" sz="1200">
                <a:solidFill>
                  <a:schemeClr val="dk1"/>
                </a:solidFill>
                <a:latin typeface="Consolas"/>
                <a:ea typeface="Consolas"/>
                <a:cs typeface="Consolas"/>
                <a:sym typeface="Consolas"/>
              </a:rPr>
              <a:t>gatk -T HaplotypeCaller -I ~/eba2017/cours/variant_calling/SRR1262731_extract.trimmed.sort.md.onTarget.bam -L ../QTL_BT6.bed -o SRR1262731.vcf -R ~/eba2017/cours/genome/Bos_taurus.UMD3.1.dna.toplevel.6.fasta -mmq 30 -ERC "none"</a:t>
            </a:r>
            <a:endParaRPr sz="120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endParaRPr sz="1200">
              <a:solidFill>
                <a:schemeClr val="dk1"/>
              </a:solidFill>
              <a:latin typeface="Consolas"/>
              <a:ea typeface="Consolas"/>
              <a:cs typeface="Consolas"/>
              <a:sym typeface="Consolas"/>
            </a:endParaRPr>
          </a:p>
          <a:p>
            <a:pPr marL="0" lvl="0" indent="0" algn="l" rtl="0">
              <a:spcBef>
                <a:spcPts val="0"/>
              </a:spcBef>
              <a:spcAft>
                <a:spcPts val="0"/>
              </a:spcAft>
              <a:buNone/>
            </a:pPr>
            <a:endParaRPr sz="1200">
              <a:solidFill>
                <a:schemeClr val="dk1"/>
              </a:solidFill>
              <a:latin typeface="Consolas"/>
              <a:ea typeface="Consolas"/>
              <a:cs typeface="Consolas"/>
              <a:sym typeface="Consolas"/>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0"/>
        <p:cNvGrpSpPr/>
        <p:nvPr/>
      </p:nvGrpSpPr>
      <p:grpSpPr>
        <a:xfrm>
          <a:off x="0" y="0"/>
          <a:ext cx="0" cy="0"/>
          <a:chOff x="0" y="0"/>
          <a:chExt cx="0" cy="0"/>
        </a:xfrm>
      </p:grpSpPr>
      <p:sp>
        <p:nvSpPr>
          <p:cNvPr id="651" name="Google Shape;651;g4f4444721c_22_1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2" name="Google Shape;652;g4f4444721c_22_1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fr" sz="1200">
                <a:solidFill>
                  <a:schemeClr val="dk1"/>
                </a:solidFill>
                <a:latin typeface="Consolas"/>
                <a:ea typeface="Consolas"/>
                <a:cs typeface="Consolas"/>
                <a:sym typeface="Consolas"/>
              </a:rPr>
              <a:t>gatk -T HaplotypeCaller -I ~/eba2017/cours/variant_calling/SRR1262731_extract.trimmed.sort.md.onTarget.bam -L ../QTL_BT6.bed -o SRR1262731.vcf -R ~/eba2017/cours/genome/Bos_taurus.UMD3.1.dna.toplevel.6.fasta -mmq 30 -ERC "none"</a:t>
            </a:r>
            <a:endParaRPr sz="120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endParaRPr sz="1200">
              <a:solidFill>
                <a:schemeClr val="dk1"/>
              </a:solidFill>
              <a:latin typeface="Consolas"/>
              <a:ea typeface="Consolas"/>
              <a:cs typeface="Consolas"/>
              <a:sym typeface="Consolas"/>
            </a:endParaRPr>
          </a:p>
          <a:p>
            <a:pPr marL="0" lvl="0" indent="0" algn="l" rtl="0">
              <a:spcBef>
                <a:spcPts val="0"/>
              </a:spcBef>
              <a:spcAft>
                <a:spcPts val="0"/>
              </a:spcAft>
              <a:buNone/>
            </a:pPr>
            <a:endParaRPr sz="1200">
              <a:solidFill>
                <a:schemeClr val="dk1"/>
              </a:solidFill>
              <a:latin typeface="Consolas"/>
              <a:ea typeface="Consolas"/>
              <a:cs typeface="Consolas"/>
              <a:sym typeface="Consolas"/>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8"/>
        <p:cNvGrpSpPr/>
        <p:nvPr/>
      </p:nvGrpSpPr>
      <p:grpSpPr>
        <a:xfrm>
          <a:off x="0" y="0"/>
          <a:ext cx="0" cy="0"/>
          <a:chOff x="0" y="0"/>
          <a:chExt cx="0" cy="0"/>
        </a:xfrm>
      </p:grpSpPr>
      <p:sp>
        <p:nvSpPr>
          <p:cNvPr id="659" name="Google Shape;659;g4f4444721c_22_1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0" name="Google Shape;660;g4f4444721c_22_1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7"/>
        <p:cNvGrpSpPr/>
        <p:nvPr/>
      </p:nvGrpSpPr>
      <p:grpSpPr>
        <a:xfrm>
          <a:off x="0" y="0"/>
          <a:ext cx="0" cy="0"/>
          <a:chOff x="0" y="0"/>
          <a:chExt cx="0" cy="0"/>
        </a:xfrm>
      </p:grpSpPr>
      <p:sp>
        <p:nvSpPr>
          <p:cNvPr id="678" name="Google Shape;678;g4f4444721c_22_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9" name="Google Shape;679;g4f4444721c_22_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5"/>
        <p:cNvGrpSpPr/>
        <p:nvPr/>
      </p:nvGrpSpPr>
      <p:grpSpPr>
        <a:xfrm>
          <a:off x="0" y="0"/>
          <a:ext cx="0" cy="0"/>
          <a:chOff x="0" y="0"/>
          <a:chExt cx="0" cy="0"/>
        </a:xfrm>
      </p:grpSpPr>
      <p:sp>
        <p:nvSpPr>
          <p:cNvPr id="686" name="Google Shape;686;g4f4444721c_22_2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7" name="Google Shape;687;g4f4444721c_22_2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a:t>-A, --count-orphans 	do not discard anomalous read pairs</a:t>
            </a:r>
            <a:endParaRPr/>
          </a:p>
          <a:p>
            <a:pPr marL="0" lvl="0" indent="0" algn="l" rtl="0">
              <a:spcBef>
                <a:spcPts val="0"/>
              </a:spcBef>
              <a:spcAft>
                <a:spcPts val="0"/>
              </a:spcAft>
              <a:buNone/>
            </a:pPr>
            <a:r>
              <a:rPr lang="fr"/>
              <a:t>-q, --min-MQ INT    	skip alignments with mapQ smaller than INT [0]</a:t>
            </a:r>
            <a:endParaRPr/>
          </a:p>
          <a:p>
            <a:pPr marL="0" lvl="0" indent="0" algn="l" rtl="0">
              <a:spcBef>
                <a:spcPts val="0"/>
              </a:spcBef>
              <a:spcAft>
                <a:spcPts val="0"/>
              </a:spcAft>
              <a:buNone/>
            </a:pPr>
            <a:r>
              <a:rPr lang="fr"/>
              <a:t>-d, --max-depth INT 	max per-file depth; avoids excessive memory usage [8000]</a:t>
            </a:r>
            <a:endParaRPr/>
          </a:p>
          <a:p>
            <a:pPr marL="0" lvl="0" indent="0" algn="l" rtl="0">
              <a:spcBef>
                <a:spcPts val="0"/>
              </a:spcBef>
              <a:spcAft>
                <a:spcPts val="0"/>
              </a:spcAft>
              <a:buNone/>
            </a:pPr>
            <a:endParaRPr/>
          </a:p>
          <a:p>
            <a:pPr marL="0" lvl="0" indent="0" algn="l" rtl="0">
              <a:spcBef>
                <a:spcPts val="0"/>
              </a:spcBef>
              <a:spcAft>
                <a:spcPts val="0"/>
              </a:spcAft>
              <a:buNone/>
            </a:pPr>
            <a:r>
              <a:rPr lang="fr"/>
              <a:t>--min-avg-qual    Minimum base quality at a position to count a read [15]</a:t>
            </a:r>
            <a:endParaRPr/>
          </a:p>
          <a:p>
            <a:pPr marL="0" lvl="0" indent="0" algn="l" rtl="0">
              <a:spcBef>
                <a:spcPts val="0"/>
              </a:spcBef>
              <a:spcAft>
                <a:spcPts val="0"/>
              </a:spcAft>
              <a:buNone/>
            </a:pPr>
            <a:endParaRPr/>
          </a:p>
          <a:p>
            <a:pPr marL="0" lvl="0" indent="0" algn="l" rtl="0">
              <a:lnSpc>
                <a:spcPct val="142857"/>
              </a:lnSpc>
              <a:spcBef>
                <a:spcPts val="0"/>
              </a:spcBef>
              <a:spcAft>
                <a:spcPts val="0"/>
              </a:spcAft>
              <a:buClr>
                <a:schemeClr val="dk1"/>
              </a:buClr>
              <a:buSzPts val="1100"/>
              <a:buFont typeface="Arial"/>
              <a:buNone/>
            </a:pPr>
            <a:r>
              <a:rPr lang="fr" sz="1050" b="1">
                <a:solidFill>
                  <a:srgbClr val="333333"/>
                </a:solidFill>
                <a:highlight>
                  <a:srgbClr val="FFFFFF"/>
                </a:highlight>
              </a:rPr>
              <a:t>-B, --no-BAQ</a:t>
            </a:r>
            <a:endParaRPr sz="1050" b="1">
              <a:solidFill>
                <a:srgbClr val="333333"/>
              </a:solidFill>
              <a:highlight>
                <a:srgbClr val="FFFFFF"/>
              </a:highlight>
            </a:endParaRPr>
          </a:p>
          <a:p>
            <a:pPr marL="0" lvl="0" indent="0" algn="l" rtl="0">
              <a:lnSpc>
                <a:spcPct val="142857"/>
              </a:lnSpc>
              <a:spcBef>
                <a:spcPts val="0"/>
              </a:spcBef>
              <a:spcAft>
                <a:spcPts val="0"/>
              </a:spcAft>
              <a:buClr>
                <a:schemeClr val="dk1"/>
              </a:buClr>
              <a:buSzPts val="1100"/>
              <a:buFont typeface="Arial"/>
              <a:buNone/>
            </a:pPr>
            <a:r>
              <a:rPr lang="fr" sz="1050">
                <a:solidFill>
                  <a:srgbClr val="333333"/>
                </a:solidFill>
                <a:highlight>
                  <a:srgbClr val="FFFFFF"/>
                </a:highlight>
              </a:rPr>
              <a:t>Disable probabilistic realignment for the computation of base alignment quality (BAQ). BAQ is the Phred-scaled probability of a read base being misaligned. Applying this option greatly helps to reduce false SNPs caused by misalignments.</a:t>
            </a:r>
            <a:endParaRPr sz="1050">
              <a:solidFill>
                <a:srgbClr val="333333"/>
              </a:solidFill>
              <a:highlight>
                <a:srgbClr val="FFFFFF"/>
              </a:highlight>
            </a:endParaRPr>
          </a:p>
          <a:p>
            <a:pPr marL="0" lvl="0" indent="0" algn="l" rtl="0">
              <a:spcBef>
                <a:spcPts val="80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3"/>
        <p:cNvGrpSpPr/>
        <p:nvPr/>
      </p:nvGrpSpPr>
      <p:grpSpPr>
        <a:xfrm>
          <a:off x="0" y="0"/>
          <a:ext cx="0" cy="0"/>
          <a:chOff x="0" y="0"/>
          <a:chExt cx="0" cy="0"/>
        </a:xfrm>
      </p:grpSpPr>
      <p:sp>
        <p:nvSpPr>
          <p:cNvPr id="694" name="Google Shape;694;g4f4444721c_22_2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5" name="Google Shape;695;g4f4444721c_22_2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a:t>-A, --count-orphans 	do not discard anomalous read pairs</a:t>
            </a:r>
            <a:endParaRPr/>
          </a:p>
          <a:p>
            <a:pPr marL="0" lvl="0" indent="0" algn="l" rtl="0">
              <a:spcBef>
                <a:spcPts val="0"/>
              </a:spcBef>
              <a:spcAft>
                <a:spcPts val="0"/>
              </a:spcAft>
              <a:buNone/>
            </a:pPr>
            <a:r>
              <a:rPr lang="fr"/>
              <a:t>-q, --min-MQ INT    	skip alignments with mapQ smaller than INT [0]</a:t>
            </a:r>
            <a:endParaRPr/>
          </a:p>
          <a:p>
            <a:pPr marL="0" lvl="0" indent="0" algn="l" rtl="0">
              <a:spcBef>
                <a:spcPts val="0"/>
              </a:spcBef>
              <a:spcAft>
                <a:spcPts val="0"/>
              </a:spcAft>
              <a:buNone/>
            </a:pPr>
            <a:r>
              <a:rPr lang="fr"/>
              <a:t>-d, --max-depth INT 	max per-file depth; avoids excessive memory usage [8000]</a:t>
            </a:r>
            <a:endParaRPr/>
          </a:p>
          <a:p>
            <a:pPr marL="0" lvl="0" indent="0" algn="l" rtl="0">
              <a:spcBef>
                <a:spcPts val="0"/>
              </a:spcBef>
              <a:spcAft>
                <a:spcPts val="0"/>
              </a:spcAft>
              <a:buNone/>
            </a:pPr>
            <a:endParaRPr/>
          </a:p>
          <a:p>
            <a:pPr marL="0" lvl="0" indent="0" algn="l" rtl="0">
              <a:spcBef>
                <a:spcPts val="0"/>
              </a:spcBef>
              <a:spcAft>
                <a:spcPts val="0"/>
              </a:spcAft>
              <a:buNone/>
            </a:pPr>
            <a:r>
              <a:rPr lang="fr"/>
              <a:t>--min-avg-qual    Minimum base quality at a position to count a read [15]</a:t>
            </a:r>
            <a:endParaRPr/>
          </a:p>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0"/>
        <p:cNvGrpSpPr/>
        <p:nvPr/>
      </p:nvGrpSpPr>
      <p:grpSpPr>
        <a:xfrm>
          <a:off x="0" y="0"/>
          <a:ext cx="0" cy="0"/>
          <a:chOff x="0" y="0"/>
          <a:chExt cx="0" cy="0"/>
        </a:xfrm>
      </p:grpSpPr>
      <p:sp>
        <p:nvSpPr>
          <p:cNvPr id="701" name="Google Shape;701;g4f4444721c_22_2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2" name="Google Shape;702;g4f4444721c_22_2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7"/>
        <p:cNvGrpSpPr/>
        <p:nvPr/>
      </p:nvGrpSpPr>
      <p:grpSpPr>
        <a:xfrm>
          <a:off x="0" y="0"/>
          <a:ext cx="0" cy="0"/>
          <a:chOff x="0" y="0"/>
          <a:chExt cx="0" cy="0"/>
        </a:xfrm>
      </p:grpSpPr>
      <p:sp>
        <p:nvSpPr>
          <p:cNvPr id="708" name="Google Shape;708;g4f4444721c_22_2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9" name="Google Shape;709;g4f4444721c_22_2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4"/>
        <p:cNvGrpSpPr/>
        <p:nvPr/>
      </p:nvGrpSpPr>
      <p:grpSpPr>
        <a:xfrm>
          <a:off x="0" y="0"/>
          <a:ext cx="0" cy="0"/>
          <a:chOff x="0" y="0"/>
          <a:chExt cx="0" cy="0"/>
        </a:xfrm>
      </p:grpSpPr>
      <p:sp>
        <p:nvSpPr>
          <p:cNvPr id="715" name="Google Shape;715;g4f4444721c_22_2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6" name="Google Shape;716;g4f4444721c_22_2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4f4444721c_14_1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 name="Google Shape;171;g4f4444721c_14_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2"/>
        <p:cNvGrpSpPr/>
        <p:nvPr/>
      </p:nvGrpSpPr>
      <p:grpSpPr>
        <a:xfrm>
          <a:off x="0" y="0"/>
          <a:ext cx="0" cy="0"/>
          <a:chOff x="0" y="0"/>
          <a:chExt cx="0" cy="0"/>
        </a:xfrm>
      </p:grpSpPr>
      <p:sp>
        <p:nvSpPr>
          <p:cNvPr id="723" name="Google Shape;723;g4f4444721c_22_2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4" name="Google Shape;724;g4f4444721c_22_2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1"/>
        <p:cNvGrpSpPr/>
        <p:nvPr/>
      </p:nvGrpSpPr>
      <p:grpSpPr>
        <a:xfrm>
          <a:off x="0" y="0"/>
          <a:ext cx="0" cy="0"/>
          <a:chOff x="0" y="0"/>
          <a:chExt cx="0" cy="0"/>
        </a:xfrm>
      </p:grpSpPr>
      <p:sp>
        <p:nvSpPr>
          <p:cNvPr id="742" name="Google Shape;742;g4f4444721c_22_2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3" name="Google Shape;743;g4f4444721c_22_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0"/>
        <p:cNvGrpSpPr/>
        <p:nvPr/>
      </p:nvGrpSpPr>
      <p:grpSpPr>
        <a:xfrm>
          <a:off x="0" y="0"/>
          <a:ext cx="0" cy="0"/>
          <a:chOff x="0" y="0"/>
          <a:chExt cx="0" cy="0"/>
        </a:xfrm>
      </p:grpSpPr>
      <p:sp>
        <p:nvSpPr>
          <p:cNvPr id="751" name="Google Shape;751;g4f4444721c_22_2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2" name="Google Shape;752;g4f4444721c_22_2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7"/>
        <p:cNvGrpSpPr/>
        <p:nvPr/>
      </p:nvGrpSpPr>
      <p:grpSpPr>
        <a:xfrm>
          <a:off x="0" y="0"/>
          <a:ext cx="0" cy="0"/>
          <a:chOff x="0" y="0"/>
          <a:chExt cx="0" cy="0"/>
        </a:xfrm>
      </p:grpSpPr>
      <p:sp>
        <p:nvSpPr>
          <p:cNvPr id="758" name="Google Shape;758;g4f4444721c_22_2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9" name="Google Shape;759;g4f4444721c_22_2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5"/>
        <p:cNvGrpSpPr/>
        <p:nvPr/>
      </p:nvGrpSpPr>
      <p:grpSpPr>
        <a:xfrm>
          <a:off x="0" y="0"/>
          <a:ext cx="0" cy="0"/>
          <a:chOff x="0" y="0"/>
          <a:chExt cx="0" cy="0"/>
        </a:xfrm>
      </p:grpSpPr>
      <p:sp>
        <p:nvSpPr>
          <p:cNvPr id="766" name="Google Shape;766;g4f4444721c_26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7" name="Google Shape;767;g4f4444721c_26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0"/>
        <p:cNvGrpSpPr/>
        <p:nvPr/>
      </p:nvGrpSpPr>
      <p:grpSpPr>
        <a:xfrm>
          <a:off x="0" y="0"/>
          <a:ext cx="0" cy="0"/>
          <a:chOff x="0" y="0"/>
          <a:chExt cx="0" cy="0"/>
        </a:xfrm>
      </p:grpSpPr>
      <p:sp>
        <p:nvSpPr>
          <p:cNvPr id="771" name="Google Shape;771;g4f4444721c_26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2" name="Google Shape;772;g4f4444721c_26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4"/>
        <p:cNvGrpSpPr/>
        <p:nvPr/>
      </p:nvGrpSpPr>
      <p:grpSpPr>
        <a:xfrm>
          <a:off x="0" y="0"/>
          <a:ext cx="0" cy="0"/>
          <a:chOff x="0" y="0"/>
          <a:chExt cx="0" cy="0"/>
        </a:xfrm>
      </p:grpSpPr>
      <p:sp>
        <p:nvSpPr>
          <p:cNvPr id="795" name="Google Shape;795;g4f4444721c_26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6" name="Google Shape;796;g4f4444721c_26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5"/>
        <p:cNvGrpSpPr/>
        <p:nvPr/>
      </p:nvGrpSpPr>
      <p:grpSpPr>
        <a:xfrm>
          <a:off x="0" y="0"/>
          <a:ext cx="0" cy="0"/>
          <a:chOff x="0" y="0"/>
          <a:chExt cx="0" cy="0"/>
        </a:xfrm>
      </p:grpSpPr>
      <p:sp>
        <p:nvSpPr>
          <p:cNvPr id="806" name="Google Shape;806;g4f4444721c_26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7" name="Google Shape;807;g4f4444721c_26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2"/>
        <p:cNvGrpSpPr/>
        <p:nvPr/>
      </p:nvGrpSpPr>
      <p:grpSpPr>
        <a:xfrm>
          <a:off x="0" y="0"/>
          <a:ext cx="0" cy="0"/>
          <a:chOff x="0" y="0"/>
          <a:chExt cx="0" cy="0"/>
        </a:xfrm>
      </p:grpSpPr>
      <p:sp>
        <p:nvSpPr>
          <p:cNvPr id="813" name="Google Shape;813;g4f4444721c_26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4" name="Google Shape;814;g4f4444721c_26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9"/>
        <p:cNvGrpSpPr/>
        <p:nvPr/>
      </p:nvGrpSpPr>
      <p:grpSpPr>
        <a:xfrm>
          <a:off x="0" y="0"/>
          <a:ext cx="0" cy="0"/>
          <a:chOff x="0" y="0"/>
          <a:chExt cx="0" cy="0"/>
        </a:xfrm>
      </p:grpSpPr>
      <p:sp>
        <p:nvSpPr>
          <p:cNvPr id="820" name="Google Shape;820;g4f4444721c_26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1" name="Google Shape;821;g4f4444721c_26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4f4444721c_14_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4f4444721c_14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6"/>
        <p:cNvGrpSpPr/>
        <p:nvPr/>
      </p:nvGrpSpPr>
      <p:grpSpPr>
        <a:xfrm>
          <a:off x="0" y="0"/>
          <a:ext cx="0" cy="0"/>
          <a:chOff x="0" y="0"/>
          <a:chExt cx="0" cy="0"/>
        </a:xfrm>
      </p:grpSpPr>
      <p:sp>
        <p:nvSpPr>
          <p:cNvPr id="827" name="Google Shape;827;g4f4444721c_26_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8" name="Google Shape;828;g4f4444721c_26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5"/>
        <p:cNvGrpSpPr/>
        <p:nvPr/>
      </p:nvGrpSpPr>
      <p:grpSpPr>
        <a:xfrm>
          <a:off x="0" y="0"/>
          <a:ext cx="0" cy="0"/>
          <a:chOff x="0" y="0"/>
          <a:chExt cx="0" cy="0"/>
        </a:xfrm>
      </p:grpSpPr>
      <p:sp>
        <p:nvSpPr>
          <p:cNvPr id="836" name="Google Shape;836;g4f4444721c_26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7" name="Google Shape;837;g4f4444721c_26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2"/>
        <p:cNvGrpSpPr/>
        <p:nvPr/>
      </p:nvGrpSpPr>
      <p:grpSpPr>
        <a:xfrm>
          <a:off x="0" y="0"/>
          <a:ext cx="0" cy="0"/>
          <a:chOff x="0" y="0"/>
          <a:chExt cx="0" cy="0"/>
        </a:xfrm>
      </p:grpSpPr>
      <p:sp>
        <p:nvSpPr>
          <p:cNvPr id="843" name="Google Shape;843;g4f4444721c_26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4" name="Google Shape;844;g4f4444721c_26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9"/>
        <p:cNvGrpSpPr/>
        <p:nvPr/>
      </p:nvGrpSpPr>
      <p:grpSpPr>
        <a:xfrm>
          <a:off x="0" y="0"/>
          <a:ext cx="0" cy="0"/>
          <a:chOff x="0" y="0"/>
          <a:chExt cx="0" cy="0"/>
        </a:xfrm>
      </p:grpSpPr>
      <p:sp>
        <p:nvSpPr>
          <p:cNvPr id="850" name="Google Shape;850;g4f4444721c_26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1" name="Google Shape;851;g4f4444721c_26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7"/>
        <p:cNvGrpSpPr/>
        <p:nvPr/>
      </p:nvGrpSpPr>
      <p:grpSpPr>
        <a:xfrm>
          <a:off x="0" y="0"/>
          <a:ext cx="0" cy="0"/>
          <a:chOff x="0" y="0"/>
          <a:chExt cx="0" cy="0"/>
        </a:xfrm>
      </p:grpSpPr>
      <p:sp>
        <p:nvSpPr>
          <p:cNvPr id="858" name="Google Shape;858;g4f4444721c_26_1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9" name="Google Shape;859;g4f4444721c_26_1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7"/>
        <p:cNvGrpSpPr/>
        <p:nvPr/>
      </p:nvGrpSpPr>
      <p:grpSpPr>
        <a:xfrm>
          <a:off x="0" y="0"/>
          <a:ext cx="0" cy="0"/>
          <a:chOff x="0" y="0"/>
          <a:chExt cx="0" cy="0"/>
        </a:xfrm>
      </p:grpSpPr>
      <p:sp>
        <p:nvSpPr>
          <p:cNvPr id="868" name="Google Shape;868;g4f4444721c_26_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9" name="Google Shape;869;g4f4444721c_26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4f4444721c_26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4f4444721c_26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2"/>
        <p:cNvGrpSpPr/>
        <p:nvPr/>
      </p:nvGrpSpPr>
      <p:grpSpPr>
        <a:xfrm>
          <a:off x="0" y="0"/>
          <a:ext cx="0" cy="0"/>
          <a:chOff x="0" y="0"/>
          <a:chExt cx="0" cy="0"/>
        </a:xfrm>
      </p:grpSpPr>
      <p:sp>
        <p:nvSpPr>
          <p:cNvPr id="883" name="Google Shape;883;g4f4444721c_26_1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4" name="Google Shape;884;g4f4444721c_26_1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0"/>
        <p:cNvGrpSpPr/>
        <p:nvPr/>
      </p:nvGrpSpPr>
      <p:grpSpPr>
        <a:xfrm>
          <a:off x="0" y="0"/>
          <a:ext cx="0" cy="0"/>
          <a:chOff x="0" y="0"/>
          <a:chExt cx="0" cy="0"/>
        </a:xfrm>
      </p:grpSpPr>
      <p:sp>
        <p:nvSpPr>
          <p:cNvPr id="891" name="Google Shape;891;g4f4444721c_26_1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2" name="Google Shape;892;g4f4444721c_26_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7"/>
        <p:cNvGrpSpPr/>
        <p:nvPr/>
      </p:nvGrpSpPr>
      <p:grpSpPr>
        <a:xfrm>
          <a:off x="0" y="0"/>
          <a:ext cx="0" cy="0"/>
          <a:chOff x="0" y="0"/>
          <a:chExt cx="0" cy="0"/>
        </a:xfrm>
      </p:grpSpPr>
      <p:sp>
        <p:nvSpPr>
          <p:cNvPr id="898" name="Google Shape;898;g4f4444721c_26_1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9" name="Google Shape;899;g4f4444721c_26_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4f4444721c_14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4f4444721c_14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a:t>Penser à faire tree dans le tp à l’oral</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4f4444721c_0_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4f4444721c_0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a:t>Penser à faire tree dans le tp à l’oral</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4f4444721c_18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4" name="Google Shape;314;g4f4444721c_18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54"/>
        <p:cNvGrpSpPr/>
        <p:nvPr/>
      </p:nvGrpSpPr>
      <p:grpSpPr>
        <a:xfrm>
          <a:off x="0" y="0"/>
          <a:ext cx="0" cy="0"/>
          <a:chOff x="0" y="0"/>
          <a:chExt cx="0" cy="0"/>
        </a:xfrm>
      </p:grpSpPr>
      <p:sp>
        <p:nvSpPr>
          <p:cNvPr id="55" name="Google Shape;55;p14"/>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56" name="Google Shape;56;p14"/>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57" name="Google Shape;57;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89"/>
        <p:cNvGrpSpPr/>
        <p:nvPr/>
      </p:nvGrpSpPr>
      <p:grpSpPr>
        <a:xfrm>
          <a:off x="0" y="0"/>
          <a:ext cx="0" cy="0"/>
          <a:chOff x="0" y="0"/>
          <a:chExt cx="0" cy="0"/>
        </a:xfrm>
      </p:grpSpPr>
      <p:sp>
        <p:nvSpPr>
          <p:cNvPr id="90" name="Google Shape;90;p23"/>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91" name="Google Shape;91;p23"/>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lstStyle>
            <a:lvl1pPr marL="457200" lvl="0" indent="-342900" algn="ctr" rtl="0">
              <a:spcBef>
                <a:spcPts val="0"/>
              </a:spcBef>
              <a:spcAft>
                <a:spcPts val="0"/>
              </a:spcAft>
              <a:buSzPts val="1800"/>
              <a:buChar char="●"/>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92" name="Google Shape;92;p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3"/>
        <p:cNvGrpSpPr/>
        <p:nvPr/>
      </p:nvGrpSpPr>
      <p:grpSpPr>
        <a:xfrm>
          <a:off x="0" y="0"/>
          <a:ext cx="0" cy="0"/>
          <a:chOff x="0" y="0"/>
          <a:chExt cx="0" cy="0"/>
        </a:xfrm>
      </p:grpSpPr>
      <p:sp>
        <p:nvSpPr>
          <p:cNvPr id="94" name="Google Shape;94;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9"/>
        <p:cNvGrpSpPr/>
        <p:nvPr/>
      </p:nvGrpSpPr>
      <p:grpSpPr>
        <a:xfrm>
          <a:off x="0" y="0"/>
          <a:ext cx="0" cy="0"/>
          <a:chOff x="0" y="0"/>
          <a:chExt cx="0" cy="0"/>
        </a:xfrm>
      </p:grpSpPr>
      <p:sp>
        <p:nvSpPr>
          <p:cNvPr id="100" name="Google Shape;100;p26"/>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01" name="Google Shape;101;p26"/>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02" name="Google Shape;102;p26"/>
          <p:cNvSpPr txBox="1">
            <a:spLocks noGrp="1"/>
          </p:cNvSpPr>
          <p:nvPr>
            <p:ph type="sldNum" idx="12"/>
          </p:nvPr>
        </p:nvSpPr>
        <p:spPr>
          <a:xfrm>
            <a:off x="8548658" y="4739417"/>
            <a:ext cx="548700" cy="393600"/>
          </a:xfrm>
          <a:prstGeom prst="rect">
            <a:avLst/>
          </a:prstGeom>
        </p:spPr>
        <p:txBody>
          <a:bodyPr spcFirstLastPara="1" wrap="square" lIns="91425" tIns="91425" rIns="91425" bIns="91425" anchor="b"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03"/>
        <p:cNvGrpSpPr/>
        <p:nvPr/>
      </p:nvGrpSpPr>
      <p:grpSpPr>
        <a:xfrm>
          <a:off x="0" y="0"/>
          <a:ext cx="0" cy="0"/>
          <a:chOff x="0" y="0"/>
          <a:chExt cx="0" cy="0"/>
        </a:xfrm>
      </p:grpSpPr>
      <p:sp>
        <p:nvSpPr>
          <p:cNvPr id="104" name="Google Shape;104;p27"/>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05" name="Google Shape;105;p27"/>
          <p:cNvSpPr txBox="1">
            <a:spLocks noGrp="1"/>
          </p:cNvSpPr>
          <p:nvPr>
            <p:ph type="sldNum" idx="12"/>
          </p:nvPr>
        </p:nvSpPr>
        <p:spPr>
          <a:xfrm>
            <a:off x="8548658" y="4739417"/>
            <a:ext cx="548700" cy="393600"/>
          </a:xfrm>
          <a:prstGeom prst="rect">
            <a:avLst/>
          </a:prstGeom>
        </p:spPr>
        <p:txBody>
          <a:bodyPr spcFirstLastPara="1" wrap="square" lIns="91425" tIns="91425" rIns="91425" bIns="91425" anchor="b"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06"/>
        <p:cNvGrpSpPr/>
        <p:nvPr/>
      </p:nvGrpSpPr>
      <p:grpSpPr>
        <a:xfrm>
          <a:off x="0" y="0"/>
          <a:ext cx="0" cy="0"/>
          <a:chOff x="0" y="0"/>
          <a:chExt cx="0" cy="0"/>
        </a:xfrm>
      </p:grpSpPr>
      <p:sp>
        <p:nvSpPr>
          <p:cNvPr id="107" name="Google Shape;107;p28"/>
          <p:cNvSpPr txBox="1">
            <a:spLocks noGrp="1"/>
          </p:cNvSpPr>
          <p:nvPr>
            <p:ph type="title"/>
          </p:nvPr>
        </p:nvSpPr>
        <p:spPr>
          <a:xfrm>
            <a:off x="311700" y="127775"/>
            <a:ext cx="8520600" cy="572700"/>
          </a:xfrm>
          <a:prstGeom prst="rect">
            <a:avLst/>
          </a:prstGeom>
        </p:spPr>
        <p:txBody>
          <a:bodyPr spcFirstLastPara="1" wrap="square" lIns="91425" tIns="91425" rIns="91425" bIns="91425" anchor="t" anchorCtr="0"/>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08" name="Google Shape;108;p28"/>
          <p:cNvSpPr txBox="1">
            <a:spLocks noGrp="1"/>
          </p:cNvSpPr>
          <p:nvPr>
            <p:ph type="body" idx="1"/>
          </p:nvPr>
        </p:nvSpPr>
        <p:spPr>
          <a:xfrm>
            <a:off x="311700" y="770651"/>
            <a:ext cx="8520600" cy="3987900"/>
          </a:xfrm>
          <a:prstGeom prst="rect">
            <a:avLst/>
          </a:prstGeom>
        </p:spPr>
        <p:txBody>
          <a:bodyPr spcFirstLastPara="1" wrap="square" lIns="91425" tIns="91425" rIns="91425" bIns="91425" anchor="t" anchorCtr="0"/>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109" name="Google Shape;109;p28"/>
          <p:cNvSpPr txBox="1">
            <a:spLocks noGrp="1"/>
          </p:cNvSpPr>
          <p:nvPr>
            <p:ph type="sldNum" idx="12"/>
          </p:nvPr>
        </p:nvSpPr>
        <p:spPr>
          <a:xfrm>
            <a:off x="8548658" y="4739417"/>
            <a:ext cx="548700" cy="393600"/>
          </a:xfrm>
          <a:prstGeom prst="rect">
            <a:avLst/>
          </a:prstGeom>
        </p:spPr>
        <p:txBody>
          <a:bodyPr spcFirstLastPara="1" wrap="square" lIns="91425" tIns="91425" rIns="91425" bIns="91425" anchor="b"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10"/>
        <p:cNvGrpSpPr/>
        <p:nvPr/>
      </p:nvGrpSpPr>
      <p:grpSpPr>
        <a:xfrm>
          <a:off x="0" y="0"/>
          <a:ext cx="0" cy="0"/>
          <a:chOff x="0" y="0"/>
          <a:chExt cx="0" cy="0"/>
        </a:xfrm>
      </p:grpSpPr>
      <p:sp>
        <p:nvSpPr>
          <p:cNvPr id="111" name="Google Shape;111;p29"/>
          <p:cNvSpPr txBox="1">
            <a:spLocks noGrp="1"/>
          </p:cNvSpPr>
          <p:nvPr>
            <p:ph type="title"/>
          </p:nvPr>
        </p:nvSpPr>
        <p:spPr>
          <a:xfrm>
            <a:off x="311700" y="127775"/>
            <a:ext cx="8520600" cy="572700"/>
          </a:xfrm>
          <a:prstGeom prst="rect">
            <a:avLst/>
          </a:prstGeom>
        </p:spPr>
        <p:txBody>
          <a:bodyPr spcFirstLastPara="1" wrap="square" lIns="91425" tIns="91425" rIns="91425" bIns="91425" anchor="t" anchorCtr="0"/>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12" name="Google Shape;112;p29"/>
          <p:cNvSpPr txBox="1">
            <a:spLocks noGrp="1"/>
          </p:cNvSpPr>
          <p:nvPr>
            <p:ph type="body" idx="1"/>
          </p:nvPr>
        </p:nvSpPr>
        <p:spPr>
          <a:xfrm>
            <a:off x="311700" y="746450"/>
            <a:ext cx="3999900" cy="4049400"/>
          </a:xfrm>
          <a:prstGeom prst="rect">
            <a:avLst/>
          </a:prstGeom>
        </p:spPr>
        <p:txBody>
          <a:bodyPr spcFirstLastPara="1" wrap="square" lIns="91425" tIns="91425" rIns="91425" bIns="91425" anchor="t" anchorCtr="0"/>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113" name="Google Shape;113;p29"/>
          <p:cNvSpPr txBox="1">
            <a:spLocks noGrp="1"/>
          </p:cNvSpPr>
          <p:nvPr>
            <p:ph type="body" idx="2"/>
          </p:nvPr>
        </p:nvSpPr>
        <p:spPr>
          <a:xfrm>
            <a:off x="4832400" y="746450"/>
            <a:ext cx="3999900" cy="4049400"/>
          </a:xfrm>
          <a:prstGeom prst="rect">
            <a:avLst/>
          </a:prstGeom>
        </p:spPr>
        <p:txBody>
          <a:bodyPr spcFirstLastPara="1" wrap="square" lIns="91425" tIns="91425" rIns="91425" bIns="91425" anchor="t" anchorCtr="0"/>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114" name="Google Shape;114;p29"/>
          <p:cNvSpPr txBox="1">
            <a:spLocks noGrp="1"/>
          </p:cNvSpPr>
          <p:nvPr>
            <p:ph type="sldNum" idx="12"/>
          </p:nvPr>
        </p:nvSpPr>
        <p:spPr>
          <a:xfrm>
            <a:off x="8548658" y="4739417"/>
            <a:ext cx="548700" cy="393600"/>
          </a:xfrm>
          <a:prstGeom prst="rect">
            <a:avLst/>
          </a:prstGeom>
        </p:spPr>
        <p:txBody>
          <a:bodyPr spcFirstLastPara="1" wrap="square" lIns="91425" tIns="91425" rIns="91425" bIns="91425" anchor="b"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15"/>
        <p:cNvGrpSpPr/>
        <p:nvPr/>
      </p:nvGrpSpPr>
      <p:grpSpPr>
        <a:xfrm>
          <a:off x="0" y="0"/>
          <a:ext cx="0" cy="0"/>
          <a:chOff x="0" y="0"/>
          <a:chExt cx="0" cy="0"/>
        </a:xfrm>
      </p:grpSpPr>
      <p:sp>
        <p:nvSpPr>
          <p:cNvPr id="116" name="Google Shape;116;p30"/>
          <p:cNvSpPr txBox="1">
            <a:spLocks noGrp="1"/>
          </p:cNvSpPr>
          <p:nvPr>
            <p:ph type="title"/>
          </p:nvPr>
        </p:nvSpPr>
        <p:spPr>
          <a:xfrm>
            <a:off x="311700" y="127775"/>
            <a:ext cx="8520600" cy="572700"/>
          </a:xfrm>
          <a:prstGeom prst="rect">
            <a:avLst/>
          </a:prstGeom>
        </p:spPr>
        <p:txBody>
          <a:bodyPr spcFirstLastPara="1" wrap="square" lIns="91425" tIns="91425" rIns="91425" bIns="91425" anchor="t" anchorCtr="0"/>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17" name="Google Shape;117;p30"/>
          <p:cNvSpPr txBox="1">
            <a:spLocks noGrp="1"/>
          </p:cNvSpPr>
          <p:nvPr>
            <p:ph type="sldNum" idx="12"/>
          </p:nvPr>
        </p:nvSpPr>
        <p:spPr>
          <a:xfrm>
            <a:off x="8548658" y="4739417"/>
            <a:ext cx="548700" cy="393600"/>
          </a:xfrm>
          <a:prstGeom prst="rect">
            <a:avLst/>
          </a:prstGeom>
        </p:spPr>
        <p:txBody>
          <a:bodyPr spcFirstLastPara="1" wrap="square" lIns="91425" tIns="91425" rIns="91425" bIns="91425" anchor="b"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18"/>
        <p:cNvGrpSpPr/>
        <p:nvPr/>
      </p:nvGrpSpPr>
      <p:grpSpPr>
        <a:xfrm>
          <a:off x="0" y="0"/>
          <a:ext cx="0" cy="0"/>
          <a:chOff x="0" y="0"/>
          <a:chExt cx="0" cy="0"/>
        </a:xfrm>
      </p:grpSpPr>
      <p:sp>
        <p:nvSpPr>
          <p:cNvPr id="119" name="Google Shape;119;p31"/>
          <p:cNvSpPr txBox="1">
            <a:spLocks noGrp="1"/>
          </p:cNvSpPr>
          <p:nvPr>
            <p:ph type="title"/>
          </p:nvPr>
        </p:nvSpPr>
        <p:spPr>
          <a:xfrm>
            <a:off x="311700" y="174600"/>
            <a:ext cx="2808000" cy="755700"/>
          </a:xfrm>
          <a:prstGeom prst="rect">
            <a:avLst/>
          </a:prstGeom>
        </p:spPr>
        <p:txBody>
          <a:bodyPr spcFirstLastPara="1" wrap="square" lIns="91425" tIns="91425" rIns="91425" bIns="91425" anchor="b" anchorCtr="0"/>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20" name="Google Shape;120;p31"/>
          <p:cNvSpPr txBox="1">
            <a:spLocks noGrp="1"/>
          </p:cNvSpPr>
          <p:nvPr>
            <p:ph type="body" idx="1"/>
          </p:nvPr>
        </p:nvSpPr>
        <p:spPr>
          <a:xfrm>
            <a:off x="311700" y="930300"/>
            <a:ext cx="2808000" cy="3968400"/>
          </a:xfrm>
          <a:prstGeom prst="rect">
            <a:avLst/>
          </a:prstGeom>
        </p:spPr>
        <p:txBody>
          <a:bodyPr spcFirstLastPara="1" wrap="square" lIns="91425" tIns="91425" rIns="91425" bIns="91425" anchor="t" anchorCtr="0"/>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121" name="Google Shape;121;p31"/>
          <p:cNvSpPr txBox="1">
            <a:spLocks noGrp="1"/>
          </p:cNvSpPr>
          <p:nvPr>
            <p:ph type="sldNum" idx="12"/>
          </p:nvPr>
        </p:nvSpPr>
        <p:spPr>
          <a:xfrm>
            <a:off x="8548658" y="4739417"/>
            <a:ext cx="548700" cy="393600"/>
          </a:xfrm>
          <a:prstGeom prst="rect">
            <a:avLst/>
          </a:prstGeom>
        </p:spPr>
        <p:txBody>
          <a:bodyPr spcFirstLastPara="1" wrap="square" lIns="91425" tIns="91425" rIns="91425" bIns="91425" anchor="b"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22"/>
        <p:cNvGrpSpPr/>
        <p:nvPr/>
      </p:nvGrpSpPr>
      <p:grpSpPr>
        <a:xfrm>
          <a:off x="0" y="0"/>
          <a:ext cx="0" cy="0"/>
          <a:chOff x="0" y="0"/>
          <a:chExt cx="0" cy="0"/>
        </a:xfrm>
      </p:grpSpPr>
      <p:sp>
        <p:nvSpPr>
          <p:cNvPr id="123" name="Google Shape;123;p32"/>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124" name="Google Shape;124;p32"/>
          <p:cNvSpPr txBox="1">
            <a:spLocks noGrp="1"/>
          </p:cNvSpPr>
          <p:nvPr>
            <p:ph type="sldNum" idx="12"/>
          </p:nvPr>
        </p:nvSpPr>
        <p:spPr>
          <a:xfrm>
            <a:off x="8548658" y="4739417"/>
            <a:ext cx="548700" cy="393600"/>
          </a:xfrm>
          <a:prstGeom prst="rect">
            <a:avLst/>
          </a:prstGeom>
        </p:spPr>
        <p:txBody>
          <a:bodyPr spcFirstLastPara="1" wrap="square" lIns="91425" tIns="91425" rIns="91425" bIns="91425" anchor="b"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25"/>
        <p:cNvGrpSpPr/>
        <p:nvPr/>
      </p:nvGrpSpPr>
      <p:grpSpPr>
        <a:xfrm>
          <a:off x="0" y="0"/>
          <a:ext cx="0" cy="0"/>
          <a:chOff x="0" y="0"/>
          <a:chExt cx="0" cy="0"/>
        </a:xfrm>
      </p:grpSpPr>
      <p:sp>
        <p:nvSpPr>
          <p:cNvPr id="126" name="Google Shape;126;p33"/>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33"/>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128" name="Google Shape;128;p33"/>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29" name="Google Shape;129;p33"/>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130" name="Google Shape;130;p33"/>
          <p:cNvSpPr txBox="1">
            <a:spLocks noGrp="1"/>
          </p:cNvSpPr>
          <p:nvPr>
            <p:ph type="sldNum" idx="12"/>
          </p:nvPr>
        </p:nvSpPr>
        <p:spPr>
          <a:xfrm>
            <a:off x="8548658" y="4739417"/>
            <a:ext cx="548700" cy="393600"/>
          </a:xfrm>
          <a:prstGeom prst="rect">
            <a:avLst/>
          </a:prstGeom>
        </p:spPr>
        <p:txBody>
          <a:bodyPr spcFirstLastPara="1" wrap="square" lIns="91425" tIns="91425" rIns="91425" bIns="91425" anchor="b"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8"/>
        <p:cNvGrpSpPr/>
        <p:nvPr/>
      </p:nvGrpSpPr>
      <p:grpSpPr>
        <a:xfrm>
          <a:off x="0" y="0"/>
          <a:ext cx="0" cy="0"/>
          <a:chOff x="0" y="0"/>
          <a:chExt cx="0" cy="0"/>
        </a:xfrm>
      </p:grpSpPr>
      <p:sp>
        <p:nvSpPr>
          <p:cNvPr id="59" name="Google Shape;59;p15"/>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60" name="Google Shape;60;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31"/>
        <p:cNvGrpSpPr/>
        <p:nvPr/>
      </p:nvGrpSpPr>
      <p:grpSpPr>
        <a:xfrm>
          <a:off x="0" y="0"/>
          <a:ext cx="0" cy="0"/>
          <a:chOff x="0" y="0"/>
          <a:chExt cx="0" cy="0"/>
        </a:xfrm>
      </p:grpSpPr>
      <p:sp>
        <p:nvSpPr>
          <p:cNvPr id="132" name="Google Shape;132;p34"/>
          <p:cNvSpPr txBox="1">
            <a:spLocks noGrp="1"/>
          </p:cNvSpPr>
          <p:nvPr>
            <p:ph type="body" idx="1"/>
          </p:nvPr>
        </p:nvSpPr>
        <p:spPr>
          <a:xfrm>
            <a:off x="311700" y="4382975"/>
            <a:ext cx="5998800" cy="605100"/>
          </a:xfrm>
          <a:prstGeom prst="rect">
            <a:avLst/>
          </a:prstGeom>
        </p:spPr>
        <p:txBody>
          <a:bodyPr spcFirstLastPara="1" wrap="square" lIns="91425" tIns="91425" rIns="91425" bIns="91425" anchor="b" anchorCtr="0"/>
          <a:lstStyle>
            <a:lvl1pPr marL="457200" lvl="0" indent="-228600" rtl="0">
              <a:lnSpc>
                <a:spcPct val="100000"/>
              </a:lnSpc>
              <a:spcBef>
                <a:spcPts val="0"/>
              </a:spcBef>
              <a:spcAft>
                <a:spcPts val="0"/>
              </a:spcAft>
              <a:buSzPts val="1400"/>
              <a:buNone/>
              <a:defRPr sz="1400"/>
            </a:lvl1pPr>
          </a:lstStyle>
          <a:p>
            <a:endParaRPr/>
          </a:p>
        </p:txBody>
      </p:sp>
      <p:sp>
        <p:nvSpPr>
          <p:cNvPr id="133" name="Google Shape;133;p34"/>
          <p:cNvSpPr txBox="1">
            <a:spLocks noGrp="1"/>
          </p:cNvSpPr>
          <p:nvPr>
            <p:ph type="sldNum" idx="12"/>
          </p:nvPr>
        </p:nvSpPr>
        <p:spPr>
          <a:xfrm>
            <a:off x="8548658" y="4739417"/>
            <a:ext cx="548700" cy="393600"/>
          </a:xfrm>
          <a:prstGeom prst="rect">
            <a:avLst/>
          </a:prstGeom>
        </p:spPr>
        <p:txBody>
          <a:bodyPr spcFirstLastPara="1" wrap="square" lIns="91425" tIns="91425" rIns="91425" bIns="91425" anchor="b"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34"/>
        <p:cNvGrpSpPr/>
        <p:nvPr/>
      </p:nvGrpSpPr>
      <p:grpSpPr>
        <a:xfrm>
          <a:off x="0" y="0"/>
          <a:ext cx="0" cy="0"/>
          <a:chOff x="0" y="0"/>
          <a:chExt cx="0" cy="0"/>
        </a:xfrm>
      </p:grpSpPr>
      <p:sp>
        <p:nvSpPr>
          <p:cNvPr id="135" name="Google Shape;135;p35"/>
          <p:cNvSpPr txBox="1">
            <a:spLocks noGrp="1"/>
          </p:cNvSpPr>
          <p:nvPr>
            <p:ph type="sldNum" idx="12"/>
          </p:nvPr>
        </p:nvSpPr>
        <p:spPr>
          <a:xfrm>
            <a:off x="8548658" y="4739417"/>
            <a:ext cx="548700" cy="393600"/>
          </a:xfrm>
          <a:prstGeom prst="rect">
            <a:avLst/>
          </a:prstGeom>
        </p:spPr>
        <p:txBody>
          <a:bodyPr spcFirstLastPara="1" wrap="square" lIns="91425" tIns="91425" rIns="91425" bIns="91425" anchor="b"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C9BEEC-7216-49C4-A6FB-5C705CF429B6}"/>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7D5C78CB-9422-4E69-90C7-16A3BCAA97E9}"/>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F90903B0-E80C-4A01-AD55-46F491DE7D39}"/>
              </a:ext>
            </a:extLst>
          </p:cNvPr>
          <p:cNvSpPr>
            <a:spLocks noGrp="1"/>
          </p:cNvSpPr>
          <p:nvPr>
            <p:ph type="dt" sz="half" idx="10"/>
          </p:nvPr>
        </p:nvSpPr>
        <p:spPr/>
        <p:txBody>
          <a:bodyPr/>
          <a:lstStyle/>
          <a:p>
            <a:pPr defTabSz="685800">
              <a:buClrTx/>
            </a:pPr>
            <a:fld id="{23C515F9-66AA-46E4-A9F1-19BD6143082F}" type="datetimeFigureOut">
              <a:rPr lang="en-US" kern="1200" smtClean="0">
                <a:solidFill>
                  <a:prstClr val="black">
                    <a:tint val="75000"/>
                  </a:prstClr>
                </a:solidFill>
                <a:latin typeface="Calibri" panose="020F0502020204030204"/>
                <a:ea typeface="+mn-ea"/>
                <a:cs typeface="+mn-cs"/>
              </a:rPr>
              <a:pPr defTabSz="685800">
                <a:buClrTx/>
              </a:pPr>
              <a:t>2/7/2019</a:t>
            </a:fld>
            <a:endParaRPr lang="en-US" kern="1200">
              <a:solidFill>
                <a:prstClr val="black">
                  <a:tint val="75000"/>
                </a:prstClr>
              </a:solidFill>
              <a:latin typeface="Calibri" panose="020F0502020204030204"/>
              <a:ea typeface="+mn-ea"/>
              <a:cs typeface="+mn-cs"/>
            </a:endParaRPr>
          </a:p>
        </p:txBody>
      </p:sp>
      <p:sp>
        <p:nvSpPr>
          <p:cNvPr id="5" name="Footer Placeholder 4">
            <a:extLst>
              <a:ext uri="{FF2B5EF4-FFF2-40B4-BE49-F238E27FC236}">
                <a16:creationId xmlns:a16="http://schemas.microsoft.com/office/drawing/2014/main" id="{D968F63E-8BC4-4D2E-ABC3-1D88D51CD07D}"/>
              </a:ext>
            </a:extLst>
          </p:cNvPr>
          <p:cNvSpPr>
            <a:spLocks noGrp="1"/>
          </p:cNvSpPr>
          <p:nvPr>
            <p:ph type="ftr" sz="quarter" idx="11"/>
          </p:nvPr>
        </p:nvSpPr>
        <p:spPr/>
        <p:txBody>
          <a:bodyPr/>
          <a:lstStyle/>
          <a:p>
            <a:pPr defTabSz="685800">
              <a:buClrTx/>
            </a:pPr>
            <a:endParaRPr lang="en-US" kern="1200">
              <a:solidFill>
                <a:prstClr val="black">
                  <a:tint val="75000"/>
                </a:prstClr>
              </a:solidFill>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D2E7BF8E-C4D0-4DCA-8CFD-FAAA4A503CB6}"/>
              </a:ext>
            </a:extLst>
          </p:cNvPr>
          <p:cNvSpPr>
            <a:spLocks noGrp="1"/>
          </p:cNvSpPr>
          <p:nvPr>
            <p:ph type="sldNum" sz="quarter" idx="12"/>
          </p:nvPr>
        </p:nvSpPr>
        <p:spPr/>
        <p:txBody>
          <a:bodyPr/>
          <a:lstStyle/>
          <a:p>
            <a:pPr defTabSz="685800">
              <a:buClrTx/>
            </a:pPr>
            <a:fld id="{35628CA9-A259-4084-8EC6-002DB910DB41}" type="slidenum">
              <a:rPr lang="en-US" kern="1200" smtClean="0">
                <a:solidFill>
                  <a:prstClr val="black">
                    <a:tint val="75000"/>
                  </a:prstClr>
                </a:solidFill>
                <a:latin typeface="Calibri" panose="020F0502020204030204"/>
                <a:ea typeface="+mn-ea"/>
                <a:cs typeface="+mn-cs"/>
              </a:rPr>
              <a:pPr defTabSz="685800">
                <a:buClrTx/>
              </a:pPr>
              <a:t>‹N°›</a:t>
            </a:fld>
            <a:endParaRPr lang="en-US" kern="1200">
              <a:solidFill>
                <a:prstClr val="black">
                  <a:tint val="75000"/>
                </a:prstClr>
              </a:solidFill>
              <a:latin typeface="Calibri" panose="020F0502020204030204"/>
              <a:ea typeface="+mn-ea"/>
              <a:cs typeface="+mn-cs"/>
            </a:endParaRPr>
          </a:p>
        </p:txBody>
      </p:sp>
    </p:spTree>
    <p:extLst>
      <p:ext uri="{BB962C8B-B14F-4D97-AF65-F5344CB8AC3E}">
        <p14:creationId xmlns:p14="http://schemas.microsoft.com/office/powerpoint/2010/main" val="246533164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2400D8-3516-47B5-9FF8-34920973022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486750C-C5E7-489A-AFE3-D6554D0AAF6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4414CA5-6AE6-4E13-BC86-83F94930EC6A}"/>
              </a:ext>
            </a:extLst>
          </p:cNvPr>
          <p:cNvSpPr>
            <a:spLocks noGrp="1"/>
          </p:cNvSpPr>
          <p:nvPr>
            <p:ph type="dt" sz="half" idx="10"/>
          </p:nvPr>
        </p:nvSpPr>
        <p:spPr/>
        <p:txBody>
          <a:bodyPr/>
          <a:lstStyle/>
          <a:p>
            <a:pPr defTabSz="685800">
              <a:buClrTx/>
            </a:pPr>
            <a:fld id="{23C515F9-66AA-46E4-A9F1-19BD6143082F}" type="datetimeFigureOut">
              <a:rPr lang="en-US" kern="1200" smtClean="0">
                <a:solidFill>
                  <a:prstClr val="black">
                    <a:tint val="75000"/>
                  </a:prstClr>
                </a:solidFill>
                <a:latin typeface="Calibri" panose="020F0502020204030204"/>
                <a:ea typeface="+mn-ea"/>
                <a:cs typeface="+mn-cs"/>
              </a:rPr>
              <a:pPr defTabSz="685800">
                <a:buClrTx/>
              </a:pPr>
              <a:t>2/7/2019</a:t>
            </a:fld>
            <a:endParaRPr lang="en-US" kern="1200">
              <a:solidFill>
                <a:prstClr val="black">
                  <a:tint val="75000"/>
                </a:prstClr>
              </a:solidFill>
              <a:latin typeface="Calibri" panose="020F0502020204030204"/>
              <a:ea typeface="+mn-ea"/>
              <a:cs typeface="+mn-cs"/>
            </a:endParaRPr>
          </a:p>
        </p:txBody>
      </p:sp>
      <p:sp>
        <p:nvSpPr>
          <p:cNvPr id="5" name="Footer Placeholder 4">
            <a:extLst>
              <a:ext uri="{FF2B5EF4-FFF2-40B4-BE49-F238E27FC236}">
                <a16:creationId xmlns:a16="http://schemas.microsoft.com/office/drawing/2014/main" id="{F179630F-7DA7-4897-8738-BE28AAD355A6}"/>
              </a:ext>
            </a:extLst>
          </p:cNvPr>
          <p:cNvSpPr>
            <a:spLocks noGrp="1"/>
          </p:cNvSpPr>
          <p:nvPr>
            <p:ph type="ftr" sz="quarter" idx="11"/>
          </p:nvPr>
        </p:nvSpPr>
        <p:spPr/>
        <p:txBody>
          <a:bodyPr/>
          <a:lstStyle/>
          <a:p>
            <a:pPr defTabSz="685800">
              <a:buClrTx/>
            </a:pPr>
            <a:endParaRPr lang="en-US" kern="1200">
              <a:solidFill>
                <a:prstClr val="black">
                  <a:tint val="75000"/>
                </a:prstClr>
              </a:solidFill>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7B7B15A5-C107-4A95-BA29-21E63F1F8C03}"/>
              </a:ext>
            </a:extLst>
          </p:cNvPr>
          <p:cNvSpPr>
            <a:spLocks noGrp="1"/>
          </p:cNvSpPr>
          <p:nvPr>
            <p:ph type="sldNum" sz="quarter" idx="12"/>
          </p:nvPr>
        </p:nvSpPr>
        <p:spPr/>
        <p:txBody>
          <a:bodyPr/>
          <a:lstStyle/>
          <a:p>
            <a:pPr defTabSz="685800">
              <a:buClrTx/>
            </a:pPr>
            <a:fld id="{35628CA9-A259-4084-8EC6-002DB910DB41}" type="slidenum">
              <a:rPr lang="en-US" kern="1200" smtClean="0">
                <a:solidFill>
                  <a:prstClr val="black">
                    <a:tint val="75000"/>
                  </a:prstClr>
                </a:solidFill>
                <a:latin typeface="Calibri" panose="020F0502020204030204"/>
                <a:ea typeface="+mn-ea"/>
                <a:cs typeface="+mn-cs"/>
              </a:rPr>
              <a:pPr defTabSz="685800">
                <a:buClrTx/>
              </a:pPr>
              <a:t>‹N°›</a:t>
            </a:fld>
            <a:endParaRPr lang="en-US" kern="1200">
              <a:solidFill>
                <a:prstClr val="black">
                  <a:tint val="75000"/>
                </a:prstClr>
              </a:solidFill>
              <a:latin typeface="Calibri" panose="020F0502020204030204"/>
              <a:ea typeface="+mn-ea"/>
              <a:cs typeface="+mn-cs"/>
            </a:endParaRPr>
          </a:p>
        </p:txBody>
      </p:sp>
    </p:spTree>
    <p:extLst>
      <p:ext uri="{BB962C8B-B14F-4D97-AF65-F5344CB8AC3E}">
        <p14:creationId xmlns:p14="http://schemas.microsoft.com/office/powerpoint/2010/main" val="404672131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EB5C1F-B9FE-41E6-AA2D-049FF0BB02CB}"/>
              </a:ext>
            </a:extLst>
          </p:cNvPr>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C316625E-C330-4A92-97F5-8F6218875922}"/>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CAA51399-0CF4-4936-B6C3-212798202B6F}"/>
              </a:ext>
            </a:extLst>
          </p:cNvPr>
          <p:cNvSpPr>
            <a:spLocks noGrp="1"/>
          </p:cNvSpPr>
          <p:nvPr>
            <p:ph type="dt" sz="half" idx="10"/>
          </p:nvPr>
        </p:nvSpPr>
        <p:spPr/>
        <p:txBody>
          <a:bodyPr/>
          <a:lstStyle/>
          <a:p>
            <a:pPr defTabSz="685800">
              <a:buClrTx/>
            </a:pPr>
            <a:fld id="{23C515F9-66AA-46E4-A9F1-19BD6143082F}" type="datetimeFigureOut">
              <a:rPr lang="en-US" kern="1200" smtClean="0">
                <a:solidFill>
                  <a:prstClr val="black">
                    <a:tint val="75000"/>
                  </a:prstClr>
                </a:solidFill>
                <a:latin typeface="Calibri" panose="020F0502020204030204"/>
                <a:ea typeface="+mn-ea"/>
                <a:cs typeface="+mn-cs"/>
              </a:rPr>
              <a:pPr defTabSz="685800">
                <a:buClrTx/>
              </a:pPr>
              <a:t>2/7/2019</a:t>
            </a:fld>
            <a:endParaRPr lang="en-US" kern="1200">
              <a:solidFill>
                <a:prstClr val="black">
                  <a:tint val="75000"/>
                </a:prstClr>
              </a:solidFill>
              <a:latin typeface="Calibri" panose="020F0502020204030204"/>
              <a:ea typeface="+mn-ea"/>
              <a:cs typeface="+mn-cs"/>
            </a:endParaRPr>
          </a:p>
        </p:txBody>
      </p:sp>
      <p:sp>
        <p:nvSpPr>
          <p:cNvPr id="5" name="Footer Placeholder 4">
            <a:extLst>
              <a:ext uri="{FF2B5EF4-FFF2-40B4-BE49-F238E27FC236}">
                <a16:creationId xmlns:a16="http://schemas.microsoft.com/office/drawing/2014/main" id="{6C0CE425-6B87-49C9-BE23-E06E30BA41EF}"/>
              </a:ext>
            </a:extLst>
          </p:cNvPr>
          <p:cNvSpPr>
            <a:spLocks noGrp="1"/>
          </p:cNvSpPr>
          <p:nvPr>
            <p:ph type="ftr" sz="quarter" idx="11"/>
          </p:nvPr>
        </p:nvSpPr>
        <p:spPr/>
        <p:txBody>
          <a:bodyPr/>
          <a:lstStyle/>
          <a:p>
            <a:pPr defTabSz="685800">
              <a:buClrTx/>
            </a:pPr>
            <a:endParaRPr lang="en-US" kern="1200">
              <a:solidFill>
                <a:prstClr val="black">
                  <a:tint val="75000"/>
                </a:prstClr>
              </a:solidFill>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99CCBDA1-CE0E-43AF-965C-CDD96468722A}"/>
              </a:ext>
            </a:extLst>
          </p:cNvPr>
          <p:cNvSpPr>
            <a:spLocks noGrp="1"/>
          </p:cNvSpPr>
          <p:nvPr>
            <p:ph type="sldNum" sz="quarter" idx="12"/>
          </p:nvPr>
        </p:nvSpPr>
        <p:spPr/>
        <p:txBody>
          <a:bodyPr/>
          <a:lstStyle/>
          <a:p>
            <a:pPr defTabSz="685800">
              <a:buClrTx/>
            </a:pPr>
            <a:fld id="{35628CA9-A259-4084-8EC6-002DB910DB41}" type="slidenum">
              <a:rPr lang="en-US" kern="1200" smtClean="0">
                <a:solidFill>
                  <a:prstClr val="black">
                    <a:tint val="75000"/>
                  </a:prstClr>
                </a:solidFill>
                <a:latin typeface="Calibri" panose="020F0502020204030204"/>
                <a:ea typeface="+mn-ea"/>
                <a:cs typeface="+mn-cs"/>
              </a:rPr>
              <a:pPr defTabSz="685800">
                <a:buClrTx/>
              </a:pPr>
              <a:t>‹N°›</a:t>
            </a:fld>
            <a:endParaRPr lang="en-US" kern="1200">
              <a:solidFill>
                <a:prstClr val="black">
                  <a:tint val="75000"/>
                </a:prstClr>
              </a:solidFill>
              <a:latin typeface="Calibri" panose="020F0502020204030204"/>
              <a:ea typeface="+mn-ea"/>
              <a:cs typeface="+mn-cs"/>
            </a:endParaRPr>
          </a:p>
        </p:txBody>
      </p:sp>
    </p:spTree>
    <p:extLst>
      <p:ext uri="{BB962C8B-B14F-4D97-AF65-F5344CB8AC3E}">
        <p14:creationId xmlns:p14="http://schemas.microsoft.com/office/powerpoint/2010/main" val="375537481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C0C87C-6DA0-4BA8-A230-3413E57CB37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CCAE293-857B-43D2-A9E3-FECD2467B0CA}"/>
              </a:ext>
            </a:extLst>
          </p:cNvPr>
          <p:cNvSpPr>
            <a:spLocks noGrp="1"/>
          </p:cNvSpPr>
          <p:nvPr>
            <p:ph sz="half" idx="1"/>
          </p:nvPr>
        </p:nvSpPr>
        <p:spPr>
          <a:xfrm>
            <a:off x="628650" y="1369219"/>
            <a:ext cx="3886200" cy="32635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C968452-D6BE-4889-9C4A-1D4D6C2E5BBA}"/>
              </a:ext>
            </a:extLst>
          </p:cNvPr>
          <p:cNvSpPr>
            <a:spLocks noGrp="1"/>
          </p:cNvSpPr>
          <p:nvPr>
            <p:ph sz="half" idx="2"/>
          </p:nvPr>
        </p:nvSpPr>
        <p:spPr>
          <a:xfrm>
            <a:off x="4629150" y="1369219"/>
            <a:ext cx="3886200" cy="32635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2C2B35B-5310-4115-AD68-99E54DFCD6BE}"/>
              </a:ext>
            </a:extLst>
          </p:cNvPr>
          <p:cNvSpPr>
            <a:spLocks noGrp="1"/>
          </p:cNvSpPr>
          <p:nvPr>
            <p:ph type="dt" sz="half" idx="10"/>
          </p:nvPr>
        </p:nvSpPr>
        <p:spPr/>
        <p:txBody>
          <a:bodyPr/>
          <a:lstStyle/>
          <a:p>
            <a:pPr defTabSz="685800">
              <a:buClrTx/>
            </a:pPr>
            <a:fld id="{23C515F9-66AA-46E4-A9F1-19BD6143082F}" type="datetimeFigureOut">
              <a:rPr lang="en-US" kern="1200" smtClean="0">
                <a:solidFill>
                  <a:prstClr val="black">
                    <a:tint val="75000"/>
                  </a:prstClr>
                </a:solidFill>
                <a:latin typeface="Calibri" panose="020F0502020204030204"/>
                <a:ea typeface="+mn-ea"/>
                <a:cs typeface="+mn-cs"/>
              </a:rPr>
              <a:pPr defTabSz="685800">
                <a:buClrTx/>
              </a:pPr>
              <a:t>2/7/2019</a:t>
            </a:fld>
            <a:endParaRPr lang="en-US" kern="1200">
              <a:solidFill>
                <a:prstClr val="black">
                  <a:tint val="75000"/>
                </a:prstClr>
              </a:solidFill>
              <a:latin typeface="Calibri" panose="020F0502020204030204"/>
              <a:ea typeface="+mn-ea"/>
              <a:cs typeface="+mn-cs"/>
            </a:endParaRPr>
          </a:p>
        </p:txBody>
      </p:sp>
      <p:sp>
        <p:nvSpPr>
          <p:cNvPr id="6" name="Footer Placeholder 5">
            <a:extLst>
              <a:ext uri="{FF2B5EF4-FFF2-40B4-BE49-F238E27FC236}">
                <a16:creationId xmlns:a16="http://schemas.microsoft.com/office/drawing/2014/main" id="{B3932789-5958-4DDE-94B0-6EC7ABF75E2D}"/>
              </a:ext>
            </a:extLst>
          </p:cNvPr>
          <p:cNvSpPr>
            <a:spLocks noGrp="1"/>
          </p:cNvSpPr>
          <p:nvPr>
            <p:ph type="ftr" sz="quarter" idx="11"/>
          </p:nvPr>
        </p:nvSpPr>
        <p:spPr/>
        <p:txBody>
          <a:bodyPr/>
          <a:lstStyle/>
          <a:p>
            <a:pPr defTabSz="685800">
              <a:buClrTx/>
            </a:pPr>
            <a:endParaRPr lang="en-US" kern="1200">
              <a:solidFill>
                <a:prstClr val="black">
                  <a:tint val="75000"/>
                </a:prstClr>
              </a:solidFill>
              <a:latin typeface="Calibri" panose="020F0502020204030204"/>
              <a:ea typeface="+mn-ea"/>
              <a:cs typeface="+mn-cs"/>
            </a:endParaRPr>
          </a:p>
        </p:txBody>
      </p:sp>
      <p:sp>
        <p:nvSpPr>
          <p:cNvPr id="7" name="Slide Number Placeholder 6">
            <a:extLst>
              <a:ext uri="{FF2B5EF4-FFF2-40B4-BE49-F238E27FC236}">
                <a16:creationId xmlns:a16="http://schemas.microsoft.com/office/drawing/2014/main" id="{0845E6F6-0C5A-4D3A-BEB5-D0B907C93CA8}"/>
              </a:ext>
            </a:extLst>
          </p:cNvPr>
          <p:cNvSpPr>
            <a:spLocks noGrp="1"/>
          </p:cNvSpPr>
          <p:nvPr>
            <p:ph type="sldNum" sz="quarter" idx="12"/>
          </p:nvPr>
        </p:nvSpPr>
        <p:spPr/>
        <p:txBody>
          <a:bodyPr/>
          <a:lstStyle/>
          <a:p>
            <a:pPr defTabSz="685800">
              <a:buClrTx/>
            </a:pPr>
            <a:fld id="{35628CA9-A259-4084-8EC6-002DB910DB41}" type="slidenum">
              <a:rPr lang="en-US" kern="1200" smtClean="0">
                <a:solidFill>
                  <a:prstClr val="black">
                    <a:tint val="75000"/>
                  </a:prstClr>
                </a:solidFill>
                <a:latin typeface="Calibri" panose="020F0502020204030204"/>
                <a:ea typeface="+mn-ea"/>
                <a:cs typeface="+mn-cs"/>
              </a:rPr>
              <a:pPr defTabSz="685800">
                <a:buClrTx/>
              </a:pPr>
              <a:t>‹N°›</a:t>
            </a:fld>
            <a:endParaRPr lang="en-US" kern="1200">
              <a:solidFill>
                <a:prstClr val="black">
                  <a:tint val="75000"/>
                </a:prstClr>
              </a:solidFill>
              <a:latin typeface="Calibri" panose="020F0502020204030204"/>
              <a:ea typeface="+mn-ea"/>
              <a:cs typeface="+mn-cs"/>
            </a:endParaRPr>
          </a:p>
        </p:txBody>
      </p:sp>
    </p:spTree>
    <p:extLst>
      <p:ext uri="{BB962C8B-B14F-4D97-AF65-F5344CB8AC3E}">
        <p14:creationId xmlns:p14="http://schemas.microsoft.com/office/powerpoint/2010/main" val="44426566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39F9C-3F77-438D-97E9-4EAD19D9294F}"/>
              </a:ext>
            </a:extLst>
          </p:cNvPr>
          <p:cNvSpPr>
            <a:spLocks noGrp="1"/>
          </p:cNvSpPr>
          <p:nvPr>
            <p:ph type="title"/>
          </p:nvPr>
        </p:nvSpPr>
        <p:spPr>
          <a:xfrm>
            <a:off x="629841" y="273844"/>
            <a:ext cx="7886700" cy="994172"/>
          </a:xfrm>
        </p:spPr>
        <p:txBody>
          <a:bodyPr/>
          <a:lstStyle/>
          <a:p>
            <a:r>
              <a:rPr lang="en-US"/>
              <a:t>Click to edit Master title style</a:t>
            </a:r>
          </a:p>
        </p:txBody>
      </p:sp>
      <p:sp>
        <p:nvSpPr>
          <p:cNvPr id="3" name="Text Placeholder 2">
            <a:extLst>
              <a:ext uri="{FF2B5EF4-FFF2-40B4-BE49-F238E27FC236}">
                <a16:creationId xmlns:a16="http://schemas.microsoft.com/office/drawing/2014/main" id="{D7C24E9A-2D62-4227-9405-016176EEE9FE}"/>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a:extLst>
              <a:ext uri="{FF2B5EF4-FFF2-40B4-BE49-F238E27FC236}">
                <a16:creationId xmlns:a16="http://schemas.microsoft.com/office/drawing/2014/main" id="{9D546FAA-1167-4744-BC25-BBAEE02C12DB}"/>
              </a:ext>
            </a:extLst>
          </p:cNvPr>
          <p:cNvSpPr>
            <a:spLocks noGrp="1"/>
          </p:cNvSpPr>
          <p:nvPr>
            <p:ph sz="half" idx="2"/>
          </p:nvPr>
        </p:nvSpPr>
        <p:spPr>
          <a:xfrm>
            <a:off x="629842" y="1878806"/>
            <a:ext cx="3868340" cy="276344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24755DA-3D4A-4E50-A94D-40982E9CC7AC}"/>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a:extLst>
              <a:ext uri="{FF2B5EF4-FFF2-40B4-BE49-F238E27FC236}">
                <a16:creationId xmlns:a16="http://schemas.microsoft.com/office/drawing/2014/main" id="{F20F2D4E-3303-457A-896B-149257302852}"/>
              </a:ext>
            </a:extLst>
          </p:cNvPr>
          <p:cNvSpPr>
            <a:spLocks noGrp="1"/>
          </p:cNvSpPr>
          <p:nvPr>
            <p:ph sz="quarter" idx="4"/>
          </p:nvPr>
        </p:nvSpPr>
        <p:spPr>
          <a:xfrm>
            <a:off x="4629150" y="1878806"/>
            <a:ext cx="3887391" cy="276344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E8A261F-65AB-417C-AA68-C5853C6948A2}"/>
              </a:ext>
            </a:extLst>
          </p:cNvPr>
          <p:cNvSpPr>
            <a:spLocks noGrp="1"/>
          </p:cNvSpPr>
          <p:nvPr>
            <p:ph type="dt" sz="half" idx="10"/>
          </p:nvPr>
        </p:nvSpPr>
        <p:spPr/>
        <p:txBody>
          <a:bodyPr/>
          <a:lstStyle/>
          <a:p>
            <a:pPr defTabSz="685800">
              <a:buClrTx/>
            </a:pPr>
            <a:fld id="{23C515F9-66AA-46E4-A9F1-19BD6143082F}" type="datetimeFigureOut">
              <a:rPr lang="en-US" kern="1200" smtClean="0">
                <a:solidFill>
                  <a:prstClr val="black">
                    <a:tint val="75000"/>
                  </a:prstClr>
                </a:solidFill>
                <a:latin typeface="Calibri" panose="020F0502020204030204"/>
                <a:ea typeface="+mn-ea"/>
                <a:cs typeface="+mn-cs"/>
              </a:rPr>
              <a:pPr defTabSz="685800">
                <a:buClrTx/>
              </a:pPr>
              <a:t>2/7/2019</a:t>
            </a:fld>
            <a:endParaRPr lang="en-US" kern="1200">
              <a:solidFill>
                <a:prstClr val="black">
                  <a:tint val="75000"/>
                </a:prstClr>
              </a:solidFill>
              <a:latin typeface="Calibri" panose="020F0502020204030204"/>
              <a:ea typeface="+mn-ea"/>
              <a:cs typeface="+mn-cs"/>
            </a:endParaRPr>
          </a:p>
        </p:txBody>
      </p:sp>
      <p:sp>
        <p:nvSpPr>
          <p:cNvPr id="8" name="Footer Placeholder 7">
            <a:extLst>
              <a:ext uri="{FF2B5EF4-FFF2-40B4-BE49-F238E27FC236}">
                <a16:creationId xmlns:a16="http://schemas.microsoft.com/office/drawing/2014/main" id="{049BB5A7-94C0-42CA-883E-1F65516E6697}"/>
              </a:ext>
            </a:extLst>
          </p:cNvPr>
          <p:cNvSpPr>
            <a:spLocks noGrp="1"/>
          </p:cNvSpPr>
          <p:nvPr>
            <p:ph type="ftr" sz="quarter" idx="11"/>
          </p:nvPr>
        </p:nvSpPr>
        <p:spPr/>
        <p:txBody>
          <a:bodyPr/>
          <a:lstStyle/>
          <a:p>
            <a:pPr defTabSz="685800">
              <a:buClrTx/>
            </a:pPr>
            <a:endParaRPr lang="en-US" kern="1200">
              <a:solidFill>
                <a:prstClr val="black">
                  <a:tint val="75000"/>
                </a:prstClr>
              </a:solidFill>
              <a:latin typeface="Calibri" panose="020F0502020204030204"/>
              <a:ea typeface="+mn-ea"/>
              <a:cs typeface="+mn-cs"/>
            </a:endParaRPr>
          </a:p>
        </p:txBody>
      </p:sp>
      <p:sp>
        <p:nvSpPr>
          <p:cNvPr id="9" name="Slide Number Placeholder 8">
            <a:extLst>
              <a:ext uri="{FF2B5EF4-FFF2-40B4-BE49-F238E27FC236}">
                <a16:creationId xmlns:a16="http://schemas.microsoft.com/office/drawing/2014/main" id="{85C58075-3820-44E5-BD72-B4E5E993510D}"/>
              </a:ext>
            </a:extLst>
          </p:cNvPr>
          <p:cNvSpPr>
            <a:spLocks noGrp="1"/>
          </p:cNvSpPr>
          <p:nvPr>
            <p:ph type="sldNum" sz="quarter" idx="12"/>
          </p:nvPr>
        </p:nvSpPr>
        <p:spPr/>
        <p:txBody>
          <a:bodyPr/>
          <a:lstStyle/>
          <a:p>
            <a:pPr defTabSz="685800">
              <a:buClrTx/>
            </a:pPr>
            <a:fld id="{35628CA9-A259-4084-8EC6-002DB910DB41}" type="slidenum">
              <a:rPr lang="en-US" kern="1200" smtClean="0">
                <a:solidFill>
                  <a:prstClr val="black">
                    <a:tint val="75000"/>
                  </a:prstClr>
                </a:solidFill>
                <a:latin typeface="Calibri" panose="020F0502020204030204"/>
                <a:ea typeface="+mn-ea"/>
                <a:cs typeface="+mn-cs"/>
              </a:rPr>
              <a:pPr defTabSz="685800">
                <a:buClrTx/>
              </a:pPr>
              <a:t>‹N°›</a:t>
            </a:fld>
            <a:endParaRPr lang="en-US" kern="1200">
              <a:solidFill>
                <a:prstClr val="black">
                  <a:tint val="75000"/>
                </a:prstClr>
              </a:solidFill>
              <a:latin typeface="Calibri" panose="020F0502020204030204"/>
              <a:ea typeface="+mn-ea"/>
              <a:cs typeface="+mn-cs"/>
            </a:endParaRPr>
          </a:p>
        </p:txBody>
      </p:sp>
    </p:spTree>
    <p:extLst>
      <p:ext uri="{BB962C8B-B14F-4D97-AF65-F5344CB8AC3E}">
        <p14:creationId xmlns:p14="http://schemas.microsoft.com/office/powerpoint/2010/main" val="135177709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A96D28-F846-4DC9-8D91-5B2B549EEAE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0C82FA6-1CBB-4116-994B-DF93CAB1F4D8}"/>
              </a:ext>
            </a:extLst>
          </p:cNvPr>
          <p:cNvSpPr>
            <a:spLocks noGrp="1"/>
          </p:cNvSpPr>
          <p:nvPr>
            <p:ph type="dt" sz="half" idx="10"/>
          </p:nvPr>
        </p:nvSpPr>
        <p:spPr/>
        <p:txBody>
          <a:bodyPr/>
          <a:lstStyle/>
          <a:p>
            <a:pPr defTabSz="685800">
              <a:buClrTx/>
            </a:pPr>
            <a:fld id="{23C515F9-66AA-46E4-A9F1-19BD6143082F}" type="datetimeFigureOut">
              <a:rPr lang="en-US" kern="1200" smtClean="0">
                <a:solidFill>
                  <a:prstClr val="black">
                    <a:tint val="75000"/>
                  </a:prstClr>
                </a:solidFill>
                <a:latin typeface="Calibri" panose="020F0502020204030204"/>
                <a:ea typeface="+mn-ea"/>
                <a:cs typeface="+mn-cs"/>
              </a:rPr>
              <a:pPr defTabSz="685800">
                <a:buClrTx/>
              </a:pPr>
              <a:t>2/7/2019</a:t>
            </a:fld>
            <a:endParaRPr lang="en-US" kern="1200">
              <a:solidFill>
                <a:prstClr val="black">
                  <a:tint val="75000"/>
                </a:prstClr>
              </a:solidFill>
              <a:latin typeface="Calibri" panose="020F0502020204030204"/>
              <a:ea typeface="+mn-ea"/>
              <a:cs typeface="+mn-cs"/>
            </a:endParaRPr>
          </a:p>
        </p:txBody>
      </p:sp>
      <p:sp>
        <p:nvSpPr>
          <p:cNvPr id="4" name="Footer Placeholder 3">
            <a:extLst>
              <a:ext uri="{FF2B5EF4-FFF2-40B4-BE49-F238E27FC236}">
                <a16:creationId xmlns:a16="http://schemas.microsoft.com/office/drawing/2014/main" id="{64DBED7E-3756-4823-B87C-0E2F01E3D3ED}"/>
              </a:ext>
            </a:extLst>
          </p:cNvPr>
          <p:cNvSpPr>
            <a:spLocks noGrp="1"/>
          </p:cNvSpPr>
          <p:nvPr>
            <p:ph type="ftr" sz="quarter" idx="11"/>
          </p:nvPr>
        </p:nvSpPr>
        <p:spPr/>
        <p:txBody>
          <a:bodyPr/>
          <a:lstStyle/>
          <a:p>
            <a:pPr defTabSz="685800">
              <a:buClrTx/>
            </a:pPr>
            <a:endParaRPr lang="en-US" kern="1200">
              <a:solidFill>
                <a:prstClr val="black">
                  <a:tint val="75000"/>
                </a:prstClr>
              </a:solidFill>
              <a:latin typeface="Calibri" panose="020F0502020204030204"/>
              <a:ea typeface="+mn-ea"/>
              <a:cs typeface="+mn-cs"/>
            </a:endParaRPr>
          </a:p>
        </p:txBody>
      </p:sp>
      <p:sp>
        <p:nvSpPr>
          <p:cNvPr id="5" name="Slide Number Placeholder 4">
            <a:extLst>
              <a:ext uri="{FF2B5EF4-FFF2-40B4-BE49-F238E27FC236}">
                <a16:creationId xmlns:a16="http://schemas.microsoft.com/office/drawing/2014/main" id="{8FA20C90-F635-43DD-B76D-4638FE8CAA85}"/>
              </a:ext>
            </a:extLst>
          </p:cNvPr>
          <p:cNvSpPr>
            <a:spLocks noGrp="1"/>
          </p:cNvSpPr>
          <p:nvPr>
            <p:ph type="sldNum" sz="quarter" idx="12"/>
          </p:nvPr>
        </p:nvSpPr>
        <p:spPr/>
        <p:txBody>
          <a:bodyPr/>
          <a:lstStyle/>
          <a:p>
            <a:pPr defTabSz="685800">
              <a:buClrTx/>
            </a:pPr>
            <a:fld id="{35628CA9-A259-4084-8EC6-002DB910DB41}" type="slidenum">
              <a:rPr lang="en-US" kern="1200" smtClean="0">
                <a:solidFill>
                  <a:prstClr val="black">
                    <a:tint val="75000"/>
                  </a:prstClr>
                </a:solidFill>
                <a:latin typeface="Calibri" panose="020F0502020204030204"/>
                <a:ea typeface="+mn-ea"/>
                <a:cs typeface="+mn-cs"/>
              </a:rPr>
              <a:pPr defTabSz="685800">
                <a:buClrTx/>
              </a:pPr>
              <a:t>‹N°›</a:t>
            </a:fld>
            <a:endParaRPr lang="en-US" kern="1200">
              <a:solidFill>
                <a:prstClr val="black">
                  <a:tint val="75000"/>
                </a:prstClr>
              </a:solidFill>
              <a:latin typeface="Calibri" panose="020F0502020204030204"/>
              <a:ea typeface="+mn-ea"/>
              <a:cs typeface="+mn-cs"/>
            </a:endParaRPr>
          </a:p>
        </p:txBody>
      </p:sp>
    </p:spTree>
    <p:extLst>
      <p:ext uri="{BB962C8B-B14F-4D97-AF65-F5344CB8AC3E}">
        <p14:creationId xmlns:p14="http://schemas.microsoft.com/office/powerpoint/2010/main" val="89791450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18EEDE2-4475-49C3-984E-52981C2474AC}"/>
              </a:ext>
            </a:extLst>
          </p:cNvPr>
          <p:cNvSpPr>
            <a:spLocks noGrp="1"/>
          </p:cNvSpPr>
          <p:nvPr>
            <p:ph type="dt" sz="half" idx="10"/>
          </p:nvPr>
        </p:nvSpPr>
        <p:spPr/>
        <p:txBody>
          <a:bodyPr/>
          <a:lstStyle/>
          <a:p>
            <a:pPr defTabSz="685800">
              <a:buClrTx/>
            </a:pPr>
            <a:fld id="{23C515F9-66AA-46E4-A9F1-19BD6143082F}" type="datetimeFigureOut">
              <a:rPr lang="en-US" kern="1200" smtClean="0">
                <a:solidFill>
                  <a:prstClr val="black">
                    <a:tint val="75000"/>
                  </a:prstClr>
                </a:solidFill>
                <a:latin typeface="Calibri" panose="020F0502020204030204"/>
                <a:ea typeface="+mn-ea"/>
                <a:cs typeface="+mn-cs"/>
              </a:rPr>
              <a:pPr defTabSz="685800">
                <a:buClrTx/>
              </a:pPr>
              <a:t>2/7/2019</a:t>
            </a:fld>
            <a:endParaRPr lang="en-US" kern="1200">
              <a:solidFill>
                <a:prstClr val="black">
                  <a:tint val="75000"/>
                </a:prstClr>
              </a:solidFill>
              <a:latin typeface="Calibri" panose="020F0502020204030204"/>
              <a:ea typeface="+mn-ea"/>
              <a:cs typeface="+mn-cs"/>
            </a:endParaRPr>
          </a:p>
        </p:txBody>
      </p:sp>
      <p:sp>
        <p:nvSpPr>
          <p:cNvPr id="3" name="Footer Placeholder 2">
            <a:extLst>
              <a:ext uri="{FF2B5EF4-FFF2-40B4-BE49-F238E27FC236}">
                <a16:creationId xmlns:a16="http://schemas.microsoft.com/office/drawing/2014/main" id="{4495403E-E6A1-4BB5-87A5-E722832CB019}"/>
              </a:ext>
            </a:extLst>
          </p:cNvPr>
          <p:cNvSpPr>
            <a:spLocks noGrp="1"/>
          </p:cNvSpPr>
          <p:nvPr>
            <p:ph type="ftr" sz="quarter" idx="11"/>
          </p:nvPr>
        </p:nvSpPr>
        <p:spPr/>
        <p:txBody>
          <a:bodyPr/>
          <a:lstStyle/>
          <a:p>
            <a:pPr defTabSz="685800">
              <a:buClrTx/>
            </a:pPr>
            <a:endParaRPr lang="en-US" kern="1200">
              <a:solidFill>
                <a:prstClr val="black">
                  <a:tint val="75000"/>
                </a:prstClr>
              </a:solidFill>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DA93B9A4-77DD-4E81-968E-5C0F0A9B63F9}"/>
              </a:ext>
            </a:extLst>
          </p:cNvPr>
          <p:cNvSpPr>
            <a:spLocks noGrp="1"/>
          </p:cNvSpPr>
          <p:nvPr>
            <p:ph type="sldNum" sz="quarter" idx="12"/>
          </p:nvPr>
        </p:nvSpPr>
        <p:spPr/>
        <p:txBody>
          <a:bodyPr/>
          <a:lstStyle/>
          <a:p>
            <a:pPr defTabSz="685800">
              <a:buClrTx/>
            </a:pPr>
            <a:fld id="{35628CA9-A259-4084-8EC6-002DB910DB41}" type="slidenum">
              <a:rPr lang="en-US" kern="1200" smtClean="0">
                <a:solidFill>
                  <a:prstClr val="black">
                    <a:tint val="75000"/>
                  </a:prstClr>
                </a:solidFill>
                <a:latin typeface="Calibri" panose="020F0502020204030204"/>
                <a:ea typeface="+mn-ea"/>
                <a:cs typeface="+mn-cs"/>
              </a:rPr>
              <a:pPr defTabSz="685800">
                <a:buClrTx/>
              </a:pPr>
              <a:t>‹N°›</a:t>
            </a:fld>
            <a:endParaRPr lang="en-US" kern="1200">
              <a:solidFill>
                <a:prstClr val="black">
                  <a:tint val="75000"/>
                </a:prstClr>
              </a:solidFill>
              <a:latin typeface="Calibri" panose="020F0502020204030204"/>
              <a:ea typeface="+mn-ea"/>
              <a:cs typeface="+mn-cs"/>
            </a:endParaRPr>
          </a:p>
        </p:txBody>
      </p:sp>
    </p:spTree>
    <p:extLst>
      <p:ext uri="{BB962C8B-B14F-4D97-AF65-F5344CB8AC3E}">
        <p14:creationId xmlns:p14="http://schemas.microsoft.com/office/powerpoint/2010/main" val="85742932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046CAA-8B8A-45D1-BA06-2E0588BA1B82}"/>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8914F4EA-D6B0-4778-837A-584CD154843B}"/>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E218B7C-B06C-4C22-8931-BEB6073E2663}"/>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a:extLst>
              <a:ext uri="{FF2B5EF4-FFF2-40B4-BE49-F238E27FC236}">
                <a16:creationId xmlns:a16="http://schemas.microsoft.com/office/drawing/2014/main" id="{BD580E19-1E5A-4233-95CA-8C5D6500F698}"/>
              </a:ext>
            </a:extLst>
          </p:cNvPr>
          <p:cNvSpPr>
            <a:spLocks noGrp="1"/>
          </p:cNvSpPr>
          <p:nvPr>
            <p:ph type="dt" sz="half" idx="10"/>
          </p:nvPr>
        </p:nvSpPr>
        <p:spPr/>
        <p:txBody>
          <a:bodyPr/>
          <a:lstStyle/>
          <a:p>
            <a:pPr defTabSz="685800">
              <a:buClrTx/>
            </a:pPr>
            <a:fld id="{23C515F9-66AA-46E4-A9F1-19BD6143082F}" type="datetimeFigureOut">
              <a:rPr lang="en-US" kern="1200" smtClean="0">
                <a:solidFill>
                  <a:prstClr val="black">
                    <a:tint val="75000"/>
                  </a:prstClr>
                </a:solidFill>
                <a:latin typeface="Calibri" panose="020F0502020204030204"/>
                <a:ea typeface="+mn-ea"/>
                <a:cs typeface="+mn-cs"/>
              </a:rPr>
              <a:pPr defTabSz="685800">
                <a:buClrTx/>
              </a:pPr>
              <a:t>2/7/2019</a:t>
            </a:fld>
            <a:endParaRPr lang="en-US" kern="1200">
              <a:solidFill>
                <a:prstClr val="black">
                  <a:tint val="75000"/>
                </a:prstClr>
              </a:solidFill>
              <a:latin typeface="Calibri" panose="020F0502020204030204"/>
              <a:ea typeface="+mn-ea"/>
              <a:cs typeface="+mn-cs"/>
            </a:endParaRPr>
          </a:p>
        </p:txBody>
      </p:sp>
      <p:sp>
        <p:nvSpPr>
          <p:cNvPr id="6" name="Footer Placeholder 5">
            <a:extLst>
              <a:ext uri="{FF2B5EF4-FFF2-40B4-BE49-F238E27FC236}">
                <a16:creationId xmlns:a16="http://schemas.microsoft.com/office/drawing/2014/main" id="{82517568-B7AD-46DB-8A3E-82A952CBF3AC}"/>
              </a:ext>
            </a:extLst>
          </p:cNvPr>
          <p:cNvSpPr>
            <a:spLocks noGrp="1"/>
          </p:cNvSpPr>
          <p:nvPr>
            <p:ph type="ftr" sz="quarter" idx="11"/>
          </p:nvPr>
        </p:nvSpPr>
        <p:spPr/>
        <p:txBody>
          <a:bodyPr/>
          <a:lstStyle/>
          <a:p>
            <a:pPr defTabSz="685800">
              <a:buClrTx/>
            </a:pPr>
            <a:endParaRPr lang="en-US" kern="1200">
              <a:solidFill>
                <a:prstClr val="black">
                  <a:tint val="75000"/>
                </a:prstClr>
              </a:solidFill>
              <a:latin typeface="Calibri" panose="020F0502020204030204"/>
              <a:ea typeface="+mn-ea"/>
              <a:cs typeface="+mn-cs"/>
            </a:endParaRPr>
          </a:p>
        </p:txBody>
      </p:sp>
      <p:sp>
        <p:nvSpPr>
          <p:cNvPr id="7" name="Slide Number Placeholder 6">
            <a:extLst>
              <a:ext uri="{FF2B5EF4-FFF2-40B4-BE49-F238E27FC236}">
                <a16:creationId xmlns:a16="http://schemas.microsoft.com/office/drawing/2014/main" id="{B43C1208-CA8C-4CF5-9CF4-0D825138BA95}"/>
              </a:ext>
            </a:extLst>
          </p:cNvPr>
          <p:cNvSpPr>
            <a:spLocks noGrp="1"/>
          </p:cNvSpPr>
          <p:nvPr>
            <p:ph type="sldNum" sz="quarter" idx="12"/>
          </p:nvPr>
        </p:nvSpPr>
        <p:spPr/>
        <p:txBody>
          <a:bodyPr/>
          <a:lstStyle/>
          <a:p>
            <a:pPr defTabSz="685800">
              <a:buClrTx/>
            </a:pPr>
            <a:fld id="{35628CA9-A259-4084-8EC6-002DB910DB41}" type="slidenum">
              <a:rPr lang="en-US" kern="1200" smtClean="0">
                <a:solidFill>
                  <a:prstClr val="black">
                    <a:tint val="75000"/>
                  </a:prstClr>
                </a:solidFill>
                <a:latin typeface="Calibri" panose="020F0502020204030204"/>
                <a:ea typeface="+mn-ea"/>
                <a:cs typeface="+mn-cs"/>
              </a:rPr>
              <a:pPr defTabSz="685800">
                <a:buClrTx/>
              </a:pPr>
              <a:t>‹N°›</a:t>
            </a:fld>
            <a:endParaRPr lang="en-US" kern="1200">
              <a:solidFill>
                <a:prstClr val="black">
                  <a:tint val="75000"/>
                </a:prstClr>
              </a:solidFill>
              <a:latin typeface="Calibri" panose="020F0502020204030204"/>
              <a:ea typeface="+mn-ea"/>
              <a:cs typeface="+mn-cs"/>
            </a:endParaRPr>
          </a:p>
        </p:txBody>
      </p:sp>
    </p:spTree>
    <p:extLst>
      <p:ext uri="{BB962C8B-B14F-4D97-AF65-F5344CB8AC3E}">
        <p14:creationId xmlns:p14="http://schemas.microsoft.com/office/powerpoint/2010/main" val="16162646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1"/>
        <p:cNvGrpSpPr/>
        <p:nvPr/>
      </p:nvGrpSpPr>
      <p:grpSpPr>
        <a:xfrm>
          <a:off x="0" y="0"/>
          <a:ext cx="0" cy="0"/>
          <a:chOff x="0" y="0"/>
          <a:chExt cx="0" cy="0"/>
        </a:xfrm>
      </p:grpSpPr>
      <p:sp>
        <p:nvSpPr>
          <p:cNvPr id="62" name="Google Shape;62;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3" name="Google Shape;63;p1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64" name="Google Shape;64;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E1E0C6-D026-479E-ADDB-9294C76F4841}"/>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EA1F2B00-4930-49E1-B221-FFB01DC121B8}"/>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19BDBC70-C0A7-4321-AD4D-8A39BA8F5D50}"/>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a:extLst>
              <a:ext uri="{FF2B5EF4-FFF2-40B4-BE49-F238E27FC236}">
                <a16:creationId xmlns:a16="http://schemas.microsoft.com/office/drawing/2014/main" id="{142532EA-6B36-481B-AF8B-BF9E082D4D45}"/>
              </a:ext>
            </a:extLst>
          </p:cNvPr>
          <p:cNvSpPr>
            <a:spLocks noGrp="1"/>
          </p:cNvSpPr>
          <p:nvPr>
            <p:ph type="dt" sz="half" idx="10"/>
          </p:nvPr>
        </p:nvSpPr>
        <p:spPr/>
        <p:txBody>
          <a:bodyPr/>
          <a:lstStyle/>
          <a:p>
            <a:pPr defTabSz="685800">
              <a:buClrTx/>
            </a:pPr>
            <a:fld id="{23C515F9-66AA-46E4-A9F1-19BD6143082F}" type="datetimeFigureOut">
              <a:rPr lang="en-US" kern="1200" smtClean="0">
                <a:solidFill>
                  <a:prstClr val="black">
                    <a:tint val="75000"/>
                  </a:prstClr>
                </a:solidFill>
                <a:latin typeface="Calibri" panose="020F0502020204030204"/>
                <a:ea typeface="+mn-ea"/>
                <a:cs typeface="+mn-cs"/>
              </a:rPr>
              <a:pPr defTabSz="685800">
                <a:buClrTx/>
              </a:pPr>
              <a:t>2/7/2019</a:t>
            </a:fld>
            <a:endParaRPr lang="en-US" kern="1200">
              <a:solidFill>
                <a:prstClr val="black">
                  <a:tint val="75000"/>
                </a:prstClr>
              </a:solidFill>
              <a:latin typeface="Calibri" panose="020F0502020204030204"/>
              <a:ea typeface="+mn-ea"/>
              <a:cs typeface="+mn-cs"/>
            </a:endParaRPr>
          </a:p>
        </p:txBody>
      </p:sp>
      <p:sp>
        <p:nvSpPr>
          <p:cNvPr id="6" name="Footer Placeholder 5">
            <a:extLst>
              <a:ext uri="{FF2B5EF4-FFF2-40B4-BE49-F238E27FC236}">
                <a16:creationId xmlns:a16="http://schemas.microsoft.com/office/drawing/2014/main" id="{963A4386-4077-4E11-8527-D78BC7282F6F}"/>
              </a:ext>
            </a:extLst>
          </p:cNvPr>
          <p:cNvSpPr>
            <a:spLocks noGrp="1"/>
          </p:cNvSpPr>
          <p:nvPr>
            <p:ph type="ftr" sz="quarter" idx="11"/>
          </p:nvPr>
        </p:nvSpPr>
        <p:spPr/>
        <p:txBody>
          <a:bodyPr/>
          <a:lstStyle/>
          <a:p>
            <a:pPr defTabSz="685800">
              <a:buClrTx/>
            </a:pPr>
            <a:endParaRPr lang="en-US" kern="1200">
              <a:solidFill>
                <a:prstClr val="black">
                  <a:tint val="75000"/>
                </a:prstClr>
              </a:solidFill>
              <a:latin typeface="Calibri" panose="020F0502020204030204"/>
              <a:ea typeface="+mn-ea"/>
              <a:cs typeface="+mn-cs"/>
            </a:endParaRPr>
          </a:p>
        </p:txBody>
      </p:sp>
      <p:sp>
        <p:nvSpPr>
          <p:cNvPr id="7" name="Slide Number Placeholder 6">
            <a:extLst>
              <a:ext uri="{FF2B5EF4-FFF2-40B4-BE49-F238E27FC236}">
                <a16:creationId xmlns:a16="http://schemas.microsoft.com/office/drawing/2014/main" id="{4D7392EF-5170-4914-AC3B-AE6F82C886C9}"/>
              </a:ext>
            </a:extLst>
          </p:cNvPr>
          <p:cNvSpPr>
            <a:spLocks noGrp="1"/>
          </p:cNvSpPr>
          <p:nvPr>
            <p:ph type="sldNum" sz="quarter" idx="12"/>
          </p:nvPr>
        </p:nvSpPr>
        <p:spPr/>
        <p:txBody>
          <a:bodyPr/>
          <a:lstStyle/>
          <a:p>
            <a:pPr defTabSz="685800">
              <a:buClrTx/>
            </a:pPr>
            <a:fld id="{35628CA9-A259-4084-8EC6-002DB910DB41}" type="slidenum">
              <a:rPr lang="en-US" kern="1200" smtClean="0">
                <a:solidFill>
                  <a:prstClr val="black">
                    <a:tint val="75000"/>
                  </a:prstClr>
                </a:solidFill>
                <a:latin typeface="Calibri" panose="020F0502020204030204"/>
                <a:ea typeface="+mn-ea"/>
                <a:cs typeface="+mn-cs"/>
              </a:rPr>
              <a:pPr defTabSz="685800">
                <a:buClrTx/>
              </a:pPr>
              <a:t>‹N°›</a:t>
            </a:fld>
            <a:endParaRPr lang="en-US" kern="1200">
              <a:solidFill>
                <a:prstClr val="black">
                  <a:tint val="75000"/>
                </a:prstClr>
              </a:solidFill>
              <a:latin typeface="Calibri" panose="020F0502020204030204"/>
              <a:ea typeface="+mn-ea"/>
              <a:cs typeface="+mn-cs"/>
            </a:endParaRPr>
          </a:p>
        </p:txBody>
      </p:sp>
    </p:spTree>
    <p:extLst>
      <p:ext uri="{BB962C8B-B14F-4D97-AF65-F5344CB8AC3E}">
        <p14:creationId xmlns:p14="http://schemas.microsoft.com/office/powerpoint/2010/main" val="417914932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741F59-086A-4140-A2C3-7D5E00475AC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DC78164-186E-415D-829C-1CFA3B15B607}"/>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E3712D-450E-42E7-9E5A-0B60E0D0949F}"/>
              </a:ext>
            </a:extLst>
          </p:cNvPr>
          <p:cNvSpPr>
            <a:spLocks noGrp="1"/>
          </p:cNvSpPr>
          <p:nvPr>
            <p:ph type="dt" sz="half" idx="10"/>
          </p:nvPr>
        </p:nvSpPr>
        <p:spPr/>
        <p:txBody>
          <a:bodyPr/>
          <a:lstStyle/>
          <a:p>
            <a:pPr defTabSz="685800">
              <a:buClrTx/>
            </a:pPr>
            <a:fld id="{23C515F9-66AA-46E4-A9F1-19BD6143082F}" type="datetimeFigureOut">
              <a:rPr lang="en-US" kern="1200" smtClean="0">
                <a:solidFill>
                  <a:prstClr val="black">
                    <a:tint val="75000"/>
                  </a:prstClr>
                </a:solidFill>
                <a:latin typeface="Calibri" panose="020F0502020204030204"/>
                <a:ea typeface="+mn-ea"/>
                <a:cs typeface="+mn-cs"/>
              </a:rPr>
              <a:pPr defTabSz="685800">
                <a:buClrTx/>
              </a:pPr>
              <a:t>2/7/2019</a:t>
            </a:fld>
            <a:endParaRPr lang="en-US" kern="1200">
              <a:solidFill>
                <a:prstClr val="black">
                  <a:tint val="75000"/>
                </a:prstClr>
              </a:solidFill>
              <a:latin typeface="Calibri" panose="020F0502020204030204"/>
              <a:ea typeface="+mn-ea"/>
              <a:cs typeface="+mn-cs"/>
            </a:endParaRPr>
          </a:p>
        </p:txBody>
      </p:sp>
      <p:sp>
        <p:nvSpPr>
          <p:cNvPr id="5" name="Footer Placeholder 4">
            <a:extLst>
              <a:ext uri="{FF2B5EF4-FFF2-40B4-BE49-F238E27FC236}">
                <a16:creationId xmlns:a16="http://schemas.microsoft.com/office/drawing/2014/main" id="{625FAF93-BDD6-470F-B744-93F67F3AB15E}"/>
              </a:ext>
            </a:extLst>
          </p:cNvPr>
          <p:cNvSpPr>
            <a:spLocks noGrp="1"/>
          </p:cNvSpPr>
          <p:nvPr>
            <p:ph type="ftr" sz="quarter" idx="11"/>
          </p:nvPr>
        </p:nvSpPr>
        <p:spPr/>
        <p:txBody>
          <a:bodyPr/>
          <a:lstStyle/>
          <a:p>
            <a:pPr defTabSz="685800">
              <a:buClrTx/>
            </a:pPr>
            <a:endParaRPr lang="en-US" kern="1200">
              <a:solidFill>
                <a:prstClr val="black">
                  <a:tint val="75000"/>
                </a:prstClr>
              </a:solidFill>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0FEFB936-C8B7-43EA-B5BF-D1F24D3E7D5C}"/>
              </a:ext>
            </a:extLst>
          </p:cNvPr>
          <p:cNvSpPr>
            <a:spLocks noGrp="1"/>
          </p:cNvSpPr>
          <p:nvPr>
            <p:ph type="sldNum" sz="quarter" idx="12"/>
          </p:nvPr>
        </p:nvSpPr>
        <p:spPr/>
        <p:txBody>
          <a:bodyPr/>
          <a:lstStyle/>
          <a:p>
            <a:pPr defTabSz="685800">
              <a:buClrTx/>
            </a:pPr>
            <a:fld id="{35628CA9-A259-4084-8EC6-002DB910DB41}" type="slidenum">
              <a:rPr lang="en-US" kern="1200" smtClean="0">
                <a:solidFill>
                  <a:prstClr val="black">
                    <a:tint val="75000"/>
                  </a:prstClr>
                </a:solidFill>
                <a:latin typeface="Calibri" panose="020F0502020204030204"/>
                <a:ea typeface="+mn-ea"/>
                <a:cs typeface="+mn-cs"/>
              </a:rPr>
              <a:pPr defTabSz="685800">
                <a:buClrTx/>
              </a:pPr>
              <a:t>‹N°›</a:t>
            </a:fld>
            <a:endParaRPr lang="en-US" kern="1200">
              <a:solidFill>
                <a:prstClr val="black">
                  <a:tint val="75000"/>
                </a:prstClr>
              </a:solidFill>
              <a:latin typeface="Calibri" panose="020F0502020204030204"/>
              <a:ea typeface="+mn-ea"/>
              <a:cs typeface="+mn-cs"/>
            </a:endParaRPr>
          </a:p>
        </p:txBody>
      </p:sp>
    </p:spTree>
    <p:extLst>
      <p:ext uri="{BB962C8B-B14F-4D97-AF65-F5344CB8AC3E}">
        <p14:creationId xmlns:p14="http://schemas.microsoft.com/office/powerpoint/2010/main" val="231613421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B15E698-AF77-40A2-AA57-74C3E9F12263}"/>
              </a:ext>
            </a:extLst>
          </p:cNvPr>
          <p:cNvSpPr>
            <a:spLocks noGrp="1"/>
          </p:cNvSpPr>
          <p:nvPr>
            <p:ph type="title" orient="vert"/>
          </p:nvPr>
        </p:nvSpPr>
        <p:spPr>
          <a:xfrm>
            <a:off x="6543675" y="273844"/>
            <a:ext cx="1971675" cy="4358879"/>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7201727-453A-4077-AB29-730EC6D882F1}"/>
              </a:ext>
            </a:extLst>
          </p:cNvPr>
          <p:cNvSpPr>
            <a:spLocks noGrp="1"/>
          </p:cNvSpPr>
          <p:nvPr>
            <p:ph type="body" orient="vert" idx="1"/>
          </p:nvPr>
        </p:nvSpPr>
        <p:spPr>
          <a:xfrm>
            <a:off x="628650" y="273844"/>
            <a:ext cx="5800725" cy="435887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F4CB529-3C54-4B25-854C-60266927D229}"/>
              </a:ext>
            </a:extLst>
          </p:cNvPr>
          <p:cNvSpPr>
            <a:spLocks noGrp="1"/>
          </p:cNvSpPr>
          <p:nvPr>
            <p:ph type="dt" sz="half" idx="10"/>
          </p:nvPr>
        </p:nvSpPr>
        <p:spPr/>
        <p:txBody>
          <a:bodyPr/>
          <a:lstStyle/>
          <a:p>
            <a:pPr defTabSz="685800">
              <a:buClrTx/>
            </a:pPr>
            <a:fld id="{23C515F9-66AA-46E4-A9F1-19BD6143082F}" type="datetimeFigureOut">
              <a:rPr lang="en-US" kern="1200" smtClean="0">
                <a:solidFill>
                  <a:prstClr val="black">
                    <a:tint val="75000"/>
                  </a:prstClr>
                </a:solidFill>
                <a:latin typeface="Calibri" panose="020F0502020204030204"/>
                <a:ea typeface="+mn-ea"/>
                <a:cs typeface="+mn-cs"/>
              </a:rPr>
              <a:pPr defTabSz="685800">
                <a:buClrTx/>
              </a:pPr>
              <a:t>2/7/2019</a:t>
            </a:fld>
            <a:endParaRPr lang="en-US" kern="1200">
              <a:solidFill>
                <a:prstClr val="black">
                  <a:tint val="75000"/>
                </a:prstClr>
              </a:solidFill>
              <a:latin typeface="Calibri" panose="020F0502020204030204"/>
              <a:ea typeface="+mn-ea"/>
              <a:cs typeface="+mn-cs"/>
            </a:endParaRPr>
          </a:p>
        </p:txBody>
      </p:sp>
      <p:sp>
        <p:nvSpPr>
          <p:cNvPr id="5" name="Footer Placeholder 4">
            <a:extLst>
              <a:ext uri="{FF2B5EF4-FFF2-40B4-BE49-F238E27FC236}">
                <a16:creationId xmlns:a16="http://schemas.microsoft.com/office/drawing/2014/main" id="{F47688D7-71C2-4B86-886A-69FD20B7E510}"/>
              </a:ext>
            </a:extLst>
          </p:cNvPr>
          <p:cNvSpPr>
            <a:spLocks noGrp="1"/>
          </p:cNvSpPr>
          <p:nvPr>
            <p:ph type="ftr" sz="quarter" idx="11"/>
          </p:nvPr>
        </p:nvSpPr>
        <p:spPr/>
        <p:txBody>
          <a:bodyPr/>
          <a:lstStyle/>
          <a:p>
            <a:pPr defTabSz="685800">
              <a:buClrTx/>
            </a:pPr>
            <a:endParaRPr lang="en-US" kern="1200">
              <a:solidFill>
                <a:prstClr val="black">
                  <a:tint val="75000"/>
                </a:prstClr>
              </a:solidFill>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EEF44488-97B8-4BCD-82CC-43C318F52342}"/>
              </a:ext>
            </a:extLst>
          </p:cNvPr>
          <p:cNvSpPr>
            <a:spLocks noGrp="1"/>
          </p:cNvSpPr>
          <p:nvPr>
            <p:ph type="sldNum" sz="quarter" idx="12"/>
          </p:nvPr>
        </p:nvSpPr>
        <p:spPr/>
        <p:txBody>
          <a:bodyPr/>
          <a:lstStyle/>
          <a:p>
            <a:pPr defTabSz="685800">
              <a:buClrTx/>
            </a:pPr>
            <a:fld id="{35628CA9-A259-4084-8EC6-002DB910DB41}" type="slidenum">
              <a:rPr lang="en-US" kern="1200" smtClean="0">
                <a:solidFill>
                  <a:prstClr val="black">
                    <a:tint val="75000"/>
                  </a:prstClr>
                </a:solidFill>
                <a:latin typeface="Calibri" panose="020F0502020204030204"/>
                <a:ea typeface="+mn-ea"/>
                <a:cs typeface="+mn-cs"/>
              </a:rPr>
              <a:pPr defTabSz="685800">
                <a:buClrTx/>
              </a:pPr>
              <a:t>‹N°›</a:t>
            </a:fld>
            <a:endParaRPr lang="en-US" kern="1200">
              <a:solidFill>
                <a:prstClr val="black">
                  <a:tint val="75000"/>
                </a:prstClr>
              </a:solidFill>
              <a:latin typeface="Calibri" panose="020F0502020204030204"/>
              <a:ea typeface="+mn-ea"/>
              <a:cs typeface="+mn-cs"/>
            </a:endParaRPr>
          </a:p>
        </p:txBody>
      </p:sp>
    </p:spTree>
    <p:extLst>
      <p:ext uri="{BB962C8B-B14F-4D97-AF65-F5344CB8AC3E}">
        <p14:creationId xmlns:p14="http://schemas.microsoft.com/office/powerpoint/2010/main" val="41032335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5"/>
        <p:cNvGrpSpPr/>
        <p:nvPr/>
      </p:nvGrpSpPr>
      <p:grpSpPr>
        <a:xfrm>
          <a:off x="0" y="0"/>
          <a:ext cx="0" cy="0"/>
          <a:chOff x="0" y="0"/>
          <a:chExt cx="0" cy="0"/>
        </a:xfrm>
      </p:grpSpPr>
      <p:sp>
        <p:nvSpPr>
          <p:cNvPr id="66" name="Google Shape;66;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7" name="Google Shape;67;p17"/>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68" name="Google Shape;68;p17"/>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69" name="Google Shape;69;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0"/>
        <p:cNvGrpSpPr/>
        <p:nvPr/>
      </p:nvGrpSpPr>
      <p:grpSpPr>
        <a:xfrm>
          <a:off x="0" y="0"/>
          <a:ext cx="0" cy="0"/>
          <a:chOff x="0" y="0"/>
          <a:chExt cx="0" cy="0"/>
        </a:xfrm>
      </p:grpSpPr>
      <p:sp>
        <p:nvSpPr>
          <p:cNvPr id="71" name="Google Shape;71;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2" name="Google Shape;72;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3"/>
        <p:cNvGrpSpPr/>
        <p:nvPr/>
      </p:nvGrpSpPr>
      <p:grpSpPr>
        <a:xfrm>
          <a:off x="0" y="0"/>
          <a:ext cx="0" cy="0"/>
          <a:chOff x="0" y="0"/>
          <a:chExt cx="0" cy="0"/>
        </a:xfrm>
      </p:grpSpPr>
      <p:sp>
        <p:nvSpPr>
          <p:cNvPr id="74" name="Google Shape;74;p19"/>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75" name="Google Shape;75;p19"/>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76" name="Google Shape;76;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77"/>
        <p:cNvGrpSpPr/>
        <p:nvPr/>
      </p:nvGrpSpPr>
      <p:grpSpPr>
        <a:xfrm>
          <a:off x="0" y="0"/>
          <a:ext cx="0" cy="0"/>
          <a:chOff x="0" y="0"/>
          <a:chExt cx="0" cy="0"/>
        </a:xfrm>
      </p:grpSpPr>
      <p:sp>
        <p:nvSpPr>
          <p:cNvPr id="78" name="Google Shape;78;p20"/>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79" name="Google Shape;79;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0"/>
        <p:cNvGrpSpPr/>
        <p:nvPr/>
      </p:nvGrpSpPr>
      <p:grpSpPr>
        <a:xfrm>
          <a:off x="0" y="0"/>
          <a:ext cx="0" cy="0"/>
          <a:chOff x="0" y="0"/>
          <a:chExt cx="0" cy="0"/>
        </a:xfrm>
      </p:grpSpPr>
      <p:sp>
        <p:nvSpPr>
          <p:cNvPr id="81" name="Google Shape;81;p21"/>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1"/>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83" name="Google Shape;83;p21"/>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84" name="Google Shape;84;p21"/>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85" name="Google Shape;85;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86"/>
        <p:cNvGrpSpPr/>
        <p:nvPr/>
      </p:nvGrpSpPr>
      <p:grpSpPr>
        <a:xfrm>
          <a:off x="0" y="0"/>
          <a:ext cx="0" cy="0"/>
          <a:chOff x="0" y="0"/>
          <a:chExt cx="0" cy="0"/>
        </a:xfrm>
      </p:grpSpPr>
      <p:sp>
        <p:nvSpPr>
          <p:cNvPr id="87" name="Google Shape;87;p22"/>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lstStyle>
            <a:lvl1pPr marL="457200" lvl="0" indent="-228600" rtl="0">
              <a:lnSpc>
                <a:spcPct val="100000"/>
              </a:lnSpc>
              <a:spcBef>
                <a:spcPts val="0"/>
              </a:spcBef>
              <a:spcAft>
                <a:spcPts val="0"/>
              </a:spcAft>
              <a:buSzPts val="1800"/>
              <a:buNone/>
              <a:defRPr/>
            </a:lvl1pPr>
          </a:lstStyle>
          <a:p>
            <a:endParaRPr/>
          </a:p>
        </p:txBody>
      </p:sp>
      <p:sp>
        <p:nvSpPr>
          <p:cNvPr id="88" name="Google Shape;88;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theme" Target="../theme/theme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9.xml"/><Relationship Id="rId3" Type="http://schemas.openxmlformats.org/officeDocument/2006/relationships/slideLayout" Target="../slideLayouts/slideLayout24.xml"/><Relationship Id="rId7" Type="http://schemas.openxmlformats.org/officeDocument/2006/relationships/slideLayout" Target="../slideLayouts/slideLayout28.xml"/><Relationship Id="rId12" Type="http://schemas.openxmlformats.org/officeDocument/2006/relationships/theme" Target="../theme/theme3.xml"/><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0" Type="http://schemas.openxmlformats.org/officeDocument/2006/relationships/slideLayout" Target="../slideLayouts/slideLayout31.xml"/><Relationship Id="rId4" Type="http://schemas.openxmlformats.org/officeDocument/2006/relationships/slideLayout" Target="../slideLayouts/slideLayout25.xml"/><Relationship Id="rId9"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rtl="0">
              <a:spcBef>
                <a:spcPts val="0"/>
              </a:spcBef>
              <a:spcAft>
                <a:spcPts val="0"/>
              </a:spcAft>
              <a:buClr>
                <a:schemeClr val="dk1"/>
              </a:buClr>
              <a:buSzPts val="2800"/>
              <a:buFont typeface="Trebuchet MS"/>
              <a:buNone/>
              <a:defRPr sz="2800">
                <a:solidFill>
                  <a:schemeClr val="dk1"/>
                </a:solidFill>
                <a:latin typeface="Trebuchet MS"/>
                <a:ea typeface="Trebuchet MS"/>
                <a:cs typeface="Trebuchet MS"/>
                <a:sym typeface="Trebuchet MS"/>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52" name="Google Shape;52;p1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rtl="0">
              <a:lnSpc>
                <a:spcPct val="115000"/>
              </a:lnSpc>
              <a:spcBef>
                <a:spcPts val="0"/>
              </a:spcBef>
              <a:spcAft>
                <a:spcPts val="0"/>
              </a:spcAft>
              <a:buSzPts val="1800"/>
              <a:buFont typeface="Trebuchet MS"/>
              <a:buChar char="●"/>
              <a:defRPr sz="1800">
                <a:latin typeface="Trebuchet MS"/>
                <a:ea typeface="Trebuchet MS"/>
                <a:cs typeface="Trebuchet MS"/>
                <a:sym typeface="Trebuchet MS"/>
              </a:defRPr>
            </a:lvl1pPr>
            <a:lvl2pPr marL="914400" lvl="1" indent="-317500" rtl="0">
              <a:lnSpc>
                <a:spcPct val="115000"/>
              </a:lnSpc>
              <a:spcBef>
                <a:spcPts val="1600"/>
              </a:spcBef>
              <a:spcAft>
                <a:spcPts val="0"/>
              </a:spcAft>
              <a:buSzPts val="1400"/>
              <a:buFont typeface="Trebuchet MS"/>
              <a:buChar char="○"/>
              <a:defRPr>
                <a:latin typeface="Trebuchet MS"/>
                <a:ea typeface="Trebuchet MS"/>
                <a:cs typeface="Trebuchet MS"/>
                <a:sym typeface="Trebuchet MS"/>
              </a:defRPr>
            </a:lvl2pPr>
            <a:lvl3pPr marL="1371600" lvl="2" indent="-317500" rtl="0">
              <a:lnSpc>
                <a:spcPct val="115000"/>
              </a:lnSpc>
              <a:spcBef>
                <a:spcPts val="1600"/>
              </a:spcBef>
              <a:spcAft>
                <a:spcPts val="0"/>
              </a:spcAft>
              <a:buSzPts val="1400"/>
              <a:buFont typeface="Trebuchet MS"/>
              <a:buChar char="■"/>
              <a:defRPr>
                <a:latin typeface="Trebuchet MS"/>
                <a:ea typeface="Trebuchet MS"/>
                <a:cs typeface="Trebuchet MS"/>
                <a:sym typeface="Trebuchet MS"/>
              </a:defRPr>
            </a:lvl3pPr>
            <a:lvl4pPr marL="1828800" lvl="3" indent="-317500" rtl="0">
              <a:lnSpc>
                <a:spcPct val="115000"/>
              </a:lnSpc>
              <a:spcBef>
                <a:spcPts val="1600"/>
              </a:spcBef>
              <a:spcAft>
                <a:spcPts val="0"/>
              </a:spcAft>
              <a:buSzPts val="1400"/>
              <a:buFont typeface="Trebuchet MS"/>
              <a:buChar char="●"/>
              <a:defRPr>
                <a:latin typeface="Trebuchet MS"/>
                <a:ea typeface="Trebuchet MS"/>
                <a:cs typeface="Trebuchet MS"/>
                <a:sym typeface="Trebuchet MS"/>
              </a:defRPr>
            </a:lvl4pPr>
            <a:lvl5pPr marL="2286000" lvl="4" indent="-317500" rtl="0">
              <a:lnSpc>
                <a:spcPct val="115000"/>
              </a:lnSpc>
              <a:spcBef>
                <a:spcPts val="1600"/>
              </a:spcBef>
              <a:spcAft>
                <a:spcPts val="0"/>
              </a:spcAft>
              <a:buSzPts val="1400"/>
              <a:buFont typeface="Trebuchet MS"/>
              <a:buChar char="○"/>
              <a:defRPr>
                <a:latin typeface="Trebuchet MS"/>
                <a:ea typeface="Trebuchet MS"/>
                <a:cs typeface="Trebuchet MS"/>
                <a:sym typeface="Trebuchet MS"/>
              </a:defRPr>
            </a:lvl5pPr>
            <a:lvl6pPr marL="2743200" lvl="5" indent="-317500" rtl="0">
              <a:lnSpc>
                <a:spcPct val="115000"/>
              </a:lnSpc>
              <a:spcBef>
                <a:spcPts val="1600"/>
              </a:spcBef>
              <a:spcAft>
                <a:spcPts val="0"/>
              </a:spcAft>
              <a:buSzPts val="1400"/>
              <a:buFont typeface="Trebuchet MS"/>
              <a:buChar char="■"/>
              <a:defRPr>
                <a:latin typeface="Trebuchet MS"/>
                <a:ea typeface="Trebuchet MS"/>
                <a:cs typeface="Trebuchet MS"/>
                <a:sym typeface="Trebuchet MS"/>
              </a:defRPr>
            </a:lvl6pPr>
            <a:lvl7pPr marL="3200400" lvl="6" indent="-317500" rtl="0">
              <a:lnSpc>
                <a:spcPct val="115000"/>
              </a:lnSpc>
              <a:spcBef>
                <a:spcPts val="1600"/>
              </a:spcBef>
              <a:spcAft>
                <a:spcPts val="0"/>
              </a:spcAft>
              <a:buSzPts val="1400"/>
              <a:buFont typeface="Trebuchet MS"/>
              <a:buChar char="●"/>
              <a:defRPr>
                <a:latin typeface="Trebuchet MS"/>
                <a:ea typeface="Trebuchet MS"/>
                <a:cs typeface="Trebuchet MS"/>
                <a:sym typeface="Trebuchet MS"/>
              </a:defRPr>
            </a:lvl7pPr>
            <a:lvl8pPr marL="3657600" lvl="7" indent="-317500" rtl="0">
              <a:lnSpc>
                <a:spcPct val="115000"/>
              </a:lnSpc>
              <a:spcBef>
                <a:spcPts val="1600"/>
              </a:spcBef>
              <a:spcAft>
                <a:spcPts val="0"/>
              </a:spcAft>
              <a:buSzPts val="1400"/>
              <a:buFont typeface="Trebuchet MS"/>
              <a:buChar char="○"/>
              <a:defRPr>
                <a:latin typeface="Trebuchet MS"/>
                <a:ea typeface="Trebuchet MS"/>
                <a:cs typeface="Trebuchet MS"/>
                <a:sym typeface="Trebuchet MS"/>
              </a:defRPr>
            </a:lvl8pPr>
            <a:lvl9pPr marL="4114800" lvl="8" indent="-317500" rtl="0">
              <a:lnSpc>
                <a:spcPct val="115000"/>
              </a:lnSpc>
              <a:spcBef>
                <a:spcPts val="1600"/>
              </a:spcBef>
              <a:spcAft>
                <a:spcPts val="1600"/>
              </a:spcAft>
              <a:buSzPts val="1400"/>
              <a:buFont typeface="Trebuchet MS"/>
              <a:buChar char="■"/>
              <a:defRPr>
                <a:latin typeface="Trebuchet MS"/>
                <a:ea typeface="Trebuchet MS"/>
                <a:cs typeface="Trebuchet MS"/>
                <a:sym typeface="Trebuchet MS"/>
              </a:defRPr>
            </a:lvl9pPr>
          </a:lstStyle>
          <a:p>
            <a:endParaRPr/>
          </a:p>
        </p:txBody>
      </p:sp>
      <p:sp>
        <p:nvSpPr>
          <p:cNvPr id="53" name="Google Shape;53;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fr"/>
              <a:t>‹N°›</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95"/>
        <p:cNvGrpSpPr/>
        <p:nvPr/>
      </p:nvGrpSpPr>
      <p:grpSpPr>
        <a:xfrm>
          <a:off x="0" y="0"/>
          <a:ext cx="0" cy="0"/>
          <a:chOff x="0" y="0"/>
          <a:chExt cx="0" cy="0"/>
        </a:xfrm>
      </p:grpSpPr>
      <p:sp>
        <p:nvSpPr>
          <p:cNvPr id="96" name="Google Shape;96;p25"/>
          <p:cNvSpPr txBox="1">
            <a:spLocks noGrp="1"/>
          </p:cNvSpPr>
          <p:nvPr>
            <p:ph type="title"/>
          </p:nvPr>
        </p:nvSpPr>
        <p:spPr>
          <a:xfrm>
            <a:off x="311700" y="127775"/>
            <a:ext cx="8520600" cy="572700"/>
          </a:xfrm>
          <a:prstGeom prst="rect">
            <a:avLst/>
          </a:prstGeom>
          <a:noFill/>
          <a:ln>
            <a:noFill/>
          </a:ln>
        </p:spPr>
        <p:txBody>
          <a:bodyPr spcFirstLastPara="1" wrap="square" lIns="91425" tIns="91425" rIns="91425" bIns="91425" anchor="t" anchorCtr="0"/>
          <a:lstStyle>
            <a:lvl1pPr lvl="0" rtl="0">
              <a:spcBef>
                <a:spcPts val="0"/>
              </a:spcBef>
              <a:spcAft>
                <a:spcPts val="0"/>
              </a:spcAft>
              <a:buClr>
                <a:srgbClr val="3D85C6"/>
              </a:buClr>
              <a:buSzPts val="2800"/>
              <a:buFont typeface="Trebuchet MS"/>
              <a:buNone/>
              <a:defRPr sz="2800">
                <a:solidFill>
                  <a:srgbClr val="3D85C6"/>
                </a:solidFill>
                <a:latin typeface="Trebuchet MS"/>
                <a:ea typeface="Trebuchet MS"/>
                <a:cs typeface="Trebuchet MS"/>
                <a:sym typeface="Trebuchet MS"/>
              </a:defRPr>
            </a:lvl1pPr>
            <a:lvl2pPr lvl="1" rtl="0">
              <a:spcBef>
                <a:spcPts val="0"/>
              </a:spcBef>
              <a:spcAft>
                <a:spcPts val="0"/>
              </a:spcAft>
              <a:buClr>
                <a:srgbClr val="3D85C6"/>
              </a:buClr>
              <a:buSzPts val="2800"/>
              <a:buNone/>
              <a:defRPr sz="2800">
                <a:solidFill>
                  <a:srgbClr val="3D85C6"/>
                </a:solidFill>
              </a:defRPr>
            </a:lvl2pPr>
            <a:lvl3pPr lvl="2" rtl="0">
              <a:spcBef>
                <a:spcPts val="0"/>
              </a:spcBef>
              <a:spcAft>
                <a:spcPts val="0"/>
              </a:spcAft>
              <a:buClr>
                <a:srgbClr val="3D85C6"/>
              </a:buClr>
              <a:buSzPts val="2800"/>
              <a:buNone/>
              <a:defRPr sz="2800">
                <a:solidFill>
                  <a:srgbClr val="3D85C6"/>
                </a:solidFill>
              </a:defRPr>
            </a:lvl3pPr>
            <a:lvl4pPr lvl="3" rtl="0">
              <a:spcBef>
                <a:spcPts val="0"/>
              </a:spcBef>
              <a:spcAft>
                <a:spcPts val="0"/>
              </a:spcAft>
              <a:buClr>
                <a:srgbClr val="3D85C6"/>
              </a:buClr>
              <a:buSzPts val="2800"/>
              <a:buNone/>
              <a:defRPr sz="2800">
                <a:solidFill>
                  <a:srgbClr val="3D85C6"/>
                </a:solidFill>
              </a:defRPr>
            </a:lvl4pPr>
            <a:lvl5pPr lvl="4" rtl="0">
              <a:spcBef>
                <a:spcPts val="0"/>
              </a:spcBef>
              <a:spcAft>
                <a:spcPts val="0"/>
              </a:spcAft>
              <a:buClr>
                <a:srgbClr val="3D85C6"/>
              </a:buClr>
              <a:buSzPts val="2800"/>
              <a:buNone/>
              <a:defRPr sz="2800">
                <a:solidFill>
                  <a:srgbClr val="3D85C6"/>
                </a:solidFill>
              </a:defRPr>
            </a:lvl5pPr>
            <a:lvl6pPr lvl="5" rtl="0">
              <a:spcBef>
                <a:spcPts val="0"/>
              </a:spcBef>
              <a:spcAft>
                <a:spcPts val="0"/>
              </a:spcAft>
              <a:buClr>
                <a:srgbClr val="3D85C6"/>
              </a:buClr>
              <a:buSzPts val="2800"/>
              <a:buNone/>
              <a:defRPr sz="2800">
                <a:solidFill>
                  <a:srgbClr val="3D85C6"/>
                </a:solidFill>
              </a:defRPr>
            </a:lvl6pPr>
            <a:lvl7pPr lvl="6" rtl="0">
              <a:spcBef>
                <a:spcPts val="0"/>
              </a:spcBef>
              <a:spcAft>
                <a:spcPts val="0"/>
              </a:spcAft>
              <a:buClr>
                <a:srgbClr val="3D85C6"/>
              </a:buClr>
              <a:buSzPts val="2800"/>
              <a:buNone/>
              <a:defRPr sz="2800">
                <a:solidFill>
                  <a:srgbClr val="3D85C6"/>
                </a:solidFill>
              </a:defRPr>
            </a:lvl7pPr>
            <a:lvl8pPr lvl="7" rtl="0">
              <a:spcBef>
                <a:spcPts val="0"/>
              </a:spcBef>
              <a:spcAft>
                <a:spcPts val="0"/>
              </a:spcAft>
              <a:buClr>
                <a:srgbClr val="3D85C6"/>
              </a:buClr>
              <a:buSzPts val="2800"/>
              <a:buNone/>
              <a:defRPr sz="2800">
                <a:solidFill>
                  <a:srgbClr val="3D85C6"/>
                </a:solidFill>
              </a:defRPr>
            </a:lvl8pPr>
            <a:lvl9pPr lvl="8" rtl="0">
              <a:spcBef>
                <a:spcPts val="0"/>
              </a:spcBef>
              <a:spcAft>
                <a:spcPts val="0"/>
              </a:spcAft>
              <a:buClr>
                <a:srgbClr val="3D85C6"/>
              </a:buClr>
              <a:buSzPts val="2800"/>
              <a:buNone/>
              <a:defRPr sz="2800">
                <a:solidFill>
                  <a:srgbClr val="3D85C6"/>
                </a:solidFill>
              </a:defRPr>
            </a:lvl9pPr>
          </a:lstStyle>
          <a:p>
            <a:endParaRPr/>
          </a:p>
        </p:txBody>
      </p:sp>
      <p:sp>
        <p:nvSpPr>
          <p:cNvPr id="97" name="Google Shape;97;p25"/>
          <p:cNvSpPr txBox="1">
            <a:spLocks noGrp="1"/>
          </p:cNvSpPr>
          <p:nvPr>
            <p:ph type="body" idx="1"/>
          </p:nvPr>
        </p:nvSpPr>
        <p:spPr>
          <a:xfrm>
            <a:off x="311700" y="770651"/>
            <a:ext cx="8520600" cy="3987900"/>
          </a:xfrm>
          <a:prstGeom prst="rect">
            <a:avLst/>
          </a:prstGeom>
          <a:noFill/>
          <a:ln>
            <a:noFill/>
          </a:ln>
        </p:spPr>
        <p:txBody>
          <a:bodyPr spcFirstLastPara="1" wrap="square" lIns="91425" tIns="91425" rIns="91425" bIns="91425" anchor="t" anchorCtr="0"/>
          <a:lstStyle>
            <a:lvl1pPr marL="457200" lvl="0" indent="-342900" rtl="0">
              <a:lnSpc>
                <a:spcPct val="115000"/>
              </a:lnSpc>
              <a:spcBef>
                <a:spcPts val="0"/>
              </a:spcBef>
              <a:spcAft>
                <a:spcPts val="0"/>
              </a:spcAft>
              <a:buSzPts val="1800"/>
              <a:buFont typeface="Trebuchet MS"/>
              <a:buChar char="●"/>
              <a:defRPr sz="1800">
                <a:latin typeface="Trebuchet MS"/>
                <a:ea typeface="Trebuchet MS"/>
                <a:cs typeface="Trebuchet MS"/>
                <a:sym typeface="Trebuchet MS"/>
              </a:defRPr>
            </a:lvl1pPr>
            <a:lvl2pPr marL="914400" lvl="1" indent="-317500" rtl="0">
              <a:lnSpc>
                <a:spcPct val="115000"/>
              </a:lnSpc>
              <a:spcBef>
                <a:spcPts val="1600"/>
              </a:spcBef>
              <a:spcAft>
                <a:spcPts val="0"/>
              </a:spcAft>
              <a:buSzPts val="1400"/>
              <a:buFont typeface="Trebuchet MS"/>
              <a:buChar char="○"/>
              <a:defRPr>
                <a:latin typeface="Trebuchet MS"/>
                <a:ea typeface="Trebuchet MS"/>
                <a:cs typeface="Trebuchet MS"/>
                <a:sym typeface="Trebuchet MS"/>
              </a:defRPr>
            </a:lvl2pPr>
            <a:lvl3pPr marL="1371600" lvl="2" indent="-317500" rtl="0">
              <a:lnSpc>
                <a:spcPct val="115000"/>
              </a:lnSpc>
              <a:spcBef>
                <a:spcPts val="1600"/>
              </a:spcBef>
              <a:spcAft>
                <a:spcPts val="0"/>
              </a:spcAft>
              <a:buSzPts val="1400"/>
              <a:buFont typeface="Trebuchet MS"/>
              <a:buChar char="■"/>
              <a:defRPr>
                <a:latin typeface="Trebuchet MS"/>
                <a:ea typeface="Trebuchet MS"/>
                <a:cs typeface="Trebuchet MS"/>
                <a:sym typeface="Trebuchet MS"/>
              </a:defRPr>
            </a:lvl3pPr>
            <a:lvl4pPr marL="1828800" lvl="3" indent="-317500" rtl="0">
              <a:lnSpc>
                <a:spcPct val="115000"/>
              </a:lnSpc>
              <a:spcBef>
                <a:spcPts val="1600"/>
              </a:spcBef>
              <a:spcAft>
                <a:spcPts val="0"/>
              </a:spcAft>
              <a:buSzPts val="1400"/>
              <a:buFont typeface="Trebuchet MS"/>
              <a:buChar char="●"/>
              <a:defRPr>
                <a:latin typeface="Trebuchet MS"/>
                <a:ea typeface="Trebuchet MS"/>
                <a:cs typeface="Trebuchet MS"/>
                <a:sym typeface="Trebuchet MS"/>
              </a:defRPr>
            </a:lvl4pPr>
            <a:lvl5pPr marL="2286000" lvl="4" indent="-317500" rtl="0">
              <a:lnSpc>
                <a:spcPct val="115000"/>
              </a:lnSpc>
              <a:spcBef>
                <a:spcPts val="1600"/>
              </a:spcBef>
              <a:spcAft>
                <a:spcPts val="0"/>
              </a:spcAft>
              <a:buSzPts val="1400"/>
              <a:buFont typeface="Trebuchet MS"/>
              <a:buChar char="○"/>
              <a:defRPr>
                <a:latin typeface="Trebuchet MS"/>
                <a:ea typeface="Trebuchet MS"/>
                <a:cs typeface="Trebuchet MS"/>
                <a:sym typeface="Trebuchet MS"/>
              </a:defRPr>
            </a:lvl5pPr>
            <a:lvl6pPr marL="2743200" lvl="5" indent="-317500" rtl="0">
              <a:lnSpc>
                <a:spcPct val="115000"/>
              </a:lnSpc>
              <a:spcBef>
                <a:spcPts val="1600"/>
              </a:spcBef>
              <a:spcAft>
                <a:spcPts val="0"/>
              </a:spcAft>
              <a:buSzPts val="1400"/>
              <a:buFont typeface="Trebuchet MS"/>
              <a:buChar char="■"/>
              <a:defRPr>
                <a:latin typeface="Trebuchet MS"/>
                <a:ea typeface="Trebuchet MS"/>
                <a:cs typeface="Trebuchet MS"/>
                <a:sym typeface="Trebuchet MS"/>
              </a:defRPr>
            </a:lvl6pPr>
            <a:lvl7pPr marL="3200400" lvl="6" indent="-317500" rtl="0">
              <a:lnSpc>
                <a:spcPct val="115000"/>
              </a:lnSpc>
              <a:spcBef>
                <a:spcPts val="1600"/>
              </a:spcBef>
              <a:spcAft>
                <a:spcPts val="0"/>
              </a:spcAft>
              <a:buSzPts val="1400"/>
              <a:buFont typeface="Trebuchet MS"/>
              <a:buChar char="●"/>
              <a:defRPr>
                <a:latin typeface="Trebuchet MS"/>
                <a:ea typeface="Trebuchet MS"/>
                <a:cs typeface="Trebuchet MS"/>
                <a:sym typeface="Trebuchet MS"/>
              </a:defRPr>
            </a:lvl7pPr>
            <a:lvl8pPr marL="3657600" lvl="7" indent="-317500" rtl="0">
              <a:lnSpc>
                <a:spcPct val="115000"/>
              </a:lnSpc>
              <a:spcBef>
                <a:spcPts val="1600"/>
              </a:spcBef>
              <a:spcAft>
                <a:spcPts val="0"/>
              </a:spcAft>
              <a:buSzPts val="1400"/>
              <a:buFont typeface="Trebuchet MS"/>
              <a:buChar char="○"/>
              <a:defRPr>
                <a:latin typeface="Trebuchet MS"/>
                <a:ea typeface="Trebuchet MS"/>
                <a:cs typeface="Trebuchet MS"/>
                <a:sym typeface="Trebuchet MS"/>
              </a:defRPr>
            </a:lvl8pPr>
            <a:lvl9pPr marL="4114800" lvl="8" indent="-317500" rtl="0">
              <a:lnSpc>
                <a:spcPct val="115000"/>
              </a:lnSpc>
              <a:spcBef>
                <a:spcPts val="1600"/>
              </a:spcBef>
              <a:spcAft>
                <a:spcPts val="1600"/>
              </a:spcAft>
              <a:buSzPts val="1400"/>
              <a:buFont typeface="Trebuchet MS"/>
              <a:buChar char="■"/>
              <a:defRPr>
                <a:latin typeface="Trebuchet MS"/>
                <a:ea typeface="Trebuchet MS"/>
                <a:cs typeface="Trebuchet MS"/>
                <a:sym typeface="Trebuchet MS"/>
              </a:defRPr>
            </a:lvl9pPr>
          </a:lstStyle>
          <a:p>
            <a:endParaRPr/>
          </a:p>
        </p:txBody>
      </p:sp>
      <p:sp>
        <p:nvSpPr>
          <p:cNvPr id="98" name="Google Shape;98;p25"/>
          <p:cNvSpPr txBox="1">
            <a:spLocks noGrp="1"/>
          </p:cNvSpPr>
          <p:nvPr>
            <p:ph type="sldNum" idx="12"/>
          </p:nvPr>
        </p:nvSpPr>
        <p:spPr>
          <a:xfrm>
            <a:off x="8548658" y="4739417"/>
            <a:ext cx="548700" cy="393600"/>
          </a:xfrm>
          <a:prstGeom prst="rect">
            <a:avLst/>
          </a:prstGeom>
          <a:noFill/>
          <a:ln>
            <a:noFill/>
          </a:ln>
        </p:spPr>
        <p:txBody>
          <a:bodyPr spcFirstLastPara="1" wrap="square" lIns="91425" tIns="91425" rIns="91425" bIns="91425" anchor="b" anchorCtr="0">
            <a:no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fr"/>
              <a:t>‹N°›</a:t>
            </a:fld>
            <a:endParaRPr/>
          </a:p>
        </p:txBody>
      </p:sp>
    </p:spTree>
  </p:cSld>
  <p:clrMap bg1="lt1" tx1="dk1" bg2="dk2" tx2="lt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0989118-0C10-4DCE-AD2F-82C081183880}"/>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97F394B-BED6-49ED-B454-34FA7FA09D37}"/>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45AC25E-37E4-4FE3-8942-34DD6B8B8CD8}"/>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pPr defTabSz="685800">
              <a:buClrTx/>
            </a:pPr>
            <a:fld id="{23C515F9-66AA-46E4-A9F1-19BD6143082F}" type="datetimeFigureOut">
              <a:rPr lang="en-US" kern="1200" smtClean="0">
                <a:solidFill>
                  <a:prstClr val="black">
                    <a:tint val="75000"/>
                  </a:prstClr>
                </a:solidFill>
                <a:latin typeface="Calibri" panose="020F0502020204030204"/>
                <a:ea typeface="+mn-ea"/>
                <a:cs typeface="+mn-cs"/>
              </a:rPr>
              <a:pPr defTabSz="685800">
                <a:buClrTx/>
              </a:pPr>
              <a:t>2/7/2019</a:t>
            </a:fld>
            <a:endParaRPr lang="en-US" kern="1200">
              <a:solidFill>
                <a:prstClr val="black">
                  <a:tint val="75000"/>
                </a:prstClr>
              </a:solidFill>
              <a:latin typeface="Calibri" panose="020F0502020204030204"/>
              <a:ea typeface="+mn-ea"/>
              <a:cs typeface="+mn-cs"/>
            </a:endParaRPr>
          </a:p>
        </p:txBody>
      </p:sp>
      <p:sp>
        <p:nvSpPr>
          <p:cNvPr id="5" name="Footer Placeholder 4">
            <a:extLst>
              <a:ext uri="{FF2B5EF4-FFF2-40B4-BE49-F238E27FC236}">
                <a16:creationId xmlns:a16="http://schemas.microsoft.com/office/drawing/2014/main" id="{07D83C64-BFEB-4798-9DE6-030A2B3756C2}"/>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pPr defTabSz="685800">
              <a:buClrTx/>
            </a:pPr>
            <a:endParaRPr lang="en-US" kern="1200">
              <a:solidFill>
                <a:prstClr val="black">
                  <a:tint val="75000"/>
                </a:prstClr>
              </a:solidFill>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F04BA9A7-ACBD-45C6-93AC-0A3B78AA6251}"/>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pPr defTabSz="685800">
              <a:buClrTx/>
            </a:pPr>
            <a:fld id="{35628CA9-A259-4084-8EC6-002DB910DB41}" type="slidenum">
              <a:rPr lang="en-US" kern="1200" smtClean="0">
                <a:solidFill>
                  <a:prstClr val="black">
                    <a:tint val="75000"/>
                  </a:prstClr>
                </a:solidFill>
                <a:latin typeface="Calibri" panose="020F0502020204030204"/>
                <a:ea typeface="+mn-ea"/>
                <a:cs typeface="+mn-cs"/>
              </a:rPr>
              <a:pPr defTabSz="685800">
                <a:buClrTx/>
              </a:pPr>
              <a:t>‹N°›</a:t>
            </a:fld>
            <a:endParaRPr lang="en-US" kern="1200">
              <a:solidFill>
                <a:prstClr val="black">
                  <a:tint val="75000"/>
                </a:prstClr>
              </a:solidFill>
              <a:latin typeface="Calibri" panose="020F0502020204030204"/>
              <a:ea typeface="+mn-ea"/>
              <a:cs typeface="+mn-cs"/>
            </a:endParaRPr>
          </a:p>
        </p:txBody>
      </p:sp>
    </p:spTree>
    <p:extLst>
      <p:ext uri="{BB962C8B-B14F-4D97-AF65-F5344CB8AC3E}">
        <p14:creationId xmlns:p14="http://schemas.microsoft.com/office/powerpoint/2010/main" val="3042048486"/>
      </p:ext>
    </p:extLst>
  </p:cSld>
  <p:clrMap bg1="lt1" tx1="dk1" bg2="lt2" tx2="dk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fr-FR"/>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7.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7.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7.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7.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7.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7.xml"/></Relationships>
</file>

<file path=ppt/slides/_rels/slide16.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7.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7.xml"/></Relationships>
</file>

<file path=ppt/slides/_rels/slide18.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7.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27.xml"/></Relationships>
</file>

<file path=ppt/slides/_rels/slide28.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2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hyperlink" Target="http://taskforce-nncr.gitlab.cluster.france-bioinformatique.fr/doc/" TargetMode="Externa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5.xml"/><Relationship Id="rId1" Type="http://schemas.openxmlformats.org/officeDocument/2006/relationships/slideLayout" Target="../slideLayouts/slideLayout3.xml"/><Relationship Id="rId5" Type="http://schemas.openxmlformats.org/officeDocument/2006/relationships/image" Target="../media/image22.png"/><Relationship Id="rId4" Type="http://schemas.openxmlformats.org/officeDocument/2006/relationships/image" Target="../media/image21.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4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2.xml"/><Relationship Id="rId1" Type="http://schemas.openxmlformats.org/officeDocument/2006/relationships/slideLayout" Target="../slideLayouts/slideLayout3.xml"/><Relationship Id="rId4" Type="http://schemas.openxmlformats.org/officeDocument/2006/relationships/image" Target="../media/image28.png"/></Relationships>
</file>

<file path=ppt/slides/_rels/slide5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hyperlink" Target="https://doi.org/10.1101/gr.3806705" TargetMode="External"/><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4.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3" Type="http://schemas.openxmlformats.org/officeDocument/2006/relationships/hyperlink" Target="http://genome.jouy.inra.fr/~orue/VCF/vcf.html" TargetMode="External"/><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4.xml"/></Relationships>
</file>

<file path=ppt/slides/_rels/slide7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4.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4.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4.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4.xml"/></Relationships>
</file>

<file path=ppt/slides/_rels/slide81.xml.rels><?xml version="1.0" encoding="UTF-8" standalone="yes"?>
<Relationships xmlns="http://schemas.openxmlformats.org/package/2006/relationships"><Relationship Id="rId3" Type="http://schemas.openxmlformats.org/officeDocument/2006/relationships/hyperlink" Target="https://software.broadinstitute.org/gatk/documentation/article.php?id=2806" TargetMode="External"/><Relationship Id="rId2" Type="http://schemas.openxmlformats.org/officeDocument/2006/relationships/notesSlide" Target="../notesSlides/notesSlide60.xml"/><Relationship Id="rId1" Type="http://schemas.openxmlformats.org/officeDocument/2006/relationships/slideLayout" Target="../slideLayouts/slideLayout14.xml"/><Relationship Id="rId4" Type="http://schemas.openxmlformats.org/officeDocument/2006/relationships/hyperlink" Target="https://software.broadinstitute.org/gatk/documentation/article.php?id=6925" TargetMode="Externa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4.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4.xml"/></Relationships>
</file>

<file path=ppt/slides/_rels/slide8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3.xml"/><Relationship Id="rId1" Type="http://schemas.openxmlformats.org/officeDocument/2006/relationships/slideLayout" Target="../slideLayouts/slideLayout14.xml"/></Relationships>
</file>

<file path=ppt/slides/_rels/slide8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4.xml"/><Relationship Id="rId1" Type="http://schemas.openxmlformats.org/officeDocument/2006/relationships/slideLayout" Target="../slideLayouts/slideLayout14.xml"/><Relationship Id="rId4" Type="http://schemas.openxmlformats.org/officeDocument/2006/relationships/image" Target="../media/image37.png"/></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4.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4.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4.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36"/>
          <p:cNvSpPr txBox="1">
            <a:spLocks noGrp="1"/>
          </p:cNvSpPr>
          <p:nvPr>
            <p:ph type="ctrTitle"/>
          </p:nvPr>
        </p:nvSpPr>
        <p:spPr>
          <a:xfrm>
            <a:off x="311708" y="820775"/>
            <a:ext cx="85206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fr" sz="4200"/>
              <a:t>Module 5 - Séance 3</a:t>
            </a:r>
            <a:endParaRPr sz="4200"/>
          </a:p>
          <a:p>
            <a:pPr marL="0" lvl="0" indent="0" algn="ctr" rtl="0">
              <a:spcBef>
                <a:spcPts val="0"/>
              </a:spcBef>
              <a:spcAft>
                <a:spcPts val="0"/>
              </a:spcAft>
              <a:buNone/>
            </a:pPr>
            <a:r>
              <a:rPr lang="fr" sz="4200"/>
              <a:t>Mapping &amp; Variant Calling</a:t>
            </a:r>
            <a:endParaRPr sz="4200"/>
          </a:p>
        </p:txBody>
      </p:sp>
      <p:pic>
        <p:nvPicPr>
          <p:cNvPr id="141" name="Google Shape;141;p36" descr="ifb-logo_1.png"/>
          <p:cNvPicPr preferRelativeResize="0"/>
          <p:nvPr/>
        </p:nvPicPr>
        <p:blipFill rotWithShape="1">
          <a:blip r:embed="rId3">
            <a:alphaModFix/>
          </a:blip>
          <a:srcRect l="11867" r="15987"/>
          <a:stretch/>
        </p:blipFill>
        <p:spPr>
          <a:xfrm>
            <a:off x="311700" y="173675"/>
            <a:ext cx="1649300" cy="952500"/>
          </a:xfrm>
          <a:prstGeom prst="rect">
            <a:avLst/>
          </a:prstGeom>
          <a:noFill/>
          <a:ln>
            <a:noFill/>
          </a:ln>
        </p:spPr>
      </p:pic>
      <p:sp>
        <p:nvSpPr>
          <p:cNvPr id="142" name="Google Shape;142;p36"/>
          <p:cNvSpPr txBox="1"/>
          <p:nvPr/>
        </p:nvSpPr>
        <p:spPr>
          <a:xfrm>
            <a:off x="1346275" y="3432300"/>
            <a:ext cx="6411000" cy="739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fr">
                <a:solidFill>
                  <a:schemeClr val="dk1"/>
                </a:solidFill>
                <a:latin typeface="Trebuchet MS"/>
                <a:ea typeface="Trebuchet MS"/>
                <a:cs typeface="Trebuchet MS"/>
                <a:sym typeface="Trebuchet MS"/>
              </a:rPr>
              <a:t>Thierry Grange - Université Paris-Diderot</a:t>
            </a:r>
            <a:endParaRPr>
              <a:latin typeface="Trebuchet MS"/>
              <a:ea typeface="Trebuchet MS"/>
              <a:cs typeface="Trebuchet MS"/>
              <a:sym typeface="Trebuchet MS"/>
            </a:endParaRPr>
          </a:p>
          <a:p>
            <a:pPr marL="0" lvl="0" indent="0" algn="ctr" rtl="0">
              <a:spcBef>
                <a:spcPts val="0"/>
              </a:spcBef>
              <a:spcAft>
                <a:spcPts val="0"/>
              </a:spcAft>
              <a:buNone/>
            </a:pPr>
            <a:r>
              <a:rPr lang="fr">
                <a:latin typeface="Trebuchet MS"/>
                <a:ea typeface="Trebuchet MS"/>
                <a:cs typeface="Trebuchet MS"/>
                <a:sym typeface="Trebuchet MS"/>
              </a:rPr>
              <a:t>Olivier Rué - INRA</a:t>
            </a:r>
            <a:endParaRPr>
              <a:latin typeface="Trebuchet MS"/>
              <a:ea typeface="Trebuchet MS"/>
              <a:cs typeface="Trebuchet MS"/>
              <a:sym typeface="Trebuchet MS"/>
            </a:endParaRPr>
          </a:p>
          <a:p>
            <a:pPr marL="0" lvl="0" indent="0" algn="ctr" rtl="0">
              <a:spcBef>
                <a:spcPts val="0"/>
              </a:spcBef>
              <a:spcAft>
                <a:spcPts val="0"/>
              </a:spcAft>
              <a:buNone/>
            </a:pPr>
            <a:endParaRPr>
              <a:latin typeface="Trebuchet MS"/>
              <a:ea typeface="Trebuchet MS"/>
              <a:cs typeface="Trebuchet MS"/>
              <a:sym typeface="Trebuchet MS"/>
            </a:endParaRPr>
          </a:p>
        </p:txBody>
      </p:sp>
      <p:pic>
        <p:nvPicPr>
          <p:cNvPr id="143" name="Google Shape;143;p36"/>
          <p:cNvPicPr preferRelativeResize="0"/>
          <p:nvPr/>
        </p:nvPicPr>
        <p:blipFill>
          <a:blip r:embed="rId4">
            <a:alphaModFix/>
          </a:blip>
          <a:stretch>
            <a:fillRect/>
          </a:stretch>
        </p:blipFill>
        <p:spPr>
          <a:xfrm>
            <a:off x="7081575" y="78909"/>
            <a:ext cx="1937523" cy="8613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29CE741-BD78-4477-9177-91273FB92468}"/>
              </a:ext>
            </a:extLst>
          </p:cNvPr>
          <p:cNvSpPr>
            <a:spLocks noGrp="1"/>
          </p:cNvSpPr>
          <p:nvPr>
            <p:ph type="title"/>
          </p:nvPr>
        </p:nvSpPr>
        <p:spPr/>
        <p:txBody>
          <a:bodyPr>
            <a:normAutofit fontScale="90000"/>
          </a:bodyPr>
          <a:lstStyle/>
          <a:p>
            <a:r>
              <a:rPr lang="en-US" dirty="0" err="1"/>
              <a:t>Différentes</a:t>
            </a:r>
            <a:r>
              <a:rPr lang="en-US" dirty="0"/>
              <a:t> situations </a:t>
            </a:r>
            <a:r>
              <a:rPr lang="en-US" dirty="0" err="1"/>
              <a:t>initiales</a:t>
            </a:r>
            <a:r>
              <a:rPr lang="en-US" dirty="0"/>
              <a:t> </a:t>
            </a:r>
            <a:r>
              <a:rPr lang="en-US" dirty="0" err="1"/>
              <a:t>ont</a:t>
            </a:r>
            <a:r>
              <a:rPr lang="en-US" dirty="0"/>
              <a:t> </a:t>
            </a:r>
            <a:r>
              <a:rPr lang="en-US" dirty="0" err="1"/>
              <a:t>différentes</a:t>
            </a:r>
            <a:r>
              <a:rPr lang="en-US" dirty="0"/>
              <a:t> solutions </a:t>
            </a:r>
            <a:r>
              <a:rPr lang="en-US" dirty="0" err="1"/>
              <a:t>optimales</a:t>
            </a:r>
            <a:endParaRPr lang="en-US" dirty="0"/>
          </a:p>
        </p:txBody>
      </p:sp>
      <p:pic>
        <p:nvPicPr>
          <p:cNvPr id="6" name="Picture 5">
            <a:extLst>
              <a:ext uri="{FF2B5EF4-FFF2-40B4-BE49-F238E27FC236}">
                <a16:creationId xmlns:a16="http://schemas.microsoft.com/office/drawing/2014/main" id="{6284AE0E-0EAD-4FA5-B1BB-E13250B3754E}"/>
              </a:ext>
            </a:extLst>
          </p:cNvPr>
          <p:cNvPicPr>
            <a:picLocks noChangeAspect="1"/>
          </p:cNvPicPr>
          <p:nvPr/>
        </p:nvPicPr>
        <p:blipFill>
          <a:blip r:embed="rId2"/>
          <a:stretch>
            <a:fillRect/>
          </a:stretch>
        </p:blipFill>
        <p:spPr>
          <a:xfrm>
            <a:off x="3266389" y="1253299"/>
            <a:ext cx="5069100" cy="3801825"/>
          </a:xfrm>
          <a:prstGeom prst="rect">
            <a:avLst/>
          </a:prstGeom>
        </p:spPr>
      </p:pic>
      <p:sp>
        <p:nvSpPr>
          <p:cNvPr id="7" name="TextBox 6">
            <a:extLst>
              <a:ext uri="{FF2B5EF4-FFF2-40B4-BE49-F238E27FC236}">
                <a16:creationId xmlns:a16="http://schemas.microsoft.com/office/drawing/2014/main" id="{FB8C8ADD-EB58-4458-97C4-06D3FD722291}"/>
              </a:ext>
            </a:extLst>
          </p:cNvPr>
          <p:cNvSpPr txBox="1"/>
          <p:nvPr/>
        </p:nvSpPr>
        <p:spPr>
          <a:xfrm>
            <a:off x="818101" y="2672499"/>
            <a:ext cx="1258678" cy="461665"/>
          </a:xfrm>
          <a:prstGeom prst="rect">
            <a:avLst/>
          </a:prstGeom>
          <a:noFill/>
        </p:spPr>
        <p:txBody>
          <a:bodyPr wrap="none" rtlCol="0">
            <a:spAutoFit/>
          </a:bodyPr>
          <a:lstStyle/>
          <a:p>
            <a:pPr defTabSz="685800">
              <a:buClrTx/>
            </a:pPr>
            <a:r>
              <a:rPr lang="en-US" sz="2400" kern="1200" dirty="0">
                <a:solidFill>
                  <a:prstClr val="black"/>
                </a:solidFill>
                <a:latin typeface="Calibri" panose="020F0502020204030204"/>
                <a:ea typeface="+mn-ea"/>
                <a:cs typeface="+mn-cs"/>
              </a:rPr>
              <a:t>RNA-seq</a:t>
            </a:r>
          </a:p>
        </p:txBody>
      </p:sp>
    </p:spTree>
    <p:extLst>
      <p:ext uri="{BB962C8B-B14F-4D97-AF65-F5344CB8AC3E}">
        <p14:creationId xmlns:p14="http://schemas.microsoft.com/office/powerpoint/2010/main" val="32892709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29CE741-BD78-4477-9177-91273FB92468}"/>
              </a:ext>
            </a:extLst>
          </p:cNvPr>
          <p:cNvSpPr>
            <a:spLocks noGrp="1"/>
          </p:cNvSpPr>
          <p:nvPr>
            <p:ph type="title"/>
          </p:nvPr>
        </p:nvSpPr>
        <p:spPr/>
        <p:txBody>
          <a:bodyPr>
            <a:normAutofit fontScale="90000"/>
          </a:bodyPr>
          <a:lstStyle/>
          <a:p>
            <a:r>
              <a:rPr lang="en-US" dirty="0" err="1"/>
              <a:t>Différentes</a:t>
            </a:r>
            <a:r>
              <a:rPr lang="en-US" dirty="0"/>
              <a:t> situations </a:t>
            </a:r>
            <a:r>
              <a:rPr lang="en-US" dirty="0" err="1"/>
              <a:t>initiales</a:t>
            </a:r>
            <a:r>
              <a:rPr lang="en-US" dirty="0"/>
              <a:t> </a:t>
            </a:r>
            <a:r>
              <a:rPr lang="en-US" dirty="0" err="1"/>
              <a:t>ont</a:t>
            </a:r>
            <a:r>
              <a:rPr lang="en-US" dirty="0"/>
              <a:t> </a:t>
            </a:r>
            <a:r>
              <a:rPr lang="en-US" dirty="0" err="1"/>
              <a:t>différentes</a:t>
            </a:r>
            <a:r>
              <a:rPr lang="en-US" dirty="0"/>
              <a:t> solutions </a:t>
            </a:r>
            <a:r>
              <a:rPr lang="en-US" dirty="0" err="1"/>
              <a:t>optimales</a:t>
            </a:r>
            <a:endParaRPr lang="en-US" dirty="0"/>
          </a:p>
        </p:txBody>
      </p:sp>
      <p:sp>
        <p:nvSpPr>
          <p:cNvPr id="7" name="TextBox 6">
            <a:extLst>
              <a:ext uri="{FF2B5EF4-FFF2-40B4-BE49-F238E27FC236}">
                <a16:creationId xmlns:a16="http://schemas.microsoft.com/office/drawing/2014/main" id="{FB8C8ADD-EB58-4458-97C4-06D3FD722291}"/>
              </a:ext>
            </a:extLst>
          </p:cNvPr>
          <p:cNvSpPr txBox="1"/>
          <p:nvPr/>
        </p:nvSpPr>
        <p:spPr>
          <a:xfrm>
            <a:off x="818101" y="2672499"/>
            <a:ext cx="1279517" cy="461665"/>
          </a:xfrm>
          <a:prstGeom prst="rect">
            <a:avLst/>
          </a:prstGeom>
          <a:noFill/>
        </p:spPr>
        <p:txBody>
          <a:bodyPr wrap="none" rtlCol="0">
            <a:spAutoFit/>
          </a:bodyPr>
          <a:lstStyle/>
          <a:p>
            <a:pPr defTabSz="685800">
              <a:buClrTx/>
            </a:pPr>
            <a:r>
              <a:rPr lang="en-US" sz="2400" kern="1200" dirty="0" err="1">
                <a:solidFill>
                  <a:prstClr val="black"/>
                </a:solidFill>
                <a:latin typeface="Calibri" panose="020F0502020204030204"/>
                <a:ea typeface="+mn-ea"/>
                <a:cs typeface="+mn-cs"/>
              </a:rPr>
              <a:t>ChIp</a:t>
            </a:r>
            <a:r>
              <a:rPr lang="en-US" sz="2400" kern="1200" dirty="0">
                <a:solidFill>
                  <a:prstClr val="black"/>
                </a:solidFill>
                <a:latin typeface="Calibri" panose="020F0502020204030204"/>
                <a:ea typeface="+mn-ea"/>
                <a:cs typeface="+mn-cs"/>
              </a:rPr>
              <a:t>-seq</a:t>
            </a:r>
          </a:p>
        </p:txBody>
      </p:sp>
      <p:pic>
        <p:nvPicPr>
          <p:cNvPr id="2" name="Picture 1">
            <a:extLst>
              <a:ext uri="{FF2B5EF4-FFF2-40B4-BE49-F238E27FC236}">
                <a16:creationId xmlns:a16="http://schemas.microsoft.com/office/drawing/2014/main" id="{F6B45079-E2CB-4160-8768-FB72C49C49DB}"/>
              </a:ext>
            </a:extLst>
          </p:cNvPr>
          <p:cNvPicPr>
            <a:picLocks noChangeAspect="1"/>
          </p:cNvPicPr>
          <p:nvPr/>
        </p:nvPicPr>
        <p:blipFill>
          <a:blip r:embed="rId2"/>
          <a:stretch>
            <a:fillRect/>
          </a:stretch>
        </p:blipFill>
        <p:spPr>
          <a:xfrm>
            <a:off x="3436070" y="1199173"/>
            <a:ext cx="3650162" cy="3926468"/>
          </a:xfrm>
          <a:prstGeom prst="rect">
            <a:avLst/>
          </a:prstGeom>
        </p:spPr>
      </p:pic>
    </p:spTree>
    <p:extLst>
      <p:ext uri="{BB962C8B-B14F-4D97-AF65-F5344CB8AC3E}">
        <p14:creationId xmlns:p14="http://schemas.microsoft.com/office/powerpoint/2010/main" val="13396646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29CE741-BD78-4477-9177-91273FB92468}"/>
              </a:ext>
            </a:extLst>
          </p:cNvPr>
          <p:cNvSpPr>
            <a:spLocks noGrp="1"/>
          </p:cNvSpPr>
          <p:nvPr>
            <p:ph type="title"/>
          </p:nvPr>
        </p:nvSpPr>
        <p:spPr/>
        <p:txBody>
          <a:bodyPr>
            <a:normAutofit fontScale="90000"/>
          </a:bodyPr>
          <a:lstStyle/>
          <a:p>
            <a:r>
              <a:rPr lang="en-US" dirty="0" err="1"/>
              <a:t>Différentes</a:t>
            </a:r>
            <a:r>
              <a:rPr lang="en-US" dirty="0"/>
              <a:t> situations </a:t>
            </a:r>
            <a:r>
              <a:rPr lang="en-US" dirty="0" err="1"/>
              <a:t>initiales</a:t>
            </a:r>
            <a:r>
              <a:rPr lang="en-US" dirty="0"/>
              <a:t> </a:t>
            </a:r>
            <a:r>
              <a:rPr lang="en-US" dirty="0" err="1"/>
              <a:t>ont</a:t>
            </a:r>
            <a:r>
              <a:rPr lang="en-US" dirty="0"/>
              <a:t> </a:t>
            </a:r>
            <a:r>
              <a:rPr lang="en-US" dirty="0" err="1"/>
              <a:t>différentes</a:t>
            </a:r>
            <a:r>
              <a:rPr lang="en-US" dirty="0"/>
              <a:t> solutions </a:t>
            </a:r>
            <a:r>
              <a:rPr lang="en-US" dirty="0" err="1"/>
              <a:t>optimales</a:t>
            </a:r>
            <a:endParaRPr lang="en-US" dirty="0"/>
          </a:p>
        </p:txBody>
      </p:sp>
      <p:sp>
        <p:nvSpPr>
          <p:cNvPr id="7" name="TextBox 6">
            <a:extLst>
              <a:ext uri="{FF2B5EF4-FFF2-40B4-BE49-F238E27FC236}">
                <a16:creationId xmlns:a16="http://schemas.microsoft.com/office/drawing/2014/main" id="{FB8C8ADD-EB58-4458-97C4-06D3FD722291}"/>
              </a:ext>
            </a:extLst>
          </p:cNvPr>
          <p:cNvSpPr txBox="1"/>
          <p:nvPr/>
        </p:nvSpPr>
        <p:spPr>
          <a:xfrm>
            <a:off x="818101" y="2672499"/>
            <a:ext cx="1920141" cy="461665"/>
          </a:xfrm>
          <a:prstGeom prst="rect">
            <a:avLst/>
          </a:prstGeom>
          <a:noFill/>
        </p:spPr>
        <p:txBody>
          <a:bodyPr wrap="none" rtlCol="0">
            <a:spAutoFit/>
          </a:bodyPr>
          <a:lstStyle/>
          <a:p>
            <a:pPr defTabSz="685800">
              <a:buClrTx/>
            </a:pPr>
            <a:r>
              <a:rPr lang="en-US" sz="2400" kern="1200" dirty="0">
                <a:solidFill>
                  <a:prstClr val="black"/>
                </a:solidFill>
                <a:latin typeface="Calibri" panose="020F0502020204030204"/>
                <a:ea typeface="+mn-ea"/>
                <a:cs typeface="+mn-cs"/>
              </a:rPr>
              <a:t>Resequencing</a:t>
            </a:r>
          </a:p>
        </p:txBody>
      </p:sp>
      <p:pic>
        <p:nvPicPr>
          <p:cNvPr id="8" name="Picture 7">
            <a:extLst>
              <a:ext uri="{FF2B5EF4-FFF2-40B4-BE49-F238E27FC236}">
                <a16:creationId xmlns:a16="http://schemas.microsoft.com/office/drawing/2014/main" id="{AAD91AA6-6DD6-4F17-9F47-62776E6B91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31011" y="1216057"/>
            <a:ext cx="3508515" cy="3927443"/>
          </a:xfrm>
          <a:prstGeom prst="rect">
            <a:avLst/>
          </a:prstGeom>
        </p:spPr>
      </p:pic>
      <p:sp>
        <p:nvSpPr>
          <p:cNvPr id="9" name="Rectangle 8">
            <a:extLst>
              <a:ext uri="{FF2B5EF4-FFF2-40B4-BE49-F238E27FC236}">
                <a16:creationId xmlns:a16="http://schemas.microsoft.com/office/drawing/2014/main" id="{7E7B636E-D75F-41D0-B4AA-5BF37FEFDA85}"/>
              </a:ext>
            </a:extLst>
          </p:cNvPr>
          <p:cNvSpPr/>
          <p:nvPr/>
        </p:nvSpPr>
        <p:spPr>
          <a:xfrm>
            <a:off x="5495178" y="2389694"/>
            <a:ext cx="537329" cy="513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white"/>
              </a:solidFill>
              <a:latin typeface="Calibri" panose="020F0502020204030204"/>
            </a:endParaRPr>
          </a:p>
        </p:txBody>
      </p:sp>
      <p:sp>
        <p:nvSpPr>
          <p:cNvPr id="10" name="Rectangle 9">
            <a:extLst>
              <a:ext uri="{FF2B5EF4-FFF2-40B4-BE49-F238E27FC236}">
                <a16:creationId xmlns:a16="http://schemas.microsoft.com/office/drawing/2014/main" id="{6D7F19C5-1A5E-4CB6-B5D0-8502B13ED4EE}"/>
              </a:ext>
            </a:extLst>
          </p:cNvPr>
          <p:cNvSpPr/>
          <p:nvPr/>
        </p:nvSpPr>
        <p:spPr>
          <a:xfrm>
            <a:off x="5495178" y="3969818"/>
            <a:ext cx="537329" cy="513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white"/>
              </a:solidFill>
              <a:latin typeface="Calibri" panose="020F0502020204030204"/>
            </a:endParaRPr>
          </a:p>
        </p:txBody>
      </p:sp>
      <p:sp>
        <p:nvSpPr>
          <p:cNvPr id="11" name="TextBox 10">
            <a:extLst>
              <a:ext uri="{FF2B5EF4-FFF2-40B4-BE49-F238E27FC236}">
                <a16:creationId xmlns:a16="http://schemas.microsoft.com/office/drawing/2014/main" id="{CAC713E3-44AC-4B8D-8B19-636BD810F3D5}"/>
              </a:ext>
            </a:extLst>
          </p:cNvPr>
          <p:cNvSpPr txBox="1"/>
          <p:nvPr/>
        </p:nvSpPr>
        <p:spPr>
          <a:xfrm>
            <a:off x="5485268" y="2158862"/>
            <a:ext cx="545342" cy="253916"/>
          </a:xfrm>
          <a:prstGeom prst="rect">
            <a:avLst/>
          </a:prstGeom>
          <a:noFill/>
        </p:spPr>
        <p:txBody>
          <a:bodyPr wrap="none" rtlCol="0">
            <a:spAutoFit/>
          </a:bodyPr>
          <a:lstStyle/>
          <a:p>
            <a:pPr defTabSz="685800">
              <a:buClrTx/>
            </a:pPr>
            <a:r>
              <a:rPr lang="en-US" sz="1050" kern="1200" dirty="0">
                <a:solidFill>
                  <a:srgbClr val="FF0000"/>
                </a:solidFill>
                <a:latin typeface="Calibri" panose="020F0502020204030204"/>
                <a:ea typeface="+mn-ea"/>
                <a:cs typeface="+mn-cs"/>
              </a:rPr>
              <a:t>repeat</a:t>
            </a:r>
          </a:p>
        </p:txBody>
      </p:sp>
      <p:sp>
        <p:nvSpPr>
          <p:cNvPr id="12" name="TextBox 11">
            <a:extLst>
              <a:ext uri="{FF2B5EF4-FFF2-40B4-BE49-F238E27FC236}">
                <a16:creationId xmlns:a16="http://schemas.microsoft.com/office/drawing/2014/main" id="{3DC0FFDC-D091-41D9-AF8B-7B9A5AFC5CD3}"/>
              </a:ext>
            </a:extLst>
          </p:cNvPr>
          <p:cNvSpPr txBox="1"/>
          <p:nvPr/>
        </p:nvSpPr>
        <p:spPr>
          <a:xfrm>
            <a:off x="5485268" y="3764635"/>
            <a:ext cx="545342" cy="253916"/>
          </a:xfrm>
          <a:prstGeom prst="rect">
            <a:avLst/>
          </a:prstGeom>
          <a:noFill/>
        </p:spPr>
        <p:txBody>
          <a:bodyPr wrap="none" rtlCol="0">
            <a:spAutoFit/>
          </a:bodyPr>
          <a:lstStyle/>
          <a:p>
            <a:pPr defTabSz="685800">
              <a:buClrTx/>
            </a:pPr>
            <a:r>
              <a:rPr lang="en-US" sz="1050" kern="1200" dirty="0">
                <a:solidFill>
                  <a:srgbClr val="FF0000"/>
                </a:solidFill>
                <a:latin typeface="Calibri" panose="020F0502020204030204"/>
                <a:ea typeface="+mn-ea"/>
                <a:cs typeface="+mn-cs"/>
              </a:rPr>
              <a:t>repeat</a:t>
            </a:r>
          </a:p>
        </p:txBody>
      </p:sp>
      <p:sp>
        <p:nvSpPr>
          <p:cNvPr id="13" name="Rectangle 12">
            <a:extLst>
              <a:ext uri="{FF2B5EF4-FFF2-40B4-BE49-F238E27FC236}">
                <a16:creationId xmlns:a16="http://schemas.microsoft.com/office/drawing/2014/main" id="{8AD9423A-10C7-4517-9F88-00BC8D4AC86C}"/>
              </a:ext>
            </a:extLst>
          </p:cNvPr>
          <p:cNvSpPr/>
          <p:nvPr/>
        </p:nvSpPr>
        <p:spPr>
          <a:xfrm>
            <a:off x="4270391" y="2390870"/>
            <a:ext cx="81000" cy="513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white"/>
              </a:solidFill>
              <a:latin typeface="Calibri" panose="020F0502020204030204"/>
            </a:endParaRPr>
          </a:p>
        </p:txBody>
      </p:sp>
      <p:sp>
        <p:nvSpPr>
          <p:cNvPr id="14" name="Rectangle 13">
            <a:extLst>
              <a:ext uri="{FF2B5EF4-FFF2-40B4-BE49-F238E27FC236}">
                <a16:creationId xmlns:a16="http://schemas.microsoft.com/office/drawing/2014/main" id="{FBD99E88-0AD7-421C-BFF6-A5DB0B3668F6}"/>
              </a:ext>
            </a:extLst>
          </p:cNvPr>
          <p:cNvSpPr/>
          <p:nvPr/>
        </p:nvSpPr>
        <p:spPr>
          <a:xfrm>
            <a:off x="4278638" y="3968684"/>
            <a:ext cx="81000" cy="513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white"/>
              </a:solidFill>
              <a:latin typeface="Calibri" panose="020F0502020204030204"/>
            </a:endParaRPr>
          </a:p>
        </p:txBody>
      </p:sp>
      <p:sp>
        <p:nvSpPr>
          <p:cNvPr id="15" name="TextBox 14">
            <a:extLst>
              <a:ext uri="{FF2B5EF4-FFF2-40B4-BE49-F238E27FC236}">
                <a16:creationId xmlns:a16="http://schemas.microsoft.com/office/drawing/2014/main" id="{6E03B3AD-B3ED-4097-BD88-7EB3251AA3C2}"/>
              </a:ext>
            </a:extLst>
          </p:cNvPr>
          <p:cNvSpPr txBox="1"/>
          <p:nvPr/>
        </p:nvSpPr>
        <p:spPr>
          <a:xfrm>
            <a:off x="4018038" y="2182689"/>
            <a:ext cx="566181" cy="253916"/>
          </a:xfrm>
          <a:prstGeom prst="rect">
            <a:avLst/>
          </a:prstGeom>
          <a:noFill/>
        </p:spPr>
        <p:txBody>
          <a:bodyPr wrap="none" rtlCol="0">
            <a:spAutoFit/>
          </a:bodyPr>
          <a:lstStyle/>
          <a:p>
            <a:pPr defTabSz="685800">
              <a:buClrTx/>
            </a:pPr>
            <a:r>
              <a:rPr lang="en-US" sz="1050" kern="1200" dirty="0">
                <a:solidFill>
                  <a:srgbClr val="00B050"/>
                </a:solidFill>
                <a:latin typeface="Calibri" panose="020F0502020204030204"/>
                <a:ea typeface="+mn-ea"/>
                <a:cs typeface="+mn-cs"/>
              </a:rPr>
              <a:t>variant</a:t>
            </a:r>
          </a:p>
        </p:txBody>
      </p:sp>
      <p:sp>
        <p:nvSpPr>
          <p:cNvPr id="16" name="TextBox 15">
            <a:extLst>
              <a:ext uri="{FF2B5EF4-FFF2-40B4-BE49-F238E27FC236}">
                <a16:creationId xmlns:a16="http://schemas.microsoft.com/office/drawing/2014/main" id="{C83A39C2-0B5F-4135-A8BB-BDFDB9C58712}"/>
              </a:ext>
            </a:extLst>
          </p:cNvPr>
          <p:cNvSpPr txBox="1"/>
          <p:nvPr/>
        </p:nvSpPr>
        <p:spPr>
          <a:xfrm>
            <a:off x="4086939" y="3766133"/>
            <a:ext cx="566181" cy="253916"/>
          </a:xfrm>
          <a:prstGeom prst="rect">
            <a:avLst/>
          </a:prstGeom>
          <a:noFill/>
        </p:spPr>
        <p:txBody>
          <a:bodyPr wrap="none" rtlCol="0">
            <a:spAutoFit/>
          </a:bodyPr>
          <a:lstStyle/>
          <a:p>
            <a:pPr defTabSz="685800">
              <a:buClrTx/>
            </a:pPr>
            <a:r>
              <a:rPr lang="en-US" sz="1050" kern="1200" dirty="0">
                <a:solidFill>
                  <a:srgbClr val="00B050"/>
                </a:solidFill>
                <a:latin typeface="Calibri" panose="020F0502020204030204"/>
                <a:ea typeface="+mn-ea"/>
                <a:cs typeface="+mn-cs"/>
              </a:rPr>
              <a:t>variant</a:t>
            </a:r>
          </a:p>
        </p:txBody>
      </p:sp>
      <p:sp>
        <p:nvSpPr>
          <p:cNvPr id="17" name="Rectangle 16">
            <a:extLst>
              <a:ext uri="{FF2B5EF4-FFF2-40B4-BE49-F238E27FC236}">
                <a16:creationId xmlns:a16="http://schemas.microsoft.com/office/drawing/2014/main" id="{F7FA79A1-4E03-4948-8088-0953749C4886}"/>
              </a:ext>
            </a:extLst>
          </p:cNvPr>
          <p:cNvSpPr/>
          <p:nvPr/>
        </p:nvSpPr>
        <p:spPr>
          <a:xfrm>
            <a:off x="5485958" y="3254890"/>
            <a:ext cx="162000" cy="513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white"/>
              </a:solidFill>
              <a:latin typeface="Calibri" panose="020F0502020204030204"/>
            </a:endParaRPr>
          </a:p>
        </p:txBody>
      </p:sp>
      <p:sp>
        <p:nvSpPr>
          <p:cNvPr id="18" name="Rectangle 17">
            <a:extLst>
              <a:ext uri="{FF2B5EF4-FFF2-40B4-BE49-F238E27FC236}">
                <a16:creationId xmlns:a16="http://schemas.microsoft.com/office/drawing/2014/main" id="{52ACE201-DD47-4B74-86BA-0FFA6BB730B6}"/>
              </a:ext>
            </a:extLst>
          </p:cNvPr>
          <p:cNvSpPr/>
          <p:nvPr/>
        </p:nvSpPr>
        <p:spPr>
          <a:xfrm>
            <a:off x="5486648" y="3384791"/>
            <a:ext cx="243000" cy="513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white"/>
              </a:solidFill>
              <a:latin typeface="Calibri" panose="020F0502020204030204"/>
            </a:endParaRPr>
          </a:p>
        </p:txBody>
      </p:sp>
      <p:sp>
        <p:nvSpPr>
          <p:cNvPr id="19" name="Rectangle 18">
            <a:extLst>
              <a:ext uri="{FF2B5EF4-FFF2-40B4-BE49-F238E27FC236}">
                <a16:creationId xmlns:a16="http://schemas.microsoft.com/office/drawing/2014/main" id="{AE2546D5-C702-47C6-9A22-5F369CAFB033}"/>
              </a:ext>
            </a:extLst>
          </p:cNvPr>
          <p:cNvSpPr/>
          <p:nvPr/>
        </p:nvSpPr>
        <p:spPr>
          <a:xfrm>
            <a:off x="5621673" y="3521763"/>
            <a:ext cx="243000" cy="513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white"/>
              </a:solidFill>
              <a:latin typeface="Calibri" panose="020F0502020204030204"/>
            </a:endParaRPr>
          </a:p>
        </p:txBody>
      </p:sp>
      <p:sp>
        <p:nvSpPr>
          <p:cNvPr id="20" name="Rectangle 19">
            <a:extLst>
              <a:ext uri="{FF2B5EF4-FFF2-40B4-BE49-F238E27FC236}">
                <a16:creationId xmlns:a16="http://schemas.microsoft.com/office/drawing/2014/main" id="{1371FB93-6707-48EE-B8E3-8AE57A295B42}"/>
              </a:ext>
            </a:extLst>
          </p:cNvPr>
          <p:cNvSpPr/>
          <p:nvPr/>
        </p:nvSpPr>
        <p:spPr>
          <a:xfrm>
            <a:off x="5789507" y="3651665"/>
            <a:ext cx="243000" cy="513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white"/>
              </a:solidFill>
              <a:latin typeface="Calibri" panose="020F0502020204030204"/>
            </a:endParaRPr>
          </a:p>
        </p:txBody>
      </p:sp>
      <p:sp>
        <p:nvSpPr>
          <p:cNvPr id="21" name="Rectangle 20">
            <a:extLst>
              <a:ext uri="{FF2B5EF4-FFF2-40B4-BE49-F238E27FC236}">
                <a16:creationId xmlns:a16="http://schemas.microsoft.com/office/drawing/2014/main" id="{82C30370-BBBC-4296-B898-B20304CDEAB9}"/>
              </a:ext>
            </a:extLst>
          </p:cNvPr>
          <p:cNvSpPr/>
          <p:nvPr/>
        </p:nvSpPr>
        <p:spPr>
          <a:xfrm>
            <a:off x="5870507" y="3788636"/>
            <a:ext cx="162000" cy="513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white"/>
              </a:solidFill>
              <a:latin typeface="Calibri" panose="020F0502020204030204"/>
            </a:endParaRPr>
          </a:p>
        </p:txBody>
      </p:sp>
    </p:spTree>
    <p:extLst>
      <p:ext uri="{BB962C8B-B14F-4D97-AF65-F5344CB8AC3E}">
        <p14:creationId xmlns:p14="http://schemas.microsoft.com/office/powerpoint/2010/main" val="10771813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69D378-2696-4FED-B325-FA3CAE487AFC}"/>
              </a:ext>
            </a:extLst>
          </p:cNvPr>
          <p:cNvSpPr>
            <a:spLocks noGrp="1"/>
          </p:cNvSpPr>
          <p:nvPr>
            <p:ph type="title"/>
          </p:nvPr>
        </p:nvSpPr>
        <p:spPr/>
        <p:txBody>
          <a:bodyPr/>
          <a:lstStyle/>
          <a:p>
            <a:r>
              <a:rPr lang="en-US" dirty="0"/>
              <a:t>Local or global alignments</a:t>
            </a:r>
          </a:p>
        </p:txBody>
      </p:sp>
      <p:sp>
        <p:nvSpPr>
          <p:cNvPr id="3" name="TextBox 2">
            <a:extLst>
              <a:ext uri="{FF2B5EF4-FFF2-40B4-BE49-F238E27FC236}">
                <a16:creationId xmlns:a16="http://schemas.microsoft.com/office/drawing/2014/main" id="{B53271E1-DADA-49E3-9A77-368BDD8F9BB3}"/>
              </a:ext>
            </a:extLst>
          </p:cNvPr>
          <p:cNvSpPr txBox="1"/>
          <p:nvPr/>
        </p:nvSpPr>
        <p:spPr>
          <a:xfrm>
            <a:off x="742362" y="1491792"/>
            <a:ext cx="7029297" cy="715581"/>
          </a:xfrm>
          <a:prstGeom prst="rect">
            <a:avLst/>
          </a:prstGeom>
          <a:noFill/>
        </p:spPr>
        <p:txBody>
          <a:bodyPr wrap="none" rtlCol="0">
            <a:spAutoFit/>
          </a:bodyPr>
          <a:lstStyle/>
          <a:p>
            <a:pPr defTabSz="685800">
              <a:buClrTx/>
            </a:pPr>
            <a:r>
              <a:rPr lang="en-US" sz="1350" kern="1200" dirty="0">
                <a:solidFill>
                  <a:prstClr val="black"/>
                </a:solidFill>
                <a:latin typeface="Calibri" panose="020F0502020204030204"/>
                <a:ea typeface="+mn-ea"/>
                <a:cs typeface="+mn-cs"/>
              </a:rPr>
              <a:t>GAAGCTCTAGGATTACGATCTTGATCGCCGGGAAATTATGATCCTGACCTGAGTTTAAGGCATGGACCCATAA</a:t>
            </a:r>
          </a:p>
          <a:p>
            <a:pPr defTabSz="685800">
              <a:buClrTx/>
            </a:pPr>
            <a:r>
              <a:rPr lang="en-US" sz="1350" kern="1200">
                <a:solidFill>
                  <a:prstClr val="black"/>
                </a:solidFill>
                <a:latin typeface="Calibri" panose="020F0502020204030204"/>
                <a:ea typeface="+mn-ea"/>
                <a:cs typeface="+mn-cs"/>
              </a:rPr>
              <a:t>                                         </a:t>
            </a:r>
            <a:r>
              <a:rPr lang="en-US" sz="1350" kern="1200" dirty="0">
                <a:solidFill>
                  <a:prstClr val="black"/>
                </a:solidFill>
                <a:latin typeface="Calibri" panose="020F0502020204030204"/>
                <a:ea typeface="+mn-ea"/>
                <a:cs typeface="+mn-cs"/>
              </a:rPr>
              <a:t>ATCTTGATCGCCGAC-</a:t>
            </a:r>
            <a:r>
              <a:rPr lang="en-US" sz="1350" kern="1200">
                <a:solidFill>
                  <a:prstClr val="black"/>
                </a:solidFill>
                <a:latin typeface="Calibri" panose="020F0502020204030204"/>
                <a:ea typeface="+mn-ea"/>
                <a:cs typeface="+mn-cs"/>
              </a:rPr>
              <a:t>---ATT              </a:t>
            </a:r>
            <a:r>
              <a:rPr lang="en-US" sz="1350" kern="1200" dirty="0">
                <a:solidFill>
                  <a:prstClr val="black"/>
                </a:solidFill>
                <a:latin typeface="Calibri" panose="020F0502020204030204"/>
                <a:ea typeface="+mn-ea"/>
                <a:cs typeface="+mn-cs"/>
              </a:rPr>
              <a:t>GLOBAL</a:t>
            </a:r>
          </a:p>
          <a:p>
            <a:pPr defTabSz="685800">
              <a:buClrTx/>
            </a:pPr>
            <a:r>
              <a:rPr lang="en-US" sz="1350" kern="1200">
                <a:solidFill>
                  <a:prstClr val="black"/>
                </a:solidFill>
                <a:latin typeface="Calibri" panose="020F0502020204030204"/>
                <a:ea typeface="+mn-ea"/>
                <a:cs typeface="+mn-cs"/>
              </a:rPr>
              <a:t>                                         ATCTTGATCGCCGA</a:t>
            </a:r>
            <a:r>
              <a:rPr lang="en-US" sz="1350" i="1" kern="1200">
                <a:solidFill>
                  <a:srgbClr val="4472C4"/>
                </a:solidFill>
                <a:latin typeface="Calibri" panose="020F0502020204030204"/>
                <a:ea typeface="+mn-ea"/>
                <a:cs typeface="+mn-cs"/>
              </a:rPr>
              <a:t>CATT </a:t>
            </a:r>
            <a:r>
              <a:rPr lang="en-US" sz="1350" kern="1200">
                <a:solidFill>
                  <a:prstClr val="black"/>
                </a:solidFill>
                <a:latin typeface="Calibri" panose="020F0502020204030204"/>
                <a:ea typeface="+mn-ea"/>
                <a:cs typeface="+mn-cs"/>
              </a:rPr>
              <a:t>                     </a:t>
            </a:r>
            <a:r>
              <a:rPr lang="en-US" sz="1350" kern="1200" dirty="0">
                <a:solidFill>
                  <a:prstClr val="black"/>
                </a:solidFill>
                <a:latin typeface="Calibri" panose="020F0502020204030204"/>
                <a:ea typeface="+mn-ea"/>
                <a:cs typeface="+mn-cs"/>
              </a:rPr>
              <a:t>LOCAL, with soft clipping</a:t>
            </a:r>
            <a:endParaRPr lang="en-US" sz="1350" i="1" kern="1200" dirty="0">
              <a:solidFill>
                <a:srgbClr val="4472C4"/>
              </a:solidFill>
              <a:latin typeface="Calibri" panose="020F0502020204030204"/>
              <a:ea typeface="+mn-ea"/>
              <a:cs typeface="+mn-cs"/>
            </a:endParaRPr>
          </a:p>
        </p:txBody>
      </p:sp>
      <p:pic>
        <p:nvPicPr>
          <p:cNvPr id="4" name="Picture 3">
            <a:extLst>
              <a:ext uri="{FF2B5EF4-FFF2-40B4-BE49-F238E27FC236}">
                <a16:creationId xmlns:a16="http://schemas.microsoft.com/office/drawing/2014/main" id="{E2C915A5-FF94-480D-993A-8E6B689C3A0A}"/>
              </a:ext>
            </a:extLst>
          </p:cNvPr>
          <p:cNvPicPr>
            <a:picLocks noChangeAspect="1"/>
          </p:cNvPicPr>
          <p:nvPr/>
        </p:nvPicPr>
        <p:blipFill>
          <a:blip r:embed="rId2"/>
          <a:stretch>
            <a:fillRect/>
          </a:stretch>
        </p:blipFill>
        <p:spPr>
          <a:xfrm>
            <a:off x="2946098" y="2342058"/>
            <a:ext cx="3940183" cy="2704352"/>
          </a:xfrm>
          <a:prstGeom prst="rect">
            <a:avLst/>
          </a:prstGeom>
        </p:spPr>
      </p:pic>
      <p:sp>
        <p:nvSpPr>
          <p:cNvPr id="5" name="TextBox 4">
            <a:extLst>
              <a:ext uri="{FF2B5EF4-FFF2-40B4-BE49-F238E27FC236}">
                <a16:creationId xmlns:a16="http://schemas.microsoft.com/office/drawing/2014/main" id="{5A239F27-0FE8-407E-A90E-E345314FA4B6}"/>
              </a:ext>
            </a:extLst>
          </p:cNvPr>
          <p:cNvSpPr txBox="1"/>
          <p:nvPr/>
        </p:nvSpPr>
        <p:spPr>
          <a:xfrm>
            <a:off x="742362" y="2878235"/>
            <a:ext cx="1993769" cy="1477328"/>
          </a:xfrm>
          <a:prstGeom prst="rect">
            <a:avLst/>
          </a:prstGeom>
          <a:noFill/>
        </p:spPr>
        <p:txBody>
          <a:bodyPr wrap="square" rtlCol="0">
            <a:spAutoFit/>
          </a:bodyPr>
          <a:lstStyle/>
          <a:p>
            <a:pPr defTabSz="685800">
              <a:buClrTx/>
            </a:pPr>
            <a:r>
              <a:rPr lang="en-US" sz="1800" kern="1200" dirty="0">
                <a:solidFill>
                  <a:prstClr val="black"/>
                </a:solidFill>
                <a:latin typeface="Calibri" panose="020F0502020204030204"/>
                <a:ea typeface="+mn-ea"/>
                <a:cs typeface="+mn-cs"/>
              </a:rPr>
              <a:t>For proper global alignment, it is important to do a proper previous read trimming</a:t>
            </a:r>
          </a:p>
        </p:txBody>
      </p:sp>
    </p:spTree>
    <p:extLst>
      <p:ext uri="{BB962C8B-B14F-4D97-AF65-F5344CB8AC3E}">
        <p14:creationId xmlns:p14="http://schemas.microsoft.com/office/powerpoint/2010/main" val="3382159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69D378-2696-4FED-B325-FA3CAE487AFC}"/>
              </a:ext>
            </a:extLst>
          </p:cNvPr>
          <p:cNvSpPr>
            <a:spLocks noGrp="1"/>
          </p:cNvSpPr>
          <p:nvPr>
            <p:ph type="title"/>
          </p:nvPr>
        </p:nvSpPr>
        <p:spPr/>
        <p:txBody>
          <a:bodyPr/>
          <a:lstStyle/>
          <a:p>
            <a:r>
              <a:rPr lang="en-US" dirty="0"/>
              <a:t>Local or global alignments</a:t>
            </a:r>
          </a:p>
        </p:txBody>
      </p:sp>
      <p:sp>
        <p:nvSpPr>
          <p:cNvPr id="3" name="TextBox 2">
            <a:extLst>
              <a:ext uri="{FF2B5EF4-FFF2-40B4-BE49-F238E27FC236}">
                <a16:creationId xmlns:a16="http://schemas.microsoft.com/office/drawing/2014/main" id="{B53271E1-DADA-49E3-9A77-368BDD8F9BB3}"/>
              </a:ext>
            </a:extLst>
          </p:cNvPr>
          <p:cNvSpPr txBox="1"/>
          <p:nvPr/>
        </p:nvSpPr>
        <p:spPr>
          <a:xfrm>
            <a:off x="742362" y="1491792"/>
            <a:ext cx="7029297" cy="715581"/>
          </a:xfrm>
          <a:prstGeom prst="rect">
            <a:avLst/>
          </a:prstGeom>
          <a:noFill/>
        </p:spPr>
        <p:txBody>
          <a:bodyPr wrap="none" rtlCol="0">
            <a:spAutoFit/>
          </a:bodyPr>
          <a:lstStyle/>
          <a:p>
            <a:pPr defTabSz="685800">
              <a:buClrTx/>
            </a:pPr>
            <a:r>
              <a:rPr lang="en-US" sz="1350" kern="1200" dirty="0">
                <a:solidFill>
                  <a:prstClr val="black"/>
                </a:solidFill>
                <a:latin typeface="Calibri" panose="020F0502020204030204"/>
                <a:ea typeface="+mn-ea"/>
                <a:cs typeface="+mn-cs"/>
              </a:rPr>
              <a:t>GAAGCTCTAGGATTACGATCTTGATCGCCGGGAAATTATGATCCTGACCTGAGTTTAAGGCATGGACCCATAA</a:t>
            </a:r>
          </a:p>
          <a:p>
            <a:pPr defTabSz="685800">
              <a:buClrTx/>
            </a:pPr>
            <a:r>
              <a:rPr lang="en-US" sz="1350" kern="1200">
                <a:solidFill>
                  <a:prstClr val="black"/>
                </a:solidFill>
                <a:latin typeface="Calibri" panose="020F0502020204030204"/>
                <a:ea typeface="+mn-ea"/>
                <a:cs typeface="+mn-cs"/>
              </a:rPr>
              <a:t>                                         </a:t>
            </a:r>
            <a:r>
              <a:rPr lang="en-US" sz="1350" kern="1200" dirty="0">
                <a:solidFill>
                  <a:prstClr val="black"/>
                </a:solidFill>
                <a:latin typeface="Calibri" panose="020F0502020204030204"/>
                <a:ea typeface="+mn-ea"/>
                <a:cs typeface="+mn-cs"/>
              </a:rPr>
              <a:t>ATCTTGATCGCCGAC-</a:t>
            </a:r>
            <a:r>
              <a:rPr lang="en-US" sz="1350" kern="1200">
                <a:solidFill>
                  <a:prstClr val="black"/>
                </a:solidFill>
                <a:latin typeface="Calibri" panose="020F0502020204030204"/>
                <a:ea typeface="+mn-ea"/>
                <a:cs typeface="+mn-cs"/>
              </a:rPr>
              <a:t>---ATT              </a:t>
            </a:r>
            <a:r>
              <a:rPr lang="en-US" sz="1350" kern="1200" dirty="0">
                <a:solidFill>
                  <a:prstClr val="black"/>
                </a:solidFill>
                <a:latin typeface="Calibri" panose="020F0502020204030204"/>
                <a:ea typeface="+mn-ea"/>
                <a:cs typeface="+mn-cs"/>
              </a:rPr>
              <a:t>GLOBAL</a:t>
            </a:r>
          </a:p>
          <a:p>
            <a:pPr defTabSz="685800">
              <a:buClrTx/>
            </a:pPr>
            <a:r>
              <a:rPr lang="en-US" sz="1350" kern="1200">
                <a:solidFill>
                  <a:prstClr val="black"/>
                </a:solidFill>
                <a:latin typeface="Calibri" panose="020F0502020204030204"/>
                <a:ea typeface="+mn-ea"/>
                <a:cs typeface="+mn-cs"/>
              </a:rPr>
              <a:t>                                         ATCTTGATCGCCGA</a:t>
            </a:r>
            <a:r>
              <a:rPr lang="en-US" sz="1350" i="1" kern="1200">
                <a:solidFill>
                  <a:srgbClr val="4472C4"/>
                </a:solidFill>
                <a:latin typeface="Calibri" panose="020F0502020204030204"/>
                <a:ea typeface="+mn-ea"/>
                <a:cs typeface="+mn-cs"/>
              </a:rPr>
              <a:t>CATT </a:t>
            </a:r>
            <a:r>
              <a:rPr lang="en-US" sz="1350" kern="1200">
                <a:solidFill>
                  <a:prstClr val="black"/>
                </a:solidFill>
                <a:latin typeface="Calibri" panose="020F0502020204030204"/>
                <a:ea typeface="+mn-ea"/>
                <a:cs typeface="+mn-cs"/>
              </a:rPr>
              <a:t>                     </a:t>
            </a:r>
            <a:r>
              <a:rPr lang="en-US" sz="1350" kern="1200" dirty="0">
                <a:solidFill>
                  <a:prstClr val="black"/>
                </a:solidFill>
                <a:latin typeface="Calibri" panose="020F0502020204030204"/>
                <a:ea typeface="+mn-ea"/>
                <a:cs typeface="+mn-cs"/>
              </a:rPr>
              <a:t>LOCAL, with soft clipping</a:t>
            </a:r>
            <a:endParaRPr lang="en-US" sz="1350" i="1" kern="1200" dirty="0">
              <a:solidFill>
                <a:srgbClr val="4472C4"/>
              </a:solidFill>
              <a:latin typeface="Calibri" panose="020F0502020204030204"/>
              <a:ea typeface="+mn-ea"/>
              <a:cs typeface="+mn-cs"/>
            </a:endParaRPr>
          </a:p>
        </p:txBody>
      </p:sp>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t="6495" r="52588"/>
          <a:stretch/>
        </p:blipFill>
        <p:spPr>
          <a:xfrm>
            <a:off x="2459714" y="2184289"/>
            <a:ext cx="4425447" cy="2945587"/>
          </a:xfrm>
          <a:prstGeom prst="rect">
            <a:avLst/>
          </a:prstGeom>
        </p:spPr>
      </p:pic>
      <p:sp>
        <p:nvSpPr>
          <p:cNvPr id="8" name="TextBox 7">
            <a:extLst>
              <a:ext uri="{FF2B5EF4-FFF2-40B4-BE49-F238E27FC236}">
                <a16:creationId xmlns:a16="http://schemas.microsoft.com/office/drawing/2014/main" id="{5A239F27-0FE8-407E-A90E-E345314FA4B6}"/>
              </a:ext>
            </a:extLst>
          </p:cNvPr>
          <p:cNvSpPr txBox="1"/>
          <p:nvPr/>
        </p:nvSpPr>
        <p:spPr>
          <a:xfrm>
            <a:off x="253475" y="3014037"/>
            <a:ext cx="1993769" cy="1200329"/>
          </a:xfrm>
          <a:prstGeom prst="rect">
            <a:avLst/>
          </a:prstGeom>
          <a:noFill/>
        </p:spPr>
        <p:txBody>
          <a:bodyPr wrap="square" rtlCol="0">
            <a:spAutoFit/>
          </a:bodyPr>
          <a:lstStyle/>
          <a:p>
            <a:pPr defTabSz="685800">
              <a:buClrTx/>
            </a:pPr>
            <a:r>
              <a:rPr lang="en-US" sz="1800" kern="1200" dirty="0">
                <a:solidFill>
                  <a:prstClr val="black"/>
                </a:solidFill>
                <a:latin typeface="Calibri" panose="020F0502020204030204"/>
                <a:ea typeface="+mn-ea"/>
                <a:cs typeface="+mn-cs"/>
              </a:rPr>
              <a:t>Soft clipped sequences can be displayed as such on a browser</a:t>
            </a:r>
          </a:p>
        </p:txBody>
      </p:sp>
    </p:spTree>
    <p:extLst>
      <p:ext uri="{BB962C8B-B14F-4D97-AF65-F5344CB8AC3E}">
        <p14:creationId xmlns:p14="http://schemas.microsoft.com/office/powerpoint/2010/main" val="29757419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4BF490-4997-4F54-A4CA-FB906AEA6F54}"/>
              </a:ext>
            </a:extLst>
          </p:cNvPr>
          <p:cNvSpPr>
            <a:spLocks noGrp="1"/>
          </p:cNvSpPr>
          <p:nvPr>
            <p:ph type="title"/>
          </p:nvPr>
        </p:nvSpPr>
        <p:spPr/>
        <p:txBody>
          <a:bodyPr>
            <a:normAutofit fontScale="90000"/>
          </a:bodyPr>
          <a:lstStyle/>
          <a:p>
            <a:r>
              <a:rPr lang="en-US" dirty="0"/>
              <a:t>Mapping: algorithm to be as fast and as precise as possible </a:t>
            </a:r>
          </a:p>
        </p:txBody>
      </p:sp>
      <p:pic>
        <p:nvPicPr>
          <p:cNvPr id="9" name="Picture 8">
            <a:extLst>
              <a:ext uri="{FF2B5EF4-FFF2-40B4-BE49-F238E27FC236}">
                <a16:creationId xmlns:a16="http://schemas.microsoft.com/office/drawing/2014/main" id="{8B954375-B416-4F32-9484-56C187553CAE}"/>
              </a:ext>
            </a:extLst>
          </p:cNvPr>
          <p:cNvPicPr>
            <a:picLocks noChangeAspect="1"/>
          </p:cNvPicPr>
          <p:nvPr/>
        </p:nvPicPr>
        <p:blipFill>
          <a:blip r:embed="rId2"/>
          <a:stretch>
            <a:fillRect/>
          </a:stretch>
        </p:blipFill>
        <p:spPr>
          <a:xfrm>
            <a:off x="1012719" y="1849102"/>
            <a:ext cx="4668130" cy="3020555"/>
          </a:xfrm>
          <a:prstGeom prst="rect">
            <a:avLst/>
          </a:prstGeom>
        </p:spPr>
      </p:pic>
      <p:sp>
        <p:nvSpPr>
          <p:cNvPr id="10" name="TextBox 9">
            <a:extLst>
              <a:ext uri="{FF2B5EF4-FFF2-40B4-BE49-F238E27FC236}">
                <a16:creationId xmlns:a16="http://schemas.microsoft.com/office/drawing/2014/main" id="{90A72C24-45B1-47D1-98B0-3733B8C73BC1}"/>
              </a:ext>
            </a:extLst>
          </p:cNvPr>
          <p:cNvSpPr txBox="1"/>
          <p:nvPr/>
        </p:nvSpPr>
        <p:spPr>
          <a:xfrm>
            <a:off x="2368125" y="1362351"/>
            <a:ext cx="2002664" cy="415498"/>
          </a:xfrm>
          <a:prstGeom prst="rect">
            <a:avLst/>
          </a:prstGeom>
          <a:noFill/>
        </p:spPr>
        <p:txBody>
          <a:bodyPr wrap="none" rtlCol="0">
            <a:spAutoFit/>
          </a:bodyPr>
          <a:lstStyle/>
          <a:p>
            <a:pPr defTabSz="685800">
              <a:buClrTx/>
            </a:pPr>
            <a:r>
              <a:rPr lang="en-US" sz="2100" kern="1200" dirty="0">
                <a:solidFill>
                  <a:prstClr val="black"/>
                </a:solidFill>
                <a:latin typeface="Calibri" panose="020F0502020204030204"/>
                <a:ea typeface="+mn-ea"/>
                <a:cs typeface="+mn-cs"/>
              </a:rPr>
              <a:t>Seed and extend</a:t>
            </a:r>
          </a:p>
        </p:txBody>
      </p:sp>
      <p:sp>
        <p:nvSpPr>
          <p:cNvPr id="11" name="TextBox 10">
            <a:extLst>
              <a:ext uri="{FF2B5EF4-FFF2-40B4-BE49-F238E27FC236}">
                <a16:creationId xmlns:a16="http://schemas.microsoft.com/office/drawing/2014/main" id="{7F4EC94E-D7A0-4FAA-9E2C-E76C7452D2F9}"/>
              </a:ext>
            </a:extLst>
          </p:cNvPr>
          <p:cNvSpPr txBox="1"/>
          <p:nvPr/>
        </p:nvSpPr>
        <p:spPr>
          <a:xfrm>
            <a:off x="5850658" y="2685412"/>
            <a:ext cx="2416355" cy="1015663"/>
          </a:xfrm>
          <a:prstGeom prst="rect">
            <a:avLst/>
          </a:prstGeom>
          <a:noFill/>
        </p:spPr>
        <p:txBody>
          <a:bodyPr wrap="square" rtlCol="0">
            <a:spAutoFit/>
          </a:bodyPr>
          <a:lstStyle/>
          <a:p>
            <a:pPr defTabSz="685800">
              <a:buClrTx/>
            </a:pPr>
            <a:r>
              <a:rPr lang="en-US" sz="1500" kern="1200" dirty="0">
                <a:solidFill>
                  <a:prstClr val="black"/>
                </a:solidFill>
                <a:latin typeface="Calibri" panose="020F0502020204030204"/>
                <a:ea typeface="+mn-ea"/>
                <a:cs typeface="+mn-cs"/>
              </a:rPr>
              <a:t>Plus la </a:t>
            </a:r>
            <a:r>
              <a:rPr lang="en-US" sz="1500" kern="1200" dirty="0" err="1">
                <a:solidFill>
                  <a:prstClr val="black"/>
                </a:solidFill>
                <a:latin typeface="Calibri" panose="020F0502020204030204"/>
                <a:ea typeface="+mn-ea"/>
                <a:cs typeface="+mn-cs"/>
              </a:rPr>
              <a:t>graine</a:t>
            </a:r>
            <a:r>
              <a:rPr lang="en-US" sz="1500" kern="1200" dirty="0">
                <a:solidFill>
                  <a:prstClr val="black"/>
                </a:solidFill>
                <a:latin typeface="Calibri" panose="020F0502020204030204"/>
                <a:ea typeface="+mn-ea"/>
                <a:cs typeface="+mn-cs"/>
              </a:rPr>
              <a:t> </a:t>
            </a:r>
            <a:r>
              <a:rPr lang="en-US" sz="1500" kern="1200" dirty="0" err="1">
                <a:solidFill>
                  <a:prstClr val="black"/>
                </a:solidFill>
                <a:latin typeface="Calibri" panose="020F0502020204030204"/>
                <a:ea typeface="+mn-ea"/>
                <a:cs typeface="+mn-cs"/>
              </a:rPr>
              <a:t>est</a:t>
            </a:r>
            <a:r>
              <a:rPr lang="en-US" sz="1500" kern="1200" dirty="0">
                <a:solidFill>
                  <a:prstClr val="black"/>
                </a:solidFill>
                <a:latin typeface="Calibri" panose="020F0502020204030204"/>
                <a:ea typeface="+mn-ea"/>
                <a:cs typeface="+mn-cs"/>
              </a:rPr>
              <a:t> petite, plus on a de chance de </a:t>
            </a:r>
            <a:r>
              <a:rPr lang="en-US" sz="1500" kern="1200" dirty="0" err="1">
                <a:solidFill>
                  <a:prstClr val="black"/>
                </a:solidFill>
                <a:latin typeface="Calibri" panose="020F0502020204030204"/>
                <a:ea typeface="+mn-ea"/>
                <a:cs typeface="+mn-cs"/>
              </a:rPr>
              <a:t>trouver</a:t>
            </a:r>
            <a:r>
              <a:rPr lang="en-US" sz="1500" kern="1200" dirty="0">
                <a:solidFill>
                  <a:prstClr val="black"/>
                </a:solidFill>
                <a:latin typeface="Calibri" panose="020F0502020204030204"/>
                <a:ea typeface="+mn-ea"/>
                <a:cs typeface="+mn-cs"/>
              </a:rPr>
              <a:t> la </a:t>
            </a:r>
            <a:r>
              <a:rPr lang="en-US" sz="1500" kern="1200" dirty="0" err="1">
                <a:solidFill>
                  <a:prstClr val="black"/>
                </a:solidFill>
                <a:latin typeface="Calibri" panose="020F0502020204030204"/>
                <a:ea typeface="+mn-ea"/>
                <a:cs typeface="+mn-cs"/>
              </a:rPr>
              <a:t>cible</a:t>
            </a:r>
            <a:r>
              <a:rPr lang="en-US" sz="1500" kern="1200" dirty="0">
                <a:solidFill>
                  <a:prstClr val="black"/>
                </a:solidFill>
                <a:latin typeface="Calibri" panose="020F0502020204030204"/>
                <a:ea typeface="+mn-ea"/>
                <a:cs typeface="+mn-cs"/>
              </a:rPr>
              <a:t> </a:t>
            </a:r>
            <a:r>
              <a:rPr lang="en-US" sz="1500" kern="1200" dirty="0" err="1">
                <a:solidFill>
                  <a:prstClr val="black"/>
                </a:solidFill>
                <a:latin typeface="Calibri" panose="020F0502020204030204"/>
                <a:ea typeface="+mn-ea"/>
                <a:cs typeface="+mn-cs"/>
              </a:rPr>
              <a:t>correcte</a:t>
            </a:r>
            <a:r>
              <a:rPr lang="en-US" sz="1500" kern="1200" dirty="0">
                <a:solidFill>
                  <a:prstClr val="black"/>
                </a:solidFill>
                <a:latin typeface="Calibri" panose="020F0502020204030204"/>
                <a:ea typeface="+mn-ea"/>
                <a:cs typeface="+mn-cs"/>
              </a:rPr>
              <a:t> </a:t>
            </a:r>
            <a:r>
              <a:rPr lang="en-US" sz="1500" kern="1200" dirty="0" err="1">
                <a:solidFill>
                  <a:prstClr val="black"/>
                </a:solidFill>
                <a:latin typeface="Calibri" panose="020F0502020204030204"/>
                <a:ea typeface="+mn-ea"/>
                <a:cs typeface="+mn-cs"/>
              </a:rPr>
              <a:t>mais</a:t>
            </a:r>
            <a:r>
              <a:rPr lang="en-US" sz="1500" kern="1200" dirty="0">
                <a:solidFill>
                  <a:prstClr val="black"/>
                </a:solidFill>
                <a:latin typeface="Calibri" panose="020F0502020204030204"/>
                <a:ea typeface="+mn-ea"/>
                <a:cs typeface="+mn-cs"/>
              </a:rPr>
              <a:t> plus le mapping sera lent</a:t>
            </a:r>
          </a:p>
        </p:txBody>
      </p:sp>
    </p:spTree>
    <p:extLst>
      <p:ext uri="{BB962C8B-B14F-4D97-AF65-F5344CB8AC3E}">
        <p14:creationId xmlns:p14="http://schemas.microsoft.com/office/powerpoint/2010/main" val="377698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4BF490-4997-4F54-A4CA-FB906AEA6F54}"/>
              </a:ext>
            </a:extLst>
          </p:cNvPr>
          <p:cNvSpPr>
            <a:spLocks noGrp="1"/>
          </p:cNvSpPr>
          <p:nvPr>
            <p:ph type="title"/>
          </p:nvPr>
        </p:nvSpPr>
        <p:spPr/>
        <p:txBody>
          <a:bodyPr>
            <a:normAutofit fontScale="90000"/>
          </a:bodyPr>
          <a:lstStyle/>
          <a:p>
            <a:r>
              <a:rPr lang="en-US" dirty="0"/>
              <a:t>Mapping: algorithm to be as fast and as precise as possible </a:t>
            </a:r>
          </a:p>
        </p:txBody>
      </p:sp>
      <p:pic>
        <p:nvPicPr>
          <p:cNvPr id="5" name="Picture 4">
            <a:extLst>
              <a:ext uri="{FF2B5EF4-FFF2-40B4-BE49-F238E27FC236}">
                <a16:creationId xmlns:a16="http://schemas.microsoft.com/office/drawing/2014/main" id="{C47C12C0-9B46-439A-B1BC-023066B4F7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30518" y="1152427"/>
            <a:ext cx="5321431" cy="3991073"/>
          </a:xfrm>
          <a:prstGeom prst="rect">
            <a:avLst/>
          </a:prstGeom>
        </p:spPr>
      </p:pic>
    </p:spTree>
    <p:extLst>
      <p:ext uri="{BB962C8B-B14F-4D97-AF65-F5344CB8AC3E}">
        <p14:creationId xmlns:p14="http://schemas.microsoft.com/office/powerpoint/2010/main" val="17208737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4BF490-4997-4F54-A4CA-FB906AEA6F54}"/>
              </a:ext>
            </a:extLst>
          </p:cNvPr>
          <p:cNvSpPr>
            <a:spLocks noGrp="1"/>
          </p:cNvSpPr>
          <p:nvPr>
            <p:ph type="title"/>
          </p:nvPr>
        </p:nvSpPr>
        <p:spPr/>
        <p:txBody>
          <a:bodyPr>
            <a:normAutofit fontScale="90000"/>
          </a:bodyPr>
          <a:lstStyle/>
          <a:p>
            <a:r>
              <a:rPr lang="en-US" dirty="0"/>
              <a:t>Mapping: algorithm to be as fast and as precise as possible </a:t>
            </a:r>
          </a:p>
        </p:txBody>
      </p:sp>
      <p:pic>
        <p:nvPicPr>
          <p:cNvPr id="4" name="Picture 3">
            <a:extLst>
              <a:ext uri="{FF2B5EF4-FFF2-40B4-BE49-F238E27FC236}">
                <a16:creationId xmlns:a16="http://schemas.microsoft.com/office/drawing/2014/main" id="{41471D99-C179-4F06-9107-1FA34F4FA7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3491" y="1713911"/>
            <a:ext cx="6765611" cy="2910918"/>
          </a:xfrm>
          <a:prstGeom prst="rect">
            <a:avLst/>
          </a:prstGeom>
        </p:spPr>
      </p:pic>
      <p:sp>
        <p:nvSpPr>
          <p:cNvPr id="6" name="TextBox 5">
            <a:extLst>
              <a:ext uri="{FF2B5EF4-FFF2-40B4-BE49-F238E27FC236}">
                <a16:creationId xmlns:a16="http://schemas.microsoft.com/office/drawing/2014/main" id="{C1723CAE-D498-47B4-A436-EE12EE3BC990}"/>
              </a:ext>
            </a:extLst>
          </p:cNvPr>
          <p:cNvSpPr txBox="1"/>
          <p:nvPr/>
        </p:nvSpPr>
        <p:spPr>
          <a:xfrm>
            <a:off x="1456082" y="1268016"/>
            <a:ext cx="5590569" cy="415498"/>
          </a:xfrm>
          <a:prstGeom prst="rect">
            <a:avLst/>
          </a:prstGeom>
          <a:noFill/>
        </p:spPr>
        <p:txBody>
          <a:bodyPr wrap="none" rtlCol="0">
            <a:spAutoFit/>
          </a:bodyPr>
          <a:lstStyle/>
          <a:p>
            <a:pPr defTabSz="685800">
              <a:buClrTx/>
            </a:pPr>
            <a:r>
              <a:rPr lang="en-US" sz="2100" kern="1200" dirty="0">
                <a:solidFill>
                  <a:prstClr val="black"/>
                </a:solidFill>
                <a:latin typeface="Calibri" panose="020F0502020204030204"/>
                <a:ea typeface="+mn-ea"/>
                <a:cs typeface="+mn-cs"/>
              </a:rPr>
              <a:t>Compression: transformation de Burrow Wheeler</a:t>
            </a:r>
          </a:p>
        </p:txBody>
      </p:sp>
    </p:spTree>
    <p:extLst>
      <p:ext uri="{BB962C8B-B14F-4D97-AF65-F5344CB8AC3E}">
        <p14:creationId xmlns:p14="http://schemas.microsoft.com/office/powerpoint/2010/main" val="14381699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7BF5EA-650D-44D7-BE05-2AB9A590A6B3}"/>
              </a:ext>
            </a:extLst>
          </p:cNvPr>
          <p:cNvSpPr>
            <a:spLocks noGrp="1"/>
          </p:cNvSpPr>
          <p:nvPr>
            <p:ph type="title"/>
          </p:nvPr>
        </p:nvSpPr>
        <p:spPr/>
        <p:txBody>
          <a:bodyPr>
            <a:normAutofit fontScale="90000"/>
          </a:bodyPr>
          <a:lstStyle/>
          <a:p>
            <a:r>
              <a:rPr lang="en-US" dirty="0"/>
              <a:t>Les </a:t>
            </a:r>
            <a:r>
              <a:rPr lang="en-US" dirty="0" err="1"/>
              <a:t>familles</a:t>
            </a:r>
            <a:r>
              <a:rPr lang="en-US" dirty="0"/>
              <a:t> </a:t>
            </a:r>
            <a:r>
              <a:rPr lang="en-US" dirty="0" err="1"/>
              <a:t>d’algorithmes</a:t>
            </a:r>
            <a:r>
              <a:rPr lang="en-US" dirty="0"/>
              <a:t> de mapping et </a:t>
            </a:r>
            <a:r>
              <a:rPr lang="en-US" dirty="0" err="1"/>
              <a:t>d’alignement</a:t>
            </a:r>
            <a:endParaRPr lang="en-US" dirty="0"/>
          </a:p>
        </p:txBody>
      </p:sp>
      <p:pic>
        <p:nvPicPr>
          <p:cNvPr id="8" name="Picture 7">
            <a:extLst>
              <a:ext uri="{FF2B5EF4-FFF2-40B4-BE49-F238E27FC236}">
                <a16:creationId xmlns:a16="http://schemas.microsoft.com/office/drawing/2014/main" id="{DEEF1555-9D3F-406E-A6BE-80126BC529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1551" y="1358929"/>
            <a:ext cx="6529829" cy="3406394"/>
          </a:xfrm>
          <a:prstGeom prst="rect">
            <a:avLst/>
          </a:prstGeom>
        </p:spPr>
      </p:pic>
    </p:spTree>
    <p:extLst>
      <p:ext uri="{BB962C8B-B14F-4D97-AF65-F5344CB8AC3E}">
        <p14:creationId xmlns:p14="http://schemas.microsoft.com/office/powerpoint/2010/main" val="39008287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EF9AF8-AFA3-46C3-856F-ACBD084C9376}"/>
              </a:ext>
            </a:extLst>
          </p:cNvPr>
          <p:cNvSpPr>
            <a:spLocks noGrp="1"/>
          </p:cNvSpPr>
          <p:nvPr>
            <p:ph type="title"/>
          </p:nvPr>
        </p:nvSpPr>
        <p:spPr/>
        <p:txBody>
          <a:bodyPr/>
          <a:lstStyle/>
          <a:p>
            <a:r>
              <a:rPr lang="en-US" dirty="0"/>
              <a:t>Bwa: un mapper puissant, précis et versatile</a:t>
            </a:r>
          </a:p>
        </p:txBody>
      </p:sp>
      <p:sp>
        <p:nvSpPr>
          <p:cNvPr id="3" name="TextBox 2">
            <a:extLst>
              <a:ext uri="{FF2B5EF4-FFF2-40B4-BE49-F238E27FC236}">
                <a16:creationId xmlns:a16="http://schemas.microsoft.com/office/drawing/2014/main" id="{5822FA79-D523-46AE-AAA8-BF23EE07AD0E}"/>
              </a:ext>
            </a:extLst>
          </p:cNvPr>
          <p:cNvSpPr txBox="1"/>
          <p:nvPr/>
        </p:nvSpPr>
        <p:spPr>
          <a:xfrm>
            <a:off x="699351" y="1013303"/>
            <a:ext cx="7233305" cy="4339650"/>
          </a:xfrm>
          <a:prstGeom prst="rect">
            <a:avLst/>
          </a:prstGeom>
          <a:noFill/>
        </p:spPr>
        <p:txBody>
          <a:bodyPr wrap="square" rtlCol="0">
            <a:spAutoFit/>
          </a:bodyPr>
          <a:lstStyle/>
          <a:p>
            <a:pPr defTabSz="685800">
              <a:buClrTx/>
            </a:pPr>
            <a:r>
              <a:rPr lang="en-US" sz="1200" kern="1200" dirty="0">
                <a:solidFill>
                  <a:prstClr val="black"/>
                </a:solidFill>
                <a:latin typeface="Calibri" panose="020F0502020204030204"/>
                <a:ea typeface="+mn-ea"/>
                <a:cs typeface="+mn-cs"/>
              </a:rPr>
              <a:t>Usage:   </a:t>
            </a:r>
            <a:r>
              <a:rPr lang="en-US" sz="1200" kern="1200" dirty="0" err="1">
                <a:solidFill>
                  <a:prstClr val="black"/>
                </a:solidFill>
                <a:latin typeface="Calibri" panose="020F0502020204030204"/>
                <a:ea typeface="+mn-ea"/>
                <a:cs typeface="+mn-cs"/>
              </a:rPr>
              <a:t>bwa</a:t>
            </a:r>
            <a:r>
              <a:rPr lang="en-US" sz="1200" kern="1200" dirty="0">
                <a:solidFill>
                  <a:prstClr val="black"/>
                </a:solidFill>
                <a:latin typeface="Calibri" panose="020F0502020204030204"/>
                <a:ea typeface="+mn-ea"/>
                <a:cs typeface="+mn-cs"/>
              </a:rPr>
              <a:t> &lt;command&gt; [options]</a:t>
            </a:r>
          </a:p>
          <a:p>
            <a:pPr defTabSz="685800">
              <a:buClrTx/>
            </a:pPr>
            <a:endParaRPr lang="en-US" sz="1200" kern="1200" dirty="0">
              <a:solidFill>
                <a:prstClr val="black"/>
              </a:solidFill>
              <a:latin typeface="Calibri" panose="020F0502020204030204"/>
              <a:ea typeface="+mn-ea"/>
              <a:cs typeface="+mn-cs"/>
            </a:endParaRPr>
          </a:p>
          <a:p>
            <a:pPr defTabSz="685800">
              <a:buClrTx/>
            </a:pPr>
            <a:r>
              <a:rPr lang="en-US" sz="1200" kern="1200" dirty="0">
                <a:solidFill>
                  <a:prstClr val="black"/>
                </a:solidFill>
                <a:latin typeface="Calibri" panose="020F0502020204030204"/>
                <a:ea typeface="+mn-ea"/>
                <a:cs typeface="+mn-cs"/>
              </a:rPr>
              <a:t>Command: index         </a:t>
            </a:r>
            <a:r>
              <a:rPr lang="en-US" sz="1200" kern="1200" dirty="0" err="1">
                <a:solidFill>
                  <a:prstClr val="black"/>
                </a:solidFill>
                <a:latin typeface="Calibri" panose="020F0502020204030204"/>
                <a:ea typeface="+mn-ea"/>
                <a:cs typeface="+mn-cs"/>
              </a:rPr>
              <a:t>index</a:t>
            </a:r>
            <a:r>
              <a:rPr lang="en-US" sz="1200" kern="1200" dirty="0">
                <a:solidFill>
                  <a:prstClr val="black"/>
                </a:solidFill>
                <a:latin typeface="Calibri" panose="020F0502020204030204"/>
                <a:ea typeface="+mn-ea"/>
                <a:cs typeface="+mn-cs"/>
              </a:rPr>
              <a:t> sequences in the FASTA format</a:t>
            </a:r>
          </a:p>
          <a:p>
            <a:pPr defTabSz="685800">
              <a:buClrTx/>
            </a:pPr>
            <a:r>
              <a:rPr lang="en-US" sz="1200" kern="1200" dirty="0">
                <a:solidFill>
                  <a:prstClr val="black"/>
                </a:solidFill>
                <a:latin typeface="Calibri" panose="020F0502020204030204"/>
                <a:ea typeface="+mn-ea"/>
                <a:cs typeface="+mn-cs"/>
              </a:rPr>
              <a:t>         mem           BWA-MEM algorithm</a:t>
            </a:r>
          </a:p>
          <a:p>
            <a:pPr defTabSz="685800">
              <a:buClrTx/>
            </a:pPr>
            <a:r>
              <a:rPr lang="en-US" sz="1200" kern="1200" dirty="0">
                <a:solidFill>
                  <a:prstClr val="black"/>
                </a:solidFill>
                <a:latin typeface="Calibri" panose="020F0502020204030204"/>
                <a:ea typeface="+mn-ea"/>
                <a:cs typeface="+mn-cs"/>
              </a:rPr>
              <a:t>         </a:t>
            </a:r>
            <a:r>
              <a:rPr lang="en-US" sz="1200" kern="1200" dirty="0" err="1">
                <a:solidFill>
                  <a:prstClr val="black"/>
                </a:solidFill>
                <a:latin typeface="Calibri" panose="020F0502020204030204"/>
                <a:ea typeface="+mn-ea"/>
                <a:cs typeface="+mn-cs"/>
              </a:rPr>
              <a:t>fastmap</a:t>
            </a:r>
            <a:r>
              <a:rPr lang="en-US" sz="1200" kern="1200" dirty="0">
                <a:solidFill>
                  <a:prstClr val="black"/>
                </a:solidFill>
                <a:latin typeface="Calibri" panose="020F0502020204030204"/>
                <a:ea typeface="+mn-ea"/>
                <a:cs typeface="+mn-cs"/>
              </a:rPr>
              <a:t>       identify super-maximal exact matches</a:t>
            </a:r>
          </a:p>
          <a:p>
            <a:pPr defTabSz="685800">
              <a:buClrTx/>
            </a:pPr>
            <a:r>
              <a:rPr lang="en-US" sz="1200" kern="1200" dirty="0">
                <a:solidFill>
                  <a:prstClr val="black"/>
                </a:solidFill>
                <a:latin typeface="Calibri" panose="020F0502020204030204"/>
                <a:ea typeface="+mn-ea"/>
                <a:cs typeface="+mn-cs"/>
              </a:rPr>
              <a:t>         </a:t>
            </a:r>
            <a:r>
              <a:rPr lang="en-US" sz="1200" kern="1200" dirty="0" err="1">
                <a:solidFill>
                  <a:prstClr val="black"/>
                </a:solidFill>
                <a:latin typeface="Calibri" panose="020F0502020204030204"/>
                <a:ea typeface="+mn-ea"/>
                <a:cs typeface="+mn-cs"/>
              </a:rPr>
              <a:t>pemerge</a:t>
            </a:r>
            <a:r>
              <a:rPr lang="en-US" sz="1200" kern="1200" dirty="0">
                <a:solidFill>
                  <a:prstClr val="black"/>
                </a:solidFill>
                <a:latin typeface="Calibri" panose="020F0502020204030204"/>
                <a:ea typeface="+mn-ea"/>
                <a:cs typeface="+mn-cs"/>
              </a:rPr>
              <a:t>       merge overlapping paired ends (EXPERIMENTAL)</a:t>
            </a:r>
          </a:p>
          <a:p>
            <a:pPr defTabSz="685800">
              <a:buClrTx/>
            </a:pPr>
            <a:r>
              <a:rPr lang="en-US" sz="1200" kern="1200" dirty="0">
                <a:solidFill>
                  <a:prstClr val="black"/>
                </a:solidFill>
                <a:latin typeface="Calibri" panose="020F0502020204030204"/>
                <a:ea typeface="+mn-ea"/>
                <a:cs typeface="+mn-cs"/>
              </a:rPr>
              <a:t>         </a:t>
            </a:r>
            <a:r>
              <a:rPr lang="en-US" sz="1200" kern="1200" dirty="0" err="1">
                <a:solidFill>
                  <a:prstClr val="black"/>
                </a:solidFill>
                <a:latin typeface="Calibri" panose="020F0502020204030204"/>
                <a:ea typeface="+mn-ea"/>
                <a:cs typeface="+mn-cs"/>
              </a:rPr>
              <a:t>aln</a:t>
            </a:r>
            <a:r>
              <a:rPr lang="en-US" sz="1200" kern="1200" dirty="0">
                <a:solidFill>
                  <a:prstClr val="black"/>
                </a:solidFill>
                <a:latin typeface="Calibri" panose="020F0502020204030204"/>
                <a:ea typeface="+mn-ea"/>
                <a:cs typeface="+mn-cs"/>
              </a:rPr>
              <a:t>           gapped/</a:t>
            </a:r>
            <a:r>
              <a:rPr lang="en-US" sz="1200" kern="1200" dirty="0" err="1">
                <a:solidFill>
                  <a:prstClr val="black"/>
                </a:solidFill>
                <a:latin typeface="Calibri" panose="020F0502020204030204"/>
                <a:ea typeface="+mn-ea"/>
                <a:cs typeface="+mn-cs"/>
              </a:rPr>
              <a:t>ungapped</a:t>
            </a:r>
            <a:r>
              <a:rPr lang="en-US" sz="1200" kern="1200" dirty="0">
                <a:solidFill>
                  <a:prstClr val="black"/>
                </a:solidFill>
                <a:latin typeface="Calibri" panose="020F0502020204030204"/>
                <a:ea typeface="+mn-ea"/>
                <a:cs typeface="+mn-cs"/>
              </a:rPr>
              <a:t> alignment</a:t>
            </a:r>
          </a:p>
          <a:p>
            <a:pPr defTabSz="685800">
              <a:buClrTx/>
            </a:pPr>
            <a:r>
              <a:rPr lang="en-US" sz="1200" kern="1200" dirty="0">
                <a:solidFill>
                  <a:prstClr val="black"/>
                </a:solidFill>
                <a:latin typeface="Calibri" panose="020F0502020204030204"/>
                <a:ea typeface="+mn-ea"/>
                <a:cs typeface="+mn-cs"/>
              </a:rPr>
              <a:t>         </a:t>
            </a:r>
            <a:r>
              <a:rPr lang="en-US" sz="1200" kern="1200" dirty="0" err="1">
                <a:solidFill>
                  <a:prstClr val="black"/>
                </a:solidFill>
                <a:latin typeface="Calibri" panose="020F0502020204030204"/>
                <a:ea typeface="+mn-ea"/>
                <a:cs typeface="+mn-cs"/>
              </a:rPr>
              <a:t>samse</a:t>
            </a:r>
            <a:r>
              <a:rPr lang="en-US" sz="1200" kern="1200" dirty="0">
                <a:solidFill>
                  <a:prstClr val="black"/>
                </a:solidFill>
                <a:latin typeface="Calibri" panose="020F0502020204030204"/>
                <a:ea typeface="+mn-ea"/>
                <a:cs typeface="+mn-cs"/>
              </a:rPr>
              <a:t>         generate alignment (single ended)</a:t>
            </a:r>
          </a:p>
          <a:p>
            <a:pPr defTabSz="685800">
              <a:buClrTx/>
            </a:pPr>
            <a:r>
              <a:rPr lang="en-US" sz="1200" kern="1200" dirty="0">
                <a:solidFill>
                  <a:prstClr val="black"/>
                </a:solidFill>
                <a:latin typeface="Calibri" panose="020F0502020204030204"/>
                <a:ea typeface="+mn-ea"/>
                <a:cs typeface="+mn-cs"/>
              </a:rPr>
              <a:t>         </a:t>
            </a:r>
            <a:r>
              <a:rPr lang="en-US" sz="1200" kern="1200" dirty="0" err="1">
                <a:solidFill>
                  <a:prstClr val="black"/>
                </a:solidFill>
                <a:latin typeface="Calibri" panose="020F0502020204030204"/>
                <a:ea typeface="+mn-ea"/>
                <a:cs typeface="+mn-cs"/>
              </a:rPr>
              <a:t>sampe</a:t>
            </a:r>
            <a:r>
              <a:rPr lang="en-US" sz="1200" kern="1200" dirty="0">
                <a:solidFill>
                  <a:prstClr val="black"/>
                </a:solidFill>
                <a:latin typeface="Calibri" panose="020F0502020204030204"/>
                <a:ea typeface="+mn-ea"/>
                <a:cs typeface="+mn-cs"/>
              </a:rPr>
              <a:t>         generate alignment (paired ended)</a:t>
            </a:r>
          </a:p>
          <a:p>
            <a:pPr defTabSz="685800">
              <a:buClrTx/>
            </a:pPr>
            <a:r>
              <a:rPr lang="en-US" sz="1200" kern="1200" dirty="0">
                <a:solidFill>
                  <a:prstClr val="black"/>
                </a:solidFill>
                <a:latin typeface="Calibri" panose="020F0502020204030204"/>
                <a:ea typeface="+mn-ea"/>
                <a:cs typeface="+mn-cs"/>
              </a:rPr>
              <a:t>         </a:t>
            </a:r>
            <a:r>
              <a:rPr lang="en-US" sz="1200" kern="1200" dirty="0" err="1">
                <a:solidFill>
                  <a:prstClr val="black"/>
                </a:solidFill>
                <a:latin typeface="Calibri" panose="020F0502020204030204"/>
                <a:ea typeface="+mn-ea"/>
                <a:cs typeface="+mn-cs"/>
              </a:rPr>
              <a:t>bwasw</a:t>
            </a:r>
            <a:r>
              <a:rPr lang="en-US" sz="1200" kern="1200" dirty="0">
                <a:solidFill>
                  <a:prstClr val="black"/>
                </a:solidFill>
                <a:latin typeface="Calibri" panose="020F0502020204030204"/>
                <a:ea typeface="+mn-ea"/>
                <a:cs typeface="+mn-cs"/>
              </a:rPr>
              <a:t>         BWA-SW for long queries</a:t>
            </a:r>
          </a:p>
          <a:p>
            <a:pPr defTabSz="685800">
              <a:buClrTx/>
            </a:pPr>
            <a:endParaRPr lang="en-US" sz="1200" kern="1200" dirty="0">
              <a:solidFill>
                <a:prstClr val="black"/>
              </a:solidFill>
              <a:latin typeface="Calibri" panose="020F0502020204030204"/>
              <a:ea typeface="+mn-ea"/>
              <a:cs typeface="+mn-cs"/>
            </a:endParaRPr>
          </a:p>
          <a:p>
            <a:pPr defTabSz="685800">
              <a:buClrTx/>
            </a:pPr>
            <a:r>
              <a:rPr lang="en-US" sz="1200" kern="1200" dirty="0">
                <a:solidFill>
                  <a:prstClr val="black"/>
                </a:solidFill>
                <a:latin typeface="Calibri" panose="020F0502020204030204"/>
                <a:ea typeface="+mn-ea"/>
                <a:cs typeface="+mn-cs"/>
              </a:rPr>
              <a:t>         </a:t>
            </a:r>
            <a:r>
              <a:rPr lang="en-US" sz="1200" kern="1200" dirty="0" err="1">
                <a:solidFill>
                  <a:prstClr val="black"/>
                </a:solidFill>
                <a:latin typeface="Calibri" panose="020F0502020204030204"/>
                <a:ea typeface="+mn-ea"/>
                <a:cs typeface="+mn-cs"/>
              </a:rPr>
              <a:t>shm</a:t>
            </a:r>
            <a:r>
              <a:rPr lang="en-US" sz="1200" kern="1200" dirty="0">
                <a:solidFill>
                  <a:prstClr val="black"/>
                </a:solidFill>
                <a:latin typeface="Calibri" panose="020F0502020204030204"/>
                <a:ea typeface="+mn-ea"/>
                <a:cs typeface="+mn-cs"/>
              </a:rPr>
              <a:t>           manage indices in shared memory</a:t>
            </a:r>
          </a:p>
          <a:p>
            <a:pPr defTabSz="685800">
              <a:buClrTx/>
            </a:pPr>
            <a:r>
              <a:rPr lang="en-US" sz="1200" kern="1200" dirty="0">
                <a:solidFill>
                  <a:prstClr val="black"/>
                </a:solidFill>
                <a:latin typeface="Calibri" panose="020F0502020204030204"/>
                <a:ea typeface="+mn-ea"/>
                <a:cs typeface="+mn-cs"/>
              </a:rPr>
              <a:t>         fa2pac        convert FASTA to PAC format</a:t>
            </a:r>
          </a:p>
          <a:p>
            <a:pPr defTabSz="685800">
              <a:buClrTx/>
            </a:pPr>
            <a:r>
              <a:rPr lang="en-US" sz="1200" kern="1200" dirty="0">
                <a:solidFill>
                  <a:prstClr val="black"/>
                </a:solidFill>
                <a:latin typeface="Calibri" panose="020F0502020204030204"/>
                <a:ea typeface="+mn-ea"/>
                <a:cs typeface="+mn-cs"/>
              </a:rPr>
              <a:t>         pac2bwt       generate BWT from PAC</a:t>
            </a:r>
          </a:p>
          <a:p>
            <a:pPr defTabSz="685800">
              <a:buClrTx/>
            </a:pPr>
            <a:r>
              <a:rPr lang="en-US" sz="1200" kern="1200" dirty="0">
                <a:solidFill>
                  <a:prstClr val="black"/>
                </a:solidFill>
                <a:latin typeface="Calibri" panose="020F0502020204030204"/>
                <a:ea typeface="+mn-ea"/>
                <a:cs typeface="+mn-cs"/>
              </a:rPr>
              <a:t>         pac2bwtgen    alternative algorithm for generating BWT</a:t>
            </a:r>
          </a:p>
          <a:p>
            <a:pPr defTabSz="685800">
              <a:buClrTx/>
            </a:pPr>
            <a:r>
              <a:rPr lang="en-US" sz="1200" kern="1200" dirty="0">
                <a:solidFill>
                  <a:prstClr val="black"/>
                </a:solidFill>
                <a:latin typeface="Calibri" panose="020F0502020204030204"/>
                <a:ea typeface="+mn-ea"/>
                <a:cs typeface="+mn-cs"/>
              </a:rPr>
              <a:t>         </a:t>
            </a:r>
            <a:r>
              <a:rPr lang="en-US" sz="1200" kern="1200" dirty="0" err="1">
                <a:solidFill>
                  <a:prstClr val="black"/>
                </a:solidFill>
                <a:latin typeface="Calibri" panose="020F0502020204030204"/>
                <a:ea typeface="+mn-ea"/>
                <a:cs typeface="+mn-cs"/>
              </a:rPr>
              <a:t>bwtupdate</a:t>
            </a:r>
            <a:r>
              <a:rPr lang="en-US" sz="1200" kern="1200" dirty="0">
                <a:solidFill>
                  <a:prstClr val="black"/>
                </a:solidFill>
                <a:latin typeface="Calibri" panose="020F0502020204030204"/>
                <a:ea typeface="+mn-ea"/>
                <a:cs typeface="+mn-cs"/>
              </a:rPr>
              <a:t>     update .</a:t>
            </a:r>
            <a:r>
              <a:rPr lang="en-US" sz="1200" kern="1200" dirty="0" err="1">
                <a:solidFill>
                  <a:prstClr val="black"/>
                </a:solidFill>
                <a:latin typeface="Calibri" panose="020F0502020204030204"/>
                <a:ea typeface="+mn-ea"/>
                <a:cs typeface="+mn-cs"/>
              </a:rPr>
              <a:t>bwt</a:t>
            </a:r>
            <a:r>
              <a:rPr lang="en-US" sz="1200" kern="1200" dirty="0">
                <a:solidFill>
                  <a:prstClr val="black"/>
                </a:solidFill>
                <a:latin typeface="Calibri" panose="020F0502020204030204"/>
                <a:ea typeface="+mn-ea"/>
                <a:cs typeface="+mn-cs"/>
              </a:rPr>
              <a:t> to the new format</a:t>
            </a:r>
          </a:p>
          <a:p>
            <a:pPr defTabSz="685800">
              <a:buClrTx/>
            </a:pPr>
            <a:r>
              <a:rPr lang="en-US" sz="1200" kern="1200" dirty="0">
                <a:solidFill>
                  <a:prstClr val="black"/>
                </a:solidFill>
                <a:latin typeface="Calibri" panose="020F0502020204030204"/>
                <a:ea typeface="+mn-ea"/>
                <a:cs typeface="+mn-cs"/>
              </a:rPr>
              <a:t>         bwt2sa        generate SA from BWT and Occ</a:t>
            </a:r>
          </a:p>
          <a:p>
            <a:pPr defTabSz="685800">
              <a:buClrTx/>
            </a:pPr>
            <a:endParaRPr lang="en-US" sz="1200" kern="1200" dirty="0">
              <a:solidFill>
                <a:prstClr val="black"/>
              </a:solidFill>
              <a:latin typeface="Calibri" panose="020F0502020204030204"/>
              <a:ea typeface="+mn-ea"/>
              <a:cs typeface="+mn-cs"/>
            </a:endParaRPr>
          </a:p>
          <a:p>
            <a:pPr defTabSz="685800">
              <a:buClrTx/>
            </a:pPr>
            <a:r>
              <a:rPr lang="en-US" sz="1200" kern="1200" dirty="0">
                <a:solidFill>
                  <a:prstClr val="black"/>
                </a:solidFill>
                <a:latin typeface="Calibri" panose="020F0502020204030204"/>
                <a:ea typeface="+mn-ea"/>
                <a:cs typeface="+mn-cs"/>
              </a:rPr>
              <a:t>Note: To use BWA, you need to first index the genome with `bwa index'.</a:t>
            </a:r>
          </a:p>
          <a:p>
            <a:pPr defTabSz="685800">
              <a:buClrTx/>
            </a:pPr>
            <a:r>
              <a:rPr lang="en-US" sz="1200" kern="1200" dirty="0">
                <a:solidFill>
                  <a:prstClr val="black"/>
                </a:solidFill>
                <a:latin typeface="Calibri" panose="020F0502020204030204"/>
                <a:ea typeface="+mn-ea"/>
                <a:cs typeface="+mn-cs"/>
              </a:rPr>
              <a:t>      There are three alignment algorithms in BWA: `mem', `</a:t>
            </a:r>
            <a:r>
              <a:rPr lang="en-US" sz="1200" kern="1200" dirty="0" err="1">
                <a:solidFill>
                  <a:prstClr val="black"/>
                </a:solidFill>
                <a:latin typeface="Calibri" panose="020F0502020204030204"/>
                <a:ea typeface="+mn-ea"/>
                <a:cs typeface="+mn-cs"/>
              </a:rPr>
              <a:t>bwasw</a:t>
            </a:r>
            <a:r>
              <a:rPr lang="en-US" sz="1200" kern="1200" dirty="0">
                <a:solidFill>
                  <a:prstClr val="black"/>
                </a:solidFill>
                <a:latin typeface="Calibri" panose="020F0502020204030204"/>
                <a:ea typeface="+mn-ea"/>
                <a:cs typeface="+mn-cs"/>
              </a:rPr>
              <a:t>', and</a:t>
            </a:r>
          </a:p>
          <a:p>
            <a:pPr defTabSz="685800">
              <a:buClrTx/>
            </a:pPr>
            <a:r>
              <a:rPr lang="en-US" sz="1200" kern="1200" dirty="0">
                <a:solidFill>
                  <a:prstClr val="black"/>
                </a:solidFill>
                <a:latin typeface="Calibri" panose="020F0502020204030204"/>
                <a:ea typeface="+mn-ea"/>
                <a:cs typeface="+mn-cs"/>
              </a:rPr>
              <a:t>      `</a:t>
            </a:r>
            <a:r>
              <a:rPr lang="en-US" sz="1200" kern="1200" dirty="0" err="1">
                <a:solidFill>
                  <a:prstClr val="black"/>
                </a:solidFill>
                <a:latin typeface="Calibri" panose="020F0502020204030204"/>
                <a:ea typeface="+mn-ea"/>
                <a:cs typeface="+mn-cs"/>
              </a:rPr>
              <a:t>aln</a:t>
            </a:r>
            <a:r>
              <a:rPr lang="en-US" sz="1200" kern="1200" dirty="0">
                <a:solidFill>
                  <a:prstClr val="black"/>
                </a:solidFill>
                <a:latin typeface="Calibri" panose="020F0502020204030204"/>
                <a:ea typeface="+mn-ea"/>
                <a:cs typeface="+mn-cs"/>
              </a:rPr>
              <a:t>/</a:t>
            </a:r>
            <a:r>
              <a:rPr lang="en-US" sz="1200" kern="1200" dirty="0" err="1">
                <a:solidFill>
                  <a:prstClr val="black"/>
                </a:solidFill>
                <a:latin typeface="Calibri" panose="020F0502020204030204"/>
                <a:ea typeface="+mn-ea"/>
                <a:cs typeface="+mn-cs"/>
              </a:rPr>
              <a:t>samse</a:t>
            </a:r>
            <a:r>
              <a:rPr lang="en-US" sz="1200" kern="1200" dirty="0">
                <a:solidFill>
                  <a:prstClr val="black"/>
                </a:solidFill>
                <a:latin typeface="Calibri" panose="020F0502020204030204"/>
                <a:ea typeface="+mn-ea"/>
                <a:cs typeface="+mn-cs"/>
              </a:rPr>
              <a:t>/</a:t>
            </a:r>
            <a:r>
              <a:rPr lang="en-US" sz="1200" kern="1200" dirty="0" err="1">
                <a:solidFill>
                  <a:prstClr val="black"/>
                </a:solidFill>
                <a:latin typeface="Calibri" panose="020F0502020204030204"/>
                <a:ea typeface="+mn-ea"/>
                <a:cs typeface="+mn-cs"/>
              </a:rPr>
              <a:t>sampe</a:t>
            </a:r>
            <a:r>
              <a:rPr lang="en-US" sz="1200" kern="1200" dirty="0">
                <a:solidFill>
                  <a:prstClr val="black"/>
                </a:solidFill>
                <a:latin typeface="Calibri" panose="020F0502020204030204"/>
                <a:ea typeface="+mn-ea"/>
                <a:cs typeface="+mn-cs"/>
              </a:rPr>
              <a:t>'. If you are not sure which to use, try `bwa mem'</a:t>
            </a:r>
          </a:p>
          <a:p>
            <a:pPr defTabSz="685800">
              <a:buClrTx/>
            </a:pPr>
            <a:r>
              <a:rPr lang="en-US" sz="1200" kern="1200" dirty="0">
                <a:solidFill>
                  <a:prstClr val="black"/>
                </a:solidFill>
                <a:latin typeface="Calibri" panose="020F0502020204030204"/>
                <a:ea typeface="+mn-ea"/>
                <a:cs typeface="+mn-cs"/>
              </a:rPr>
              <a:t>      first. Please `man ./bwa.1' for the manual.</a:t>
            </a:r>
          </a:p>
          <a:p>
            <a:pPr defTabSz="685800">
              <a:buClrTx/>
            </a:pPr>
            <a:endParaRPr lang="en-US" sz="1200" kern="1200" dirty="0">
              <a:solidFill>
                <a:prstClr val="black"/>
              </a:solidFill>
              <a:latin typeface="Calibri" panose="020F0502020204030204"/>
              <a:ea typeface="+mn-ea"/>
              <a:cs typeface="+mn-cs"/>
            </a:endParaRPr>
          </a:p>
        </p:txBody>
      </p:sp>
      <p:sp>
        <p:nvSpPr>
          <p:cNvPr id="4" name="TextBox 3">
            <a:extLst>
              <a:ext uri="{FF2B5EF4-FFF2-40B4-BE49-F238E27FC236}">
                <a16:creationId xmlns:a16="http://schemas.microsoft.com/office/drawing/2014/main" id="{BA24334A-2484-41A7-9F3A-95915E554A99}"/>
              </a:ext>
            </a:extLst>
          </p:cNvPr>
          <p:cNvSpPr txBox="1"/>
          <p:nvPr/>
        </p:nvSpPr>
        <p:spPr>
          <a:xfrm>
            <a:off x="5083405" y="1513002"/>
            <a:ext cx="511871" cy="300082"/>
          </a:xfrm>
          <a:prstGeom prst="rect">
            <a:avLst/>
          </a:prstGeom>
          <a:noFill/>
        </p:spPr>
        <p:txBody>
          <a:bodyPr wrap="none" rtlCol="0">
            <a:spAutoFit/>
          </a:bodyPr>
          <a:lstStyle/>
          <a:p>
            <a:pPr defTabSz="685800">
              <a:buClrTx/>
            </a:pPr>
            <a:r>
              <a:rPr lang="en-US" sz="1350" kern="1200" dirty="0">
                <a:solidFill>
                  <a:prstClr val="black"/>
                </a:solidFill>
                <a:latin typeface="Calibri" panose="020F0502020204030204"/>
                <a:ea typeface="+mn-ea"/>
                <a:cs typeface="+mn-cs"/>
              </a:rPr>
              <a:t>local</a:t>
            </a:r>
          </a:p>
        </p:txBody>
      </p:sp>
      <p:sp>
        <p:nvSpPr>
          <p:cNvPr id="5" name="TextBox 4">
            <a:extLst>
              <a:ext uri="{FF2B5EF4-FFF2-40B4-BE49-F238E27FC236}">
                <a16:creationId xmlns:a16="http://schemas.microsoft.com/office/drawing/2014/main" id="{D30A819B-9B00-4F04-B764-D80AA55CE942}"/>
              </a:ext>
            </a:extLst>
          </p:cNvPr>
          <p:cNvSpPr txBox="1"/>
          <p:nvPr/>
        </p:nvSpPr>
        <p:spPr>
          <a:xfrm>
            <a:off x="5089195" y="2100999"/>
            <a:ext cx="612668" cy="300082"/>
          </a:xfrm>
          <a:prstGeom prst="rect">
            <a:avLst/>
          </a:prstGeom>
          <a:noFill/>
        </p:spPr>
        <p:txBody>
          <a:bodyPr wrap="none" rtlCol="0">
            <a:spAutoFit/>
          </a:bodyPr>
          <a:lstStyle/>
          <a:p>
            <a:pPr defTabSz="685800">
              <a:buClrTx/>
            </a:pPr>
            <a:r>
              <a:rPr lang="en-US" sz="1350" kern="1200" dirty="0">
                <a:solidFill>
                  <a:prstClr val="black"/>
                </a:solidFill>
                <a:latin typeface="Calibri" panose="020F0502020204030204"/>
                <a:ea typeface="+mn-ea"/>
                <a:cs typeface="+mn-cs"/>
              </a:rPr>
              <a:t>global</a:t>
            </a:r>
          </a:p>
        </p:txBody>
      </p:sp>
      <p:sp>
        <p:nvSpPr>
          <p:cNvPr id="6" name="Oval 5">
            <a:extLst>
              <a:ext uri="{FF2B5EF4-FFF2-40B4-BE49-F238E27FC236}">
                <a16:creationId xmlns:a16="http://schemas.microsoft.com/office/drawing/2014/main" id="{B17306A7-C352-427E-9A88-2CDCEEE6AB90}"/>
              </a:ext>
            </a:extLst>
          </p:cNvPr>
          <p:cNvSpPr/>
          <p:nvPr/>
        </p:nvSpPr>
        <p:spPr>
          <a:xfrm>
            <a:off x="763571" y="1579014"/>
            <a:ext cx="5224806" cy="210987"/>
          </a:xfrm>
          <a:prstGeom prst="ellipse">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white"/>
              </a:solidFill>
              <a:latin typeface="Calibri" panose="020F0502020204030204"/>
            </a:endParaRPr>
          </a:p>
        </p:txBody>
      </p:sp>
      <p:sp>
        <p:nvSpPr>
          <p:cNvPr id="7" name="Oval 6">
            <a:extLst>
              <a:ext uri="{FF2B5EF4-FFF2-40B4-BE49-F238E27FC236}">
                <a16:creationId xmlns:a16="http://schemas.microsoft.com/office/drawing/2014/main" id="{24B28F40-4D0F-4073-837A-6BF39EFB4539}"/>
              </a:ext>
            </a:extLst>
          </p:cNvPr>
          <p:cNvSpPr/>
          <p:nvPr/>
        </p:nvSpPr>
        <p:spPr>
          <a:xfrm>
            <a:off x="763571" y="1374503"/>
            <a:ext cx="5224806" cy="210987"/>
          </a:xfrm>
          <a:prstGeom prst="ellipse">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white"/>
              </a:solidFill>
              <a:latin typeface="Calibri" panose="020F0502020204030204"/>
            </a:endParaRPr>
          </a:p>
        </p:txBody>
      </p:sp>
      <p:sp>
        <p:nvSpPr>
          <p:cNvPr id="8" name="Oval 7">
            <a:extLst>
              <a:ext uri="{FF2B5EF4-FFF2-40B4-BE49-F238E27FC236}">
                <a16:creationId xmlns:a16="http://schemas.microsoft.com/office/drawing/2014/main" id="{E75C10C4-D2AE-40F9-AEFC-AC4F64E93FCE}"/>
              </a:ext>
            </a:extLst>
          </p:cNvPr>
          <p:cNvSpPr/>
          <p:nvPr/>
        </p:nvSpPr>
        <p:spPr>
          <a:xfrm>
            <a:off x="692868" y="2007475"/>
            <a:ext cx="5224806" cy="681521"/>
          </a:xfrm>
          <a:prstGeom prst="ellipse">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white"/>
              </a:solidFill>
              <a:latin typeface="Calibri" panose="020F0502020204030204"/>
            </a:endParaRPr>
          </a:p>
        </p:txBody>
      </p:sp>
      <p:sp>
        <p:nvSpPr>
          <p:cNvPr id="9" name="TextBox 8"/>
          <p:cNvSpPr txBox="1"/>
          <p:nvPr/>
        </p:nvSpPr>
        <p:spPr>
          <a:xfrm>
            <a:off x="6307512" y="1698205"/>
            <a:ext cx="2720617" cy="461665"/>
          </a:xfrm>
          <a:prstGeom prst="rect">
            <a:avLst/>
          </a:prstGeom>
          <a:noFill/>
        </p:spPr>
        <p:txBody>
          <a:bodyPr wrap="none" rtlCol="0">
            <a:spAutoFit/>
          </a:bodyPr>
          <a:lstStyle/>
          <a:p>
            <a:pPr defTabSz="685800">
              <a:buClrTx/>
            </a:pPr>
            <a:r>
              <a:rPr lang="en-US" sz="2400" kern="1200" dirty="0">
                <a:solidFill>
                  <a:prstClr val="black"/>
                </a:solidFill>
                <a:latin typeface="Calibri" panose="020F0502020204030204"/>
                <a:ea typeface="+mn-ea"/>
                <a:cs typeface="+mn-cs"/>
              </a:rPr>
              <a:t>Les </a:t>
            </a:r>
            <a:r>
              <a:rPr lang="en-US" sz="2400" kern="1200" dirty="0" err="1">
                <a:solidFill>
                  <a:prstClr val="black"/>
                </a:solidFill>
                <a:latin typeface="Calibri" panose="020F0502020204030204"/>
                <a:ea typeface="+mn-ea"/>
                <a:cs typeface="+mn-cs"/>
              </a:rPr>
              <a:t>principaux</a:t>
            </a:r>
            <a:r>
              <a:rPr lang="en-US" sz="2400" kern="1200" dirty="0">
                <a:solidFill>
                  <a:prstClr val="black"/>
                </a:solidFill>
                <a:latin typeface="Calibri" panose="020F0502020204030204"/>
                <a:ea typeface="+mn-ea"/>
                <a:cs typeface="+mn-cs"/>
              </a:rPr>
              <a:t> </a:t>
            </a:r>
            <a:r>
              <a:rPr lang="en-US" sz="2400" kern="1200" dirty="0" err="1">
                <a:solidFill>
                  <a:prstClr val="black"/>
                </a:solidFill>
                <a:latin typeface="Calibri" panose="020F0502020204030204"/>
                <a:ea typeface="+mn-ea"/>
                <a:cs typeface="+mn-cs"/>
              </a:rPr>
              <a:t>outils</a:t>
            </a:r>
            <a:endParaRPr lang="en-US" sz="2400" kern="1200" dirty="0">
              <a:solidFill>
                <a:prstClr val="black"/>
              </a:solidFill>
              <a:latin typeface="Calibri" panose="020F0502020204030204"/>
              <a:ea typeface="+mn-ea"/>
              <a:cs typeface="+mn-cs"/>
            </a:endParaRPr>
          </a:p>
        </p:txBody>
      </p:sp>
    </p:spTree>
    <p:extLst>
      <p:ext uri="{BB962C8B-B14F-4D97-AF65-F5344CB8AC3E}">
        <p14:creationId xmlns:p14="http://schemas.microsoft.com/office/powerpoint/2010/main" val="4140780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left)">
                                      <p:cBhvr>
                                        <p:cTn id="15" dur="500"/>
                                        <p:tgtEl>
                                          <p:spTgt spid="4"/>
                                        </p:tgtEl>
                                      </p:cBhvr>
                                    </p:animEffect>
                                  </p:childTnLst>
                                </p:cTn>
                              </p:par>
                              <p:par>
                                <p:cTn id="16" presetID="10" presetClass="exit" presetSubtype="0" fill="hold" grpId="1" nodeType="withEffect">
                                  <p:stCondLst>
                                    <p:cond delay="0"/>
                                  </p:stCondLst>
                                  <p:childTnLst>
                                    <p:animEffect transition="out" filter="fade">
                                      <p:cBhvr>
                                        <p:cTn id="17" dur="500"/>
                                        <p:tgtEl>
                                          <p:spTgt spid="7"/>
                                        </p:tgtEl>
                                      </p:cBhvr>
                                    </p:animEffect>
                                    <p:set>
                                      <p:cBhvr>
                                        <p:cTn id="18" dur="1" fill="hold">
                                          <p:stCondLst>
                                            <p:cond delay="499"/>
                                          </p:stCondLst>
                                        </p:cTn>
                                        <p:tgtEl>
                                          <p:spTgt spid="7"/>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wipe(left)">
                                      <p:cBhvr>
                                        <p:cTn id="23" dur="500"/>
                                        <p:tgtEl>
                                          <p:spTgt spid="8"/>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wipe(left)">
                                      <p:cBhvr>
                                        <p:cTn id="26" dur="500"/>
                                        <p:tgtEl>
                                          <p:spTgt spid="5"/>
                                        </p:tgtEl>
                                      </p:cBhvr>
                                    </p:animEffect>
                                  </p:childTnLst>
                                </p:cTn>
                              </p:par>
                              <p:par>
                                <p:cTn id="27" presetID="10" presetClass="exit" presetSubtype="0" fill="hold" grpId="1" nodeType="withEffect">
                                  <p:stCondLst>
                                    <p:cond delay="0"/>
                                  </p:stCondLst>
                                  <p:childTnLst>
                                    <p:animEffect transition="out" filter="fade">
                                      <p:cBhvr>
                                        <p:cTn id="28" dur="500"/>
                                        <p:tgtEl>
                                          <p:spTgt spid="6"/>
                                        </p:tgtEl>
                                      </p:cBhvr>
                                    </p:animEffect>
                                    <p:set>
                                      <p:cBhvr>
                                        <p:cTn id="29"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animBg="1"/>
      <p:bldP spid="6" grpId="1" animBg="1"/>
      <p:bldP spid="7" grpId="0" animBg="1"/>
      <p:bldP spid="7" grpId="1" animBg="1"/>
      <p:bldP spid="8"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37"/>
          <p:cNvSpPr txBox="1">
            <a:spLocks noGrp="1"/>
          </p:cNvSpPr>
          <p:nvPr>
            <p:ph type="body" idx="1"/>
          </p:nvPr>
        </p:nvSpPr>
        <p:spPr>
          <a:xfrm>
            <a:off x="311700" y="847675"/>
            <a:ext cx="8832300" cy="387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a:t>Processus d’analyse de données de séquences, des filtres de qualité à la détection de variants :</a:t>
            </a:r>
            <a:endParaRPr/>
          </a:p>
          <a:p>
            <a:pPr marL="457200" lvl="0" indent="-342900" algn="l" rtl="0">
              <a:spcBef>
                <a:spcPts val="1600"/>
              </a:spcBef>
              <a:spcAft>
                <a:spcPts val="1000"/>
              </a:spcAft>
              <a:buSzPts val="1800"/>
              <a:buChar char="-"/>
            </a:pPr>
            <a:r>
              <a:rPr lang="fr"/>
              <a:t>SNVs et indels de petite taille</a:t>
            </a:r>
            <a:endParaRPr sz="1800"/>
          </a:p>
        </p:txBody>
      </p:sp>
      <p:sp>
        <p:nvSpPr>
          <p:cNvPr id="149" name="Google Shape;149;p37"/>
          <p:cNvSpPr txBox="1"/>
          <p:nvPr/>
        </p:nvSpPr>
        <p:spPr>
          <a:xfrm>
            <a:off x="311700" y="127775"/>
            <a:ext cx="85206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 sz="2800">
                <a:solidFill>
                  <a:srgbClr val="3D85C6"/>
                </a:solidFill>
                <a:latin typeface="Trebuchet MS"/>
                <a:ea typeface="Trebuchet MS"/>
                <a:cs typeface="Trebuchet MS"/>
                <a:sym typeface="Trebuchet MS"/>
              </a:rPr>
              <a:t>Objectifs</a:t>
            </a:r>
            <a:br>
              <a:rPr lang="fr" sz="2800">
                <a:solidFill>
                  <a:srgbClr val="3D85C6"/>
                </a:solidFill>
                <a:latin typeface="Trebuchet MS"/>
                <a:ea typeface="Trebuchet MS"/>
                <a:cs typeface="Trebuchet MS"/>
                <a:sym typeface="Trebuchet MS"/>
              </a:rPr>
            </a:br>
            <a:endParaRPr sz="2800">
              <a:solidFill>
                <a:srgbClr val="3D85C6"/>
              </a:solidFill>
              <a:latin typeface="Trebuchet MS"/>
              <a:ea typeface="Trebuchet MS"/>
              <a:cs typeface="Trebuchet MS"/>
              <a:sym typeface="Trebuchet MS"/>
            </a:endParaRPr>
          </a:p>
        </p:txBody>
      </p:sp>
      <p:sp>
        <p:nvSpPr>
          <p:cNvPr id="150" name="Google Shape;150;p3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fr"/>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EF9AF8-AFA3-46C3-856F-ACBD084C9376}"/>
              </a:ext>
            </a:extLst>
          </p:cNvPr>
          <p:cNvSpPr>
            <a:spLocks noGrp="1"/>
          </p:cNvSpPr>
          <p:nvPr>
            <p:ph type="title"/>
          </p:nvPr>
        </p:nvSpPr>
        <p:spPr/>
        <p:txBody>
          <a:bodyPr/>
          <a:lstStyle/>
          <a:p>
            <a:r>
              <a:rPr lang="en-US" dirty="0"/>
              <a:t>Bwa: un mapper puissant, précis et versatile</a:t>
            </a:r>
          </a:p>
        </p:txBody>
      </p:sp>
      <p:sp>
        <p:nvSpPr>
          <p:cNvPr id="3" name="TextBox 2">
            <a:extLst>
              <a:ext uri="{FF2B5EF4-FFF2-40B4-BE49-F238E27FC236}">
                <a16:creationId xmlns:a16="http://schemas.microsoft.com/office/drawing/2014/main" id="{5822FA79-D523-46AE-AAA8-BF23EE07AD0E}"/>
              </a:ext>
            </a:extLst>
          </p:cNvPr>
          <p:cNvSpPr txBox="1"/>
          <p:nvPr/>
        </p:nvSpPr>
        <p:spPr>
          <a:xfrm>
            <a:off x="755911" y="1706128"/>
            <a:ext cx="7233305" cy="1754326"/>
          </a:xfrm>
          <a:prstGeom prst="rect">
            <a:avLst/>
          </a:prstGeom>
          <a:noFill/>
        </p:spPr>
        <p:txBody>
          <a:bodyPr wrap="square" rtlCol="0">
            <a:spAutoFit/>
          </a:bodyPr>
          <a:lstStyle/>
          <a:p>
            <a:pPr defTabSz="685800">
              <a:buClrTx/>
            </a:pPr>
            <a:r>
              <a:rPr lang="en-US" sz="1200" kern="1200" err="1">
                <a:solidFill>
                  <a:prstClr val="black"/>
                </a:solidFill>
                <a:latin typeface="Calibri" panose="020F0502020204030204"/>
                <a:ea typeface="+mn-ea"/>
                <a:cs typeface="+mn-cs"/>
              </a:rPr>
              <a:t>Usage</a:t>
            </a:r>
            <a:r>
              <a:rPr lang="en-US" sz="1200" kern="1200">
                <a:solidFill>
                  <a:prstClr val="black"/>
                </a:solidFill>
                <a:latin typeface="Calibri" panose="020F0502020204030204"/>
                <a:ea typeface="+mn-ea"/>
                <a:cs typeface="+mn-cs"/>
              </a:rPr>
              <a:t>:   bwa </a:t>
            </a:r>
            <a:r>
              <a:rPr lang="en-US" sz="1200" kern="1200" dirty="0">
                <a:solidFill>
                  <a:prstClr val="black"/>
                </a:solidFill>
                <a:latin typeface="Calibri" panose="020F0502020204030204"/>
                <a:ea typeface="+mn-ea"/>
                <a:cs typeface="+mn-cs"/>
              </a:rPr>
              <a:t>index [options] &lt;</a:t>
            </a:r>
            <a:r>
              <a:rPr lang="en-US" sz="1200" kern="1200" dirty="0" err="1">
                <a:solidFill>
                  <a:prstClr val="black"/>
                </a:solidFill>
                <a:latin typeface="Calibri" panose="020F0502020204030204"/>
                <a:ea typeface="+mn-ea"/>
                <a:cs typeface="+mn-cs"/>
              </a:rPr>
              <a:t>in.fasta</a:t>
            </a:r>
            <a:r>
              <a:rPr lang="en-US" sz="1200" kern="1200" dirty="0">
                <a:solidFill>
                  <a:prstClr val="black"/>
                </a:solidFill>
                <a:latin typeface="Calibri" panose="020F0502020204030204"/>
                <a:ea typeface="+mn-ea"/>
                <a:cs typeface="+mn-cs"/>
              </a:rPr>
              <a:t>&gt;</a:t>
            </a:r>
          </a:p>
          <a:p>
            <a:pPr defTabSz="685800">
              <a:buClrTx/>
            </a:pPr>
            <a:endParaRPr lang="en-US" sz="1200" kern="1200" dirty="0">
              <a:solidFill>
                <a:prstClr val="black"/>
              </a:solidFill>
              <a:latin typeface="Calibri" panose="020F0502020204030204"/>
              <a:ea typeface="+mn-ea"/>
              <a:cs typeface="+mn-cs"/>
            </a:endParaRPr>
          </a:p>
          <a:p>
            <a:pPr defTabSz="685800">
              <a:buClrTx/>
            </a:pPr>
            <a:r>
              <a:rPr lang="en-US" sz="1200" kern="1200" dirty="0">
                <a:solidFill>
                  <a:prstClr val="black"/>
                </a:solidFill>
                <a:latin typeface="Calibri" panose="020F0502020204030204"/>
                <a:ea typeface="+mn-ea"/>
                <a:cs typeface="+mn-cs"/>
              </a:rPr>
              <a:t>Options: -</a:t>
            </a:r>
            <a:r>
              <a:rPr lang="en-US" sz="1200" kern="1200">
                <a:solidFill>
                  <a:prstClr val="black"/>
                </a:solidFill>
                <a:latin typeface="Calibri" panose="020F0502020204030204"/>
                <a:ea typeface="+mn-ea"/>
                <a:cs typeface="+mn-cs"/>
              </a:rPr>
              <a:t>a STR    </a:t>
            </a:r>
            <a:r>
              <a:rPr lang="en-US" sz="1200" kern="1200" dirty="0">
                <a:solidFill>
                  <a:prstClr val="black"/>
                </a:solidFill>
                <a:latin typeface="Calibri" panose="020F0502020204030204"/>
                <a:ea typeface="+mn-ea"/>
                <a:cs typeface="+mn-cs"/>
              </a:rPr>
              <a:t>BWT construction algorithm: </a:t>
            </a:r>
            <a:r>
              <a:rPr lang="en-US" sz="1200" kern="1200" dirty="0" err="1">
                <a:solidFill>
                  <a:prstClr val="black"/>
                </a:solidFill>
                <a:latin typeface="Calibri" panose="020F0502020204030204"/>
                <a:ea typeface="+mn-ea"/>
                <a:cs typeface="+mn-cs"/>
              </a:rPr>
              <a:t>bwtsw</a:t>
            </a:r>
            <a:r>
              <a:rPr lang="en-US" sz="1200" kern="1200" dirty="0">
                <a:solidFill>
                  <a:prstClr val="black"/>
                </a:solidFill>
                <a:latin typeface="Calibri" panose="020F0502020204030204"/>
                <a:ea typeface="+mn-ea"/>
                <a:cs typeface="+mn-cs"/>
              </a:rPr>
              <a:t>, is or rb2 [auto]</a:t>
            </a:r>
          </a:p>
          <a:p>
            <a:pPr defTabSz="685800">
              <a:buClrTx/>
            </a:pPr>
            <a:r>
              <a:rPr lang="en-US" sz="1200" kern="1200">
                <a:solidFill>
                  <a:prstClr val="black"/>
                </a:solidFill>
                <a:latin typeface="Calibri" panose="020F0502020204030204"/>
                <a:ea typeface="+mn-ea"/>
                <a:cs typeface="+mn-cs"/>
              </a:rPr>
              <a:t>         -p STR    </a:t>
            </a:r>
            <a:r>
              <a:rPr lang="en-US" sz="1200" kern="1200" dirty="0">
                <a:solidFill>
                  <a:prstClr val="black"/>
                </a:solidFill>
                <a:latin typeface="Calibri" panose="020F0502020204030204"/>
                <a:ea typeface="+mn-ea"/>
                <a:cs typeface="+mn-cs"/>
              </a:rPr>
              <a:t>prefix of the index [same as </a:t>
            </a:r>
            <a:r>
              <a:rPr lang="en-US" sz="1200" kern="1200" dirty="0" err="1">
                <a:solidFill>
                  <a:prstClr val="black"/>
                </a:solidFill>
                <a:latin typeface="Calibri" panose="020F0502020204030204"/>
                <a:ea typeface="+mn-ea"/>
                <a:cs typeface="+mn-cs"/>
              </a:rPr>
              <a:t>fasta</a:t>
            </a:r>
            <a:r>
              <a:rPr lang="en-US" sz="1200" kern="1200" dirty="0">
                <a:solidFill>
                  <a:prstClr val="black"/>
                </a:solidFill>
                <a:latin typeface="Calibri" panose="020F0502020204030204"/>
                <a:ea typeface="+mn-ea"/>
                <a:cs typeface="+mn-cs"/>
              </a:rPr>
              <a:t> name]</a:t>
            </a:r>
          </a:p>
          <a:p>
            <a:pPr defTabSz="685800">
              <a:buClrTx/>
            </a:pPr>
            <a:r>
              <a:rPr lang="en-US" sz="1200" kern="1200">
                <a:solidFill>
                  <a:prstClr val="black"/>
                </a:solidFill>
                <a:latin typeface="Calibri" panose="020F0502020204030204"/>
                <a:ea typeface="+mn-ea"/>
                <a:cs typeface="+mn-cs"/>
              </a:rPr>
              <a:t>         -b INT    </a:t>
            </a:r>
            <a:r>
              <a:rPr lang="en-US" sz="1200" kern="1200" dirty="0">
                <a:solidFill>
                  <a:prstClr val="black"/>
                </a:solidFill>
                <a:latin typeface="Calibri" panose="020F0502020204030204"/>
                <a:ea typeface="+mn-ea"/>
                <a:cs typeface="+mn-cs"/>
              </a:rPr>
              <a:t>block size for the </a:t>
            </a:r>
            <a:r>
              <a:rPr lang="en-US" sz="1200" kern="1200" dirty="0" err="1">
                <a:solidFill>
                  <a:prstClr val="black"/>
                </a:solidFill>
                <a:latin typeface="Calibri" panose="020F0502020204030204"/>
                <a:ea typeface="+mn-ea"/>
                <a:cs typeface="+mn-cs"/>
              </a:rPr>
              <a:t>bwtsw</a:t>
            </a:r>
            <a:r>
              <a:rPr lang="en-US" sz="1200" kern="1200" dirty="0">
                <a:solidFill>
                  <a:prstClr val="black"/>
                </a:solidFill>
                <a:latin typeface="Calibri" panose="020F0502020204030204"/>
                <a:ea typeface="+mn-ea"/>
                <a:cs typeface="+mn-cs"/>
              </a:rPr>
              <a:t> algorithm (effective with -a </a:t>
            </a:r>
            <a:r>
              <a:rPr lang="en-US" sz="1200" kern="1200" dirty="0" err="1">
                <a:solidFill>
                  <a:prstClr val="black"/>
                </a:solidFill>
                <a:latin typeface="Calibri" panose="020F0502020204030204"/>
                <a:ea typeface="+mn-ea"/>
                <a:cs typeface="+mn-cs"/>
              </a:rPr>
              <a:t>bwtsw</a:t>
            </a:r>
            <a:r>
              <a:rPr lang="en-US" sz="1200" kern="1200" dirty="0">
                <a:solidFill>
                  <a:prstClr val="black"/>
                </a:solidFill>
                <a:latin typeface="Calibri" panose="020F0502020204030204"/>
                <a:ea typeface="+mn-ea"/>
                <a:cs typeface="+mn-cs"/>
              </a:rPr>
              <a:t>) [10000000]</a:t>
            </a:r>
          </a:p>
          <a:p>
            <a:pPr defTabSz="685800">
              <a:buClrTx/>
            </a:pPr>
            <a:r>
              <a:rPr lang="en-US" sz="1200" kern="1200">
                <a:solidFill>
                  <a:prstClr val="black"/>
                </a:solidFill>
                <a:latin typeface="Calibri" panose="020F0502020204030204"/>
                <a:ea typeface="+mn-ea"/>
                <a:cs typeface="+mn-cs"/>
              </a:rPr>
              <a:t>         -6        </a:t>
            </a:r>
            <a:r>
              <a:rPr lang="en-US" sz="1200" kern="1200" dirty="0">
                <a:solidFill>
                  <a:prstClr val="black"/>
                </a:solidFill>
                <a:latin typeface="Calibri" panose="020F0502020204030204"/>
                <a:ea typeface="+mn-ea"/>
                <a:cs typeface="+mn-cs"/>
              </a:rPr>
              <a:t>index files named as &lt;</a:t>
            </a:r>
            <a:r>
              <a:rPr lang="en-US" sz="1200" kern="1200" dirty="0" err="1">
                <a:solidFill>
                  <a:prstClr val="black"/>
                </a:solidFill>
                <a:latin typeface="Calibri" panose="020F0502020204030204"/>
                <a:ea typeface="+mn-ea"/>
                <a:cs typeface="+mn-cs"/>
              </a:rPr>
              <a:t>in.fasta</a:t>
            </a:r>
            <a:r>
              <a:rPr lang="en-US" sz="1200" kern="1200" dirty="0">
                <a:solidFill>
                  <a:prstClr val="black"/>
                </a:solidFill>
                <a:latin typeface="Calibri" panose="020F0502020204030204"/>
                <a:ea typeface="+mn-ea"/>
                <a:cs typeface="+mn-cs"/>
              </a:rPr>
              <a:t>&gt;.64.* instead of &lt;</a:t>
            </a:r>
            <a:r>
              <a:rPr lang="en-US" sz="1200" kern="1200" dirty="0" err="1">
                <a:solidFill>
                  <a:prstClr val="black"/>
                </a:solidFill>
                <a:latin typeface="Calibri" panose="020F0502020204030204"/>
                <a:ea typeface="+mn-ea"/>
                <a:cs typeface="+mn-cs"/>
              </a:rPr>
              <a:t>in.fasta</a:t>
            </a:r>
            <a:r>
              <a:rPr lang="en-US" sz="1200" kern="1200" dirty="0">
                <a:solidFill>
                  <a:prstClr val="black"/>
                </a:solidFill>
                <a:latin typeface="Calibri" panose="020F0502020204030204"/>
                <a:ea typeface="+mn-ea"/>
                <a:cs typeface="+mn-cs"/>
              </a:rPr>
              <a:t>&gt;.* </a:t>
            </a:r>
          </a:p>
          <a:p>
            <a:pPr defTabSz="685800">
              <a:buClrTx/>
            </a:pPr>
            <a:endParaRPr lang="en-US" sz="1200" kern="1200" dirty="0">
              <a:solidFill>
                <a:prstClr val="black"/>
              </a:solidFill>
              <a:latin typeface="Calibri" panose="020F0502020204030204"/>
              <a:ea typeface="+mn-ea"/>
              <a:cs typeface="+mn-cs"/>
            </a:endParaRPr>
          </a:p>
          <a:p>
            <a:pPr defTabSz="685800">
              <a:buClrTx/>
            </a:pPr>
            <a:r>
              <a:rPr lang="en-US" sz="1200" kern="1200" dirty="0">
                <a:solidFill>
                  <a:prstClr val="black"/>
                </a:solidFill>
                <a:latin typeface="Calibri" panose="020F0502020204030204"/>
                <a:ea typeface="+mn-ea"/>
                <a:cs typeface="+mn-cs"/>
              </a:rPr>
              <a:t>Warning: `-a </a:t>
            </a:r>
            <a:r>
              <a:rPr lang="en-US" sz="1200" kern="1200" dirty="0" err="1">
                <a:solidFill>
                  <a:prstClr val="black"/>
                </a:solidFill>
                <a:latin typeface="Calibri" panose="020F0502020204030204"/>
                <a:ea typeface="+mn-ea"/>
                <a:cs typeface="+mn-cs"/>
              </a:rPr>
              <a:t>bwtsw</a:t>
            </a:r>
            <a:r>
              <a:rPr lang="en-US" sz="1200" kern="1200" dirty="0">
                <a:solidFill>
                  <a:prstClr val="black"/>
                </a:solidFill>
                <a:latin typeface="Calibri" panose="020F0502020204030204"/>
                <a:ea typeface="+mn-ea"/>
                <a:cs typeface="+mn-cs"/>
              </a:rPr>
              <a:t>' does not work for short genomes, while `-a is' and</a:t>
            </a:r>
          </a:p>
          <a:p>
            <a:pPr defTabSz="685800">
              <a:buClrTx/>
            </a:pPr>
            <a:r>
              <a:rPr lang="en-US" sz="1200" kern="1200">
                <a:solidFill>
                  <a:prstClr val="black"/>
                </a:solidFill>
                <a:latin typeface="Calibri" panose="020F0502020204030204"/>
                <a:ea typeface="+mn-ea"/>
                <a:cs typeface="+mn-cs"/>
              </a:rPr>
              <a:t>         `-</a:t>
            </a:r>
            <a:r>
              <a:rPr lang="en-US" sz="1200" kern="1200" dirty="0">
                <a:solidFill>
                  <a:prstClr val="black"/>
                </a:solidFill>
                <a:latin typeface="Calibri" panose="020F0502020204030204"/>
                <a:ea typeface="+mn-ea"/>
                <a:cs typeface="+mn-cs"/>
              </a:rPr>
              <a:t>a div' do not work not for long genomes.</a:t>
            </a:r>
          </a:p>
        </p:txBody>
      </p:sp>
      <p:sp>
        <p:nvSpPr>
          <p:cNvPr id="4" name="TextBox 3"/>
          <p:cNvSpPr txBox="1"/>
          <p:nvPr/>
        </p:nvSpPr>
        <p:spPr>
          <a:xfrm>
            <a:off x="6307512" y="1698205"/>
            <a:ext cx="1623842" cy="461665"/>
          </a:xfrm>
          <a:prstGeom prst="rect">
            <a:avLst/>
          </a:prstGeom>
          <a:noFill/>
        </p:spPr>
        <p:txBody>
          <a:bodyPr wrap="none" rtlCol="0">
            <a:spAutoFit/>
          </a:bodyPr>
          <a:lstStyle/>
          <a:p>
            <a:pPr defTabSz="685800">
              <a:buClrTx/>
            </a:pPr>
            <a:r>
              <a:rPr lang="en-US" sz="2400" kern="1200" dirty="0">
                <a:solidFill>
                  <a:prstClr val="black"/>
                </a:solidFill>
                <a:latin typeface="Calibri" panose="020F0502020204030204"/>
                <a:ea typeface="+mn-ea"/>
                <a:cs typeface="+mn-cs"/>
              </a:rPr>
              <a:t>Indexations</a:t>
            </a:r>
          </a:p>
        </p:txBody>
      </p:sp>
      <p:sp>
        <p:nvSpPr>
          <p:cNvPr id="5" name="Oval 4">
            <a:extLst>
              <a:ext uri="{FF2B5EF4-FFF2-40B4-BE49-F238E27FC236}">
                <a16:creationId xmlns:a16="http://schemas.microsoft.com/office/drawing/2014/main" id="{B17306A7-C352-427E-9A88-2CDCEEE6AB90}"/>
              </a:ext>
            </a:extLst>
          </p:cNvPr>
          <p:cNvSpPr/>
          <p:nvPr/>
        </p:nvSpPr>
        <p:spPr>
          <a:xfrm>
            <a:off x="356164" y="2081971"/>
            <a:ext cx="5224806" cy="210987"/>
          </a:xfrm>
          <a:prstGeom prst="ellipse">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white"/>
              </a:solidFill>
              <a:latin typeface="Calibri" panose="020F0502020204030204"/>
            </a:endParaRPr>
          </a:p>
        </p:txBody>
      </p:sp>
      <p:sp>
        <p:nvSpPr>
          <p:cNvPr id="6" name="Oval 5">
            <a:extLst>
              <a:ext uri="{FF2B5EF4-FFF2-40B4-BE49-F238E27FC236}">
                <a16:creationId xmlns:a16="http://schemas.microsoft.com/office/drawing/2014/main" id="{24B28F40-4D0F-4073-837A-6BF39EFB4539}"/>
              </a:ext>
            </a:extLst>
          </p:cNvPr>
          <p:cNvSpPr/>
          <p:nvPr/>
        </p:nvSpPr>
        <p:spPr>
          <a:xfrm>
            <a:off x="356164" y="1721288"/>
            <a:ext cx="5224806" cy="210987"/>
          </a:xfrm>
          <a:prstGeom prst="ellipse">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white"/>
              </a:solidFill>
              <a:latin typeface="Calibri" panose="020F0502020204030204"/>
            </a:endParaRPr>
          </a:p>
        </p:txBody>
      </p:sp>
    </p:spTree>
    <p:extLst>
      <p:ext uri="{BB962C8B-B14F-4D97-AF65-F5344CB8AC3E}">
        <p14:creationId xmlns:p14="http://schemas.microsoft.com/office/powerpoint/2010/main" val="468324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par>
                                <p:cTn id="13" presetID="10" presetClass="exit" presetSubtype="0" fill="hold" grpId="1" nodeType="withEffect">
                                  <p:stCondLst>
                                    <p:cond delay="0"/>
                                  </p:stCondLst>
                                  <p:childTnLst>
                                    <p:animEffect transition="out" filter="fade">
                                      <p:cBhvr>
                                        <p:cTn id="14" dur="500"/>
                                        <p:tgtEl>
                                          <p:spTgt spid="6"/>
                                        </p:tgtEl>
                                      </p:cBhvr>
                                    </p:animEffect>
                                    <p:set>
                                      <p:cBhvr>
                                        <p:cTn id="15"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6" grpId="1"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EF9AF8-AFA3-46C3-856F-ACBD084C9376}"/>
              </a:ext>
            </a:extLst>
          </p:cNvPr>
          <p:cNvSpPr>
            <a:spLocks noGrp="1"/>
          </p:cNvSpPr>
          <p:nvPr>
            <p:ph type="title"/>
          </p:nvPr>
        </p:nvSpPr>
        <p:spPr/>
        <p:txBody>
          <a:bodyPr/>
          <a:lstStyle/>
          <a:p>
            <a:r>
              <a:rPr lang="en-US" dirty="0"/>
              <a:t>Bwa: un mapper puissant, précis et versatile</a:t>
            </a:r>
          </a:p>
        </p:txBody>
      </p:sp>
      <p:sp>
        <p:nvSpPr>
          <p:cNvPr id="3" name="TextBox 2">
            <a:extLst>
              <a:ext uri="{FF2B5EF4-FFF2-40B4-BE49-F238E27FC236}">
                <a16:creationId xmlns:a16="http://schemas.microsoft.com/office/drawing/2014/main" id="{5822FA79-D523-46AE-AAA8-BF23EE07AD0E}"/>
              </a:ext>
            </a:extLst>
          </p:cNvPr>
          <p:cNvSpPr txBox="1"/>
          <p:nvPr/>
        </p:nvSpPr>
        <p:spPr>
          <a:xfrm>
            <a:off x="755911" y="1154661"/>
            <a:ext cx="7233305" cy="3600986"/>
          </a:xfrm>
          <a:prstGeom prst="rect">
            <a:avLst/>
          </a:prstGeom>
          <a:noFill/>
        </p:spPr>
        <p:txBody>
          <a:bodyPr wrap="square" rtlCol="0">
            <a:spAutoFit/>
          </a:bodyPr>
          <a:lstStyle/>
          <a:p>
            <a:pPr defTabSz="685800">
              <a:buClrTx/>
            </a:pPr>
            <a:r>
              <a:rPr lang="en-US" sz="1200" kern="1200" dirty="0">
                <a:solidFill>
                  <a:prstClr val="black"/>
                </a:solidFill>
                <a:latin typeface="Calibri" panose="020F0502020204030204"/>
                <a:ea typeface="+mn-ea"/>
                <a:cs typeface="+mn-cs"/>
              </a:rPr>
              <a:t>Usage: bwa mem [options] </a:t>
            </a:r>
            <a:r>
              <a:rPr lang="en-US" sz="1200" kern="1200">
                <a:solidFill>
                  <a:prstClr val="black"/>
                </a:solidFill>
                <a:latin typeface="Calibri" panose="020F0502020204030204"/>
                <a:ea typeface="+mn-ea"/>
                <a:cs typeface="+mn-cs"/>
              </a:rPr>
              <a:t>&lt;idxbase&gt; &lt;in1.fq&gt; [</a:t>
            </a:r>
            <a:r>
              <a:rPr lang="en-US" sz="1200" kern="1200" dirty="0">
                <a:solidFill>
                  <a:prstClr val="black"/>
                </a:solidFill>
                <a:latin typeface="Calibri" panose="020F0502020204030204"/>
                <a:ea typeface="+mn-ea"/>
                <a:cs typeface="+mn-cs"/>
              </a:rPr>
              <a:t>in2.fq]</a:t>
            </a:r>
          </a:p>
          <a:p>
            <a:pPr defTabSz="685800">
              <a:buClrTx/>
            </a:pPr>
            <a:endParaRPr lang="en-US" sz="1200" kern="1200" dirty="0">
              <a:solidFill>
                <a:prstClr val="black"/>
              </a:solidFill>
              <a:latin typeface="Calibri" panose="020F0502020204030204"/>
              <a:ea typeface="+mn-ea"/>
              <a:cs typeface="+mn-cs"/>
            </a:endParaRPr>
          </a:p>
          <a:p>
            <a:pPr defTabSz="685800">
              <a:buClrTx/>
            </a:pPr>
            <a:r>
              <a:rPr lang="en-US" sz="1200" kern="1200" dirty="0">
                <a:solidFill>
                  <a:prstClr val="black"/>
                </a:solidFill>
                <a:latin typeface="Calibri" panose="020F0502020204030204"/>
                <a:ea typeface="+mn-ea"/>
                <a:cs typeface="+mn-cs"/>
              </a:rPr>
              <a:t>Algorithm options:</a:t>
            </a:r>
          </a:p>
          <a:p>
            <a:pPr defTabSz="685800">
              <a:buClrTx/>
            </a:pPr>
            <a:endParaRPr lang="en-US" sz="1200" kern="1200" dirty="0">
              <a:solidFill>
                <a:prstClr val="black"/>
              </a:solidFill>
              <a:latin typeface="Calibri" panose="020F0502020204030204"/>
              <a:ea typeface="+mn-ea"/>
              <a:cs typeface="+mn-cs"/>
            </a:endParaRPr>
          </a:p>
          <a:p>
            <a:pPr defTabSz="685800">
              <a:buClrTx/>
            </a:pPr>
            <a:r>
              <a:rPr lang="en-US" sz="1200" kern="1200">
                <a:solidFill>
                  <a:prstClr val="black"/>
                </a:solidFill>
                <a:latin typeface="Calibri" panose="020F0502020204030204"/>
                <a:ea typeface="+mn-ea"/>
                <a:cs typeface="+mn-cs"/>
              </a:rPr>
              <a:t>       </a:t>
            </a:r>
            <a:r>
              <a:rPr lang="en-US" sz="1200" kern="1200" dirty="0">
                <a:solidFill>
                  <a:prstClr val="black"/>
                </a:solidFill>
                <a:latin typeface="Calibri" panose="020F0502020204030204"/>
                <a:ea typeface="+mn-ea"/>
                <a:cs typeface="+mn-cs"/>
              </a:rPr>
              <a:t>-</a:t>
            </a:r>
            <a:r>
              <a:rPr lang="en-US" sz="1200" kern="1200">
                <a:solidFill>
                  <a:prstClr val="black"/>
                </a:solidFill>
                <a:latin typeface="Calibri" panose="020F0502020204030204"/>
                <a:ea typeface="+mn-ea"/>
                <a:cs typeface="+mn-cs"/>
              </a:rPr>
              <a:t>t INT        </a:t>
            </a:r>
            <a:r>
              <a:rPr lang="en-US" sz="1200" kern="1200" dirty="0">
                <a:solidFill>
                  <a:prstClr val="black"/>
                </a:solidFill>
                <a:latin typeface="Calibri" panose="020F0502020204030204"/>
                <a:ea typeface="+mn-ea"/>
                <a:cs typeface="+mn-cs"/>
              </a:rPr>
              <a:t>number of threads [1]</a:t>
            </a:r>
          </a:p>
          <a:p>
            <a:pPr defTabSz="685800">
              <a:buClrTx/>
            </a:pPr>
            <a:r>
              <a:rPr lang="en-US" sz="1200" kern="1200">
                <a:solidFill>
                  <a:prstClr val="black"/>
                </a:solidFill>
                <a:latin typeface="Calibri" panose="020F0502020204030204"/>
                <a:ea typeface="+mn-ea"/>
                <a:cs typeface="+mn-cs"/>
              </a:rPr>
              <a:t>       </a:t>
            </a:r>
            <a:r>
              <a:rPr lang="en-US" sz="1200" kern="1200" dirty="0">
                <a:solidFill>
                  <a:prstClr val="black"/>
                </a:solidFill>
                <a:latin typeface="Calibri" panose="020F0502020204030204"/>
                <a:ea typeface="+mn-ea"/>
                <a:cs typeface="+mn-cs"/>
              </a:rPr>
              <a:t>-</a:t>
            </a:r>
            <a:r>
              <a:rPr lang="en-US" sz="1200" kern="1200">
                <a:solidFill>
                  <a:prstClr val="black"/>
                </a:solidFill>
                <a:latin typeface="Calibri" panose="020F0502020204030204"/>
                <a:ea typeface="+mn-ea"/>
                <a:cs typeface="+mn-cs"/>
              </a:rPr>
              <a:t>k INT        </a:t>
            </a:r>
            <a:r>
              <a:rPr lang="en-US" sz="1200" kern="1200" dirty="0">
                <a:solidFill>
                  <a:prstClr val="black"/>
                </a:solidFill>
                <a:latin typeface="Calibri" panose="020F0502020204030204"/>
                <a:ea typeface="+mn-ea"/>
                <a:cs typeface="+mn-cs"/>
              </a:rPr>
              <a:t>minimum seed length [19]</a:t>
            </a:r>
          </a:p>
          <a:p>
            <a:pPr defTabSz="685800">
              <a:buClrTx/>
            </a:pPr>
            <a:r>
              <a:rPr lang="en-US" sz="1200" kern="1200">
                <a:solidFill>
                  <a:prstClr val="black"/>
                </a:solidFill>
                <a:latin typeface="Calibri" panose="020F0502020204030204"/>
                <a:ea typeface="+mn-ea"/>
                <a:cs typeface="+mn-cs"/>
              </a:rPr>
              <a:t>       </a:t>
            </a:r>
            <a:r>
              <a:rPr lang="en-US" sz="1200" kern="1200" dirty="0">
                <a:solidFill>
                  <a:prstClr val="black"/>
                </a:solidFill>
                <a:latin typeface="Calibri" panose="020F0502020204030204"/>
                <a:ea typeface="+mn-ea"/>
                <a:cs typeface="+mn-cs"/>
              </a:rPr>
              <a:t>-</a:t>
            </a:r>
            <a:r>
              <a:rPr lang="en-US" sz="1200" kern="1200">
                <a:solidFill>
                  <a:prstClr val="black"/>
                </a:solidFill>
                <a:latin typeface="Calibri" panose="020F0502020204030204"/>
                <a:ea typeface="+mn-ea"/>
                <a:cs typeface="+mn-cs"/>
              </a:rPr>
              <a:t>w INT        </a:t>
            </a:r>
            <a:r>
              <a:rPr lang="en-US" sz="1200" kern="1200" dirty="0">
                <a:solidFill>
                  <a:prstClr val="black"/>
                </a:solidFill>
                <a:latin typeface="Calibri" panose="020F0502020204030204"/>
                <a:ea typeface="+mn-ea"/>
                <a:cs typeface="+mn-cs"/>
              </a:rPr>
              <a:t>band width for banded alignment [100]</a:t>
            </a:r>
          </a:p>
          <a:p>
            <a:pPr defTabSz="685800">
              <a:buClrTx/>
            </a:pPr>
            <a:r>
              <a:rPr lang="en-US" sz="1200" kern="1200">
                <a:solidFill>
                  <a:prstClr val="black"/>
                </a:solidFill>
                <a:latin typeface="Calibri" panose="020F0502020204030204"/>
                <a:ea typeface="+mn-ea"/>
                <a:cs typeface="+mn-cs"/>
              </a:rPr>
              <a:t>       </a:t>
            </a:r>
            <a:r>
              <a:rPr lang="en-US" sz="1200" kern="1200" dirty="0">
                <a:solidFill>
                  <a:prstClr val="black"/>
                </a:solidFill>
                <a:latin typeface="Calibri" panose="020F0502020204030204"/>
                <a:ea typeface="+mn-ea"/>
                <a:cs typeface="+mn-cs"/>
              </a:rPr>
              <a:t>-</a:t>
            </a:r>
            <a:r>
              <a:rPr lang="en-US" sz="1200" kern="1200">
                <a:solidFill>
                  <a:prstClr val="black"/>
                </a:solidFill>
                <a:latin typeface="Calibri" panose="020F0502020204030204"/>
                <a:ea typeface="+mn-ea"/>
                <a:cs typeface="+mn-cs"/>
              </a:rPr>
              <a:t>d INT        </a:t>
            </a:r>
            <a:r>
              <a:rPr lang="en-US" sz="1200" kern="1200" dirty="0">
                <a:solidFill>
                  <a:prstClr val="black"/>
                </a:solidFill>
                <a:latin typeface="Calibri" panose="020F0502020204030204"/>
                <a:ea typeface="+mn-ea"/>
                <a:cs typeface="+mn-cs"/>
              </a:rPr>
              <a:t>off-diagonal X-</a:t>
            </a:r>
            <a:r>
              <a:rPr lang="en-US" sz="1200" kern="1200" dirty="0" err="1">
                <a:solidFill>
                  <a:prstClr val="black"/>
                </a:solidFill>
                <a:latin typeface="Calibri" panose="020F0502020204030204"/>
                <a:ea typeface="+mn-ea"/>
                <a:cs typeface="+mn-cs"/>
              </a:rPr>
              <a:t>dropoff</a:t>
            </a:r>
            <a:r>
              <a:rPr lang="en-US" sz="1200" kern="1200" dirty="0">
                <a:solidFill>
                  <a:prstClr val="black"/>
                </a:solidFill>
                <a:latin typeface="Calibri" panose="020F0502020204030204"/>
                <a:ea typeface="+mn-ea"/>
                <a:cs typeface="+mn-cs"/>
              </a:rPr>
              <a:t> [100]</a:t>
            </a:r>
          </a:p>
          <a:p>
            <a:pPr defTabSz="685800">
              <a:buClrTx/>
            </a:pPr>
            <a:r>
              <a:rPr lang="en-US" sz="1200" kern="1200">
                <a:solidFill>
                  <a:prstClr val="black"/>
                </a:solidFill>
                <a:latin typeface="Calibri" panose="020F0502020204030204"/>
                <a:ea typeface="+mn-ea"/>
                <a:cs typeface="+mn-cs"/>
              </a:rPr>
              <a:t>       </a:t>
            </a:r>
            <a:r>
              <a:rPr lang="en-US" sz="1200" kern="1200" dirty="0">
                <a:solidFill>
                  <a:prstClr val="black"/>
                </a:solidFill>
                <a:latin typeface="Calibri" panose="020F0502020204030204"/>
                <a:ea typeface="+mn-ea"/>
                <a:cs typeface="+mn-cs"/>
              </a:rPr>
              <a:t>-</a:t>
            </a:r>
            <a:r>
              <a:rPr lang="en-US" sz="1200" kern="1200">
                <a:solidFill>
                  <a:prstClr val="black"/>
                </a:solidFill>
                <a:latin typeface="Calibri" panose="020F0502020204030204"/>
                <a:ea typeface="+mn-ea"/>
                <a:cs typeface="+mn-cs"/>
              </a:rPr>
              <a:t>r FLOAT      look </a:t>
            </a:r>
            <a:r>
              <a:rPr lang="en-US" sz="1200" kern="1200" dirty="0">
                <a:solidFill>
                  <a:prstClr val="black"/>
                </a:solidFill>
                <a:latin typeface="Calibri" panose="020F0502020204030204"/>
                <a:ea typeface="+mn-ea"/>
                <a:cs typeface="+mn-cs"/>
              </a:rPr>
              <a:t>for internal seeds inside a seed longer than {-k} * FLOAT [1.5]</a:t>
            </a:r>
          </a:p>
          <a:p>
            <a:pPr defTabSz="685800">
              <a:buClrTx/>
            </a:pPr>
            <a:r>
              <a:rPr lang="en-US" sz="1200" kern="1200">
                <a:solidFill>
                  <a:prstClr val="black"/>
                </a:solidFill>
                <a:latin typeface="Calibri" panose="020F0502020204030204"/>
                <a:ea typeface="+mn-ea"/>
                <a:cs typeface="+mn-cs"/>
              </a:rPr>
              <a:t>       </a:t>
            </a:r>
            <a:r>
              <a:rPr lang="en-US" sz="1200" kern="1200" dirty="0">
                <a:solidFill>
                  <a:prstClr val="black"/>
                </a:solidFill>
                <a:latin typeface="Calibri" panose="020F0502020204030204"/>
                <a:ea typeface="+mn-ea"/>
                <a:cs typeface="+mn-cs"/>
              </a:rPr>
              <a:t>-</a:t>
            </a:r>
            <a:r>
              <a:rPr lang="en-US" sz="1200" kern="1200">
                <a:solidFill>
                  <a:prstClr val="black"/>
                </a:solidFill>
                <a:latin typeface="Calibri" panose="020F0502020204030204"/>
                <a:ea typeface="+mn-ea"/>
                <a:cs typeface="+mn-cs"/>
              </a:rPr>
              <a:t>y INT        </a:t>
            </a:r>
            <a:r>
              <a:rPr lang="en-US" sz="1200" kern="1200" dirty="0">
                <a:solidFill>
                  <a:prstClr val="black"/>
                </a:solidFill>
                <a:latin typeface="Calibri" panose="020F0502020204030204"/>
                <a:ea typeface="+mn-ea"/>
                <a:cs typeface="+mn-cs"/>
              </a:rPr>
              <a:t>seed occurrence for the 3rd round seeding [20]</a:t>
            </a:r>
          </a:p>
          <a:p>
            <a:pPr defTabSz="685800">
              <a:buClrTx/>
            </a:pPr>
            <a:r>
              <a:rPr lang="en-US" sz="1200" kern="1200">
                <a:solidFill>
                  <a:prstClr val="black"/>
                </a:solidFill>
                <a:latin typeface="Calibri" panose="020F0502020204030204"/>
                <a:ea typeface="+mn-ea"/>
                <a:cs typeface="+mn-cs"/>
              </a:rPr>
              <a:t>       </a:t>
            </a:r>
            <a:r>
              <a:rPr lang="en-US" sz="1200" kern="1200" dirty="0">
                <a:solidFill>
                  <a:prstClr val="black"/>
                </a:solidFill>
                <a:latin typeface="Calibri" panose="020F0502020204030204"/>
                <a:ea typeface="+mn-ea"/>
                <a:cs typeface="+mn-cs"/>
              </a:rPr>
              <a:t>-</a:t>
            </a:r>
            <a:r>
              <a:rPr lang="en-US" sz="1200" kern="1200">
                <a:solidFill>
                  <a:prstClr val="black"/>
                </a:solidFill>
                <a:latin typeface="Calibri" panose="020F0502020204030204"/>
                <a:ea typeface="+mn-ea"/>
                <a:cs typeface="+mn-cs"/>
              </a:rPr>
              <a:t>c INT        </a:t>
            </a:r>
            <a:r>
              <a:rPr lang="en-US" sz="1200" kern="1200" dirty="0">
                <a:solidFill>
                  <a:prstClr val="black"/>
                </a:solidFill>
                <a:latin typeface="Calibri" panose="020F0502020204030204"/>
                <a:ea typeface="+mn-ea"/>
                <a:cs typeface="+mn-cs"/>
              </a:rPr>
              <a:t>skip seeds with more than INT occurrences [500]</a:t>
            </a:r>
          </a:p>
          <a:p>
            <a:pPr defTabSz="685800">
              <a:buClrTx/>
            </a:pPr>
            <a:r>
              <a:rPr lang="en-US" sz="1200" kern="1200">
                <a:solidFill>
                  <a:prstClr val="black"/>
                </a:solidFill>
                <a:latin typeface="Calibri" panose="020F0502020204030204"/>
                <a:ea typeface="+mn-ea"/>
                <a:cs typeface="+mn-cs"/>
              </a:rPr>
              <a:t>       </a:t>
            </a:r>
            <a:r>
              <a:rPr lang="en-US" sz="1200" kern="1200" dirty="0">
                <a:solidFill>
                  <a:prstClr val="black"/>
                </a:solidFill>
                <a:latin typeface="Calibri" panose="020F0502020204030204"/>
                <a:ea typeface="+mn-ea"/>
                <a:cs typeface="+mn-cs"/>
              </a:rPr>
              <a:t>-</a:t>
            </a:r>
            <a:r>
              <a:rPr lang="en-US" sz="1200" kern="1200">
                <a:solidFill>
                  <a:prstClr val="black"/>
                </a:solidFill>
                <a:latin typeface="Calibri" panose="020F0502020204030204"/>
                <a:ea typeface="+mn-ea"/>
                <a:cs typeface="+mn-cs"/>
              </a:rPr>
              <a:t>D FLOAT      drop </a:t>
            </a:r>
            <a:r>
              <a:rPr lang="en-US" sz="1200" kern="1200" dirty="0">
                <a:solidFill>
                  <a:prstClr val="black"/>
                </a:solidFill>
                <a:latin typeface="Calibri" panose="020F0502020204030204"/>
                <a:ea typeface="+mn-ea"/>
                <a:cs typeface="+mn-cs"/>
              </a:rPr>
              <a:t>chains shorter than FLOAT fraction of the longest overlapping chain [0.50]</a:t>
            </a:r>
          </a:p>
          <a:p>
            <a:pPr defTabSz="685800">
              <a:buClrTx/>
            </a:pPr>
            <a:r>
              <a:rPr lang="en-US" sz="1200" kern="1200">
                <a:solidFill>
                  <a:prstClr val="black"/>
                </a:solidFill>
                <a:latin typeface="Calibri" panose="020F0502020204030204"/>
                <a:ea typeface="+mn-ea"/>
                <a:cs typeface="+mn-cs"/>
              </a:rPr>
              <a:t>       </a:t>
            </a:r>
            <a:r>
              <a:rPr lang="en-US" sz="1200" kern="1200" dirty="0">
                <a:solidFill>
                  <a:prstClr val="black"/>
                </a:solidFill>
                <a:latin typeface="Calibri" panose="020F0502020204030204"/>
                <a:ea typeface="+mn-ea"/>
                <a:cs typeface="+mn-cs"/>
              </a:rPr>
              <a:t>-</a:t>
            </a:r>
            <a:r>
              <a:rPr lang="en-US" sz="1200" kern="1200">
                <a:solidFill>
                  <a:prstClr val="black"/>
                </a:solidFill>
                <a:latin typeface="Calibri" panose="020F0502020204030204"/>
                <a:ea typeface="+mn-ea"/>
                <a:cs typeface="+mn-cs"/>
              </a:rPr>
              <a:t>W INT        </a:t>
            </a:r>
            <a:r>
              <a:rPr lang="en-US" sz="1200" kern="1200" dirty="0">
                <a:solidFill>
                  <a:prstClr val="black"/>
                </a:solidFill>
                <a:latin typeface="Calibri" panose="020F0502020204030204"/>
                <a:ea typeface="+mn-ea"/>
                <a:cs typeface="+mn-cs"/>
              </a:rPr>
              <a:t>discard a chain if seeded bases shorter than INT [0]</a:t>
            </a:r>
          </a:p>
          <a:p>
            <a:pPr defTabSz="685800">
              <a:buClrTx/>
            </a:pPr>
            <a:r>
              <a:rPr lang="en-US" sz="1200" kern="1200">
                <a:solidFill>
                  <a:prstClr val="black"/>
                </a:solidFill>
                <a:latin typeface="Calibri" panose="020F0502020204030204"/>
                <a:ea typeface="+mn-ea"/>
                <a:cs typeface="+mn-cs"/>
              </a:rPr>
              <a:t>       </a:t>
            </a:r>
            <a:r>
              <a:rPr lang="en-US" sz="1200" kern="1200" dirty="0">
                <a:solidFill>
                  <a:prstClr val="black"/>
                </a:solidFill>
                <a:latin typeface="Calibri" panose="020F0502020204030204"/>
                <a:ea typeface="+mn-ea"/>
                <a:cs typeface="+mn-cs"/>
              </a:rPr>
              <a:t>-</a:t>
            </a:r>
            <a:r>
              <a:rPr lang="en-US" sz="1200" kern="1200">
                <a:solidFill>
                  <a:prstClr val="black"/>
                </a:solidFill>
                <a:latin typeface="Calibri" panose="020F0502020204030204"/>
                <a:ea typeface="+mn-ea"/>
                <a:cs typeface="+mn-cs"/>
              </a:rPr>
              <a:t>m INT        </a:t>
            </a:r>
            <a:r>
              <a:rPr lang="en-US" sz="1200" kern="1200" dirty="0">
                <a:solidFill>
                  <a:prstClr val="black"/>
                </a:solidFill>
                <a:latin typeface="Calibri" panose="020F0502020204030204"/>
                <a:ea typeface="+mn-ea"/>
                <a:cs typeface="+mn-cs"/>
              </a:rPr>
              <a:t>perform at most INT rounds of mate rescues for each read [50]</a:t>
            </a:r>
          </a:p>
          <a:p>
            <a:pPr defTabSz="685800">
              <a:buClrTx/>
            </a:pPr>
            <a:r>
              <a:rPr lang="en-US" sz="1200" kern="1200">
                <a:solidFill>
                  <a:prstClr val="black"/>
                </a:solidFill>
                <a:latin typeface="Calibri" panose="020F0502020204030204"/>
                <a:ea typeface="+mn-ea"/>
                <a:cs typeface="+mn-cs"/>
              </a:rPr>
              <a:t>       -S            skip </a:t>
            </a:r>
            <a:r>
              <a:rPr lang="en-US" sz="1200" kern="1200" dirty="0">
                <a:solidFill>
                  <a:prstClr val="black"/>
                </a:solidFill>
                <a:latin typeface="Calibri" panose="020F0502020204030204"/>
                <a:ea typeface="+mn-ea"/>
                <a:cs typeface="+mn-cs"/>
              </a:rPr>
              <a:t>mate rescue</a:t>
            </a:r>
          </a:p>
          <a:p>
            <a:pPr defTabSz="685800">
              <a:buClrTx/>
            </a:pPr>
            <a:r>
              <a:rPr lang="en-US" sz="1200" kern="1200">
                <a:solidFill>
                  <a:prstClr val="black"/>
                </a:solidFill>
                <a:latin typeface="Calibri" panose="020F0502020204030204"/>
                <a:ea typeface="+mn-ea"/>
                <a:cs typeface="+mn-cs"/>
              </a:rPr>
              <a:t>       -P            skip </a:t>
            </a:r>
            <a:r>
              <a:rPr lang="en-US" sz="1200" kern="1200" dirty="0">
                <a:solidFill>
                  <a:prstClr val="black"/>
                </a:solidFill>
                <a:latin typeface="Calibri" panose="020F0502020204030204"/>
                <a:ea typeface="+mn-ea"/>
                <a:cs typeface="+mn-cs"/>
              </a:rPr>
              <a:t>pairing; mate rescue performed unless -S also in use</a:t>
            </a:r>
          </a:p>
          <a:p>
            <a:pPr defTabSz="685800">
              <a:buClrTx/>
            </a:pPr>
            <a:endParaRPr lang="en-US" sz="1200" kern="1200" dirty="0">
              <a:solidFill>
                <a:prstClr val="black"/>
              </a:solidFill>
              <a:latin typeface="Calibri" panose="020F0502020204030204"/>
              <a:ea typeface="+mn-ea"/>
              <a:cs typeface="+mn-cs"/>
            </a:endParaRPr>
          </a:p>
          <a:p>
            <a:pPr defTabSz="685800">
              <a:buClrTx/>
            </a:pPr>
            <a:endParaRPr lang="en-US" sz="1200" kern="1200" dirty="0">
              <a:solidFill>
                <a:prstClr val="black"/>
              </a:solidFill>
              <a:latin typeface="Calibri" panose="020F0502020204030204"/>
              <a:ea typeface="+mn-ea"/>
              <a:cs typeface="+mn-cs"/>
            </a:endParaRPr>
          </a:p>
          <a:p>
            <a:pPr defTabSz="685800">
              <a:buClrTx/>
            </a:pPr>
            <a:r>
              <a:rPr lang="en-US" sz="1200" kern="1200" dirty="0">
                <a:solidFill>
                  <a:prstClr val="black"/>
                </a:solidFill>
                <a:latin typeface="Calibri" panose="020F0502020204030204"/>
                <a:ea typeface="+mn-ea"/>
                <a:cs typeface="+mn-cs"/>
              </a:rPr>
              <a:t>Note: Please read the man page for detailed description of the command line and options.</a:t>
            </a:r>
          </a:p>
        </p:txBody>
      </p:sp>
      <p:sp>
        <p:nvSpPr>
          <p:cNvPr id="4" name="TextBox 3"/>
          <p:cNvSpPr txBox="1"/>
          <p:nvPr/>
        </p:nvSpPr>
        <p:spPr>
          <a:xfrm>
            <a:off x="6307513" y="992038"/>
            <a:ext cx="2433423" cy="1200329"/>
          </a:xfrm>
          <a:prstGeom prst="rect">
            <a:avLst/>
          </a:prstGeom>
          <a:noFill/>
        </p:spPr>
        <p:txBody>
          <a:bodyPr wrap="none" rtlCol="0">
            <a:spAutoFit/>
          </a:bodyPr>
          <a:lstStyle/>
          <a:p>
            <a:pPr defTabSz="685800">
              <a:buClrTx/>
            </a:pPr>
            <a:r>
              <a:rPr lang="en-US" sz="2400" kern="1200">
                <a:solidFill>
                  <a:prstClr val="black"/>
                </a:solidFill>
                <a:latin typeface="Calibri" panose="020F0502020204030204"/>
                <a:ea typeface="+mn-ea"/>
                <a:cs typeface="+mn-cs"/>
              </a:rPr>
              <a:t>Local mapping: </a:t>
            </a:r>
          </a:p>
          <a:p>
            <a:pPr defTabSz="685800">
              <a:buClrTx/>
            </a:pPr>
            <a:r>
              <a:rPr lang="en-US" sz="2400" kern="1200">
                <a:solidFill>
                  <a:prstClr val="black"/>
                </a:solidFill>
                <a:latin typeface="Calibri" panose="020F0502020204030204"/>
                <a:ea typeface="+mn-ea"/>
                <a:cs typeface="+mn-cs"/>
              </a:rPr>
              <a:t>bwa mem</a:t>
            </a:r>
          </a:p>
          <a:p>
            <a:pPr defTabSz="685800">
              <a:buClrTx/>
            </a:pPr>
            <a:r>
              <a:rPr lang="en-US" sz="2400" kern="1200">
                <a:solidFill>
                  <a:prstClr val="black"/>
                </a:solidFill>
                <a:latin typeface="Calibri" panose="020F0502020204030204"/>
                <a:ea typeface="+mn-ea"/>
                <a:cs typeface="+mn-cs"/>
              </a:rPr>
              <a:t>Algorithm options</a:t>
            </a:r>
            <a:endParaRPr lang="en-US" sz="2400" kern="1200" dirty="0">
              <a:solidFill>
                <a:prstClr val="black"/>
              </a:solidFill>
              <a:latin typeface="Calibri" panose="020F0502020204030204"/>
              <a:ea typeface="+mn-ea"/>
              <a:cs typeface="+mn-cs"/>
            </a:endParaRPr>
          </a:p>
        </p:txBody>
      </p:sp>
      <p:sp>
        <p:nvSpPr>
          <p:cNvPr id="5" name="Oval 4">
            <a:extLst>
              <a:ext uri="{FF2B5EF4-FFF2-40B4-BE49-F238E27FC236}">
                <a16:creationId xmlns:a16="http://schemas.microsoft.com/office/drawing/2014/main" id="{B17306A7-C352-427E-9A88-2CDCEEE6AB90}"/>
              </a:ext>
            </a:extLst>
          </p:cNvPr>
          <p:cNvSpPr/>
          <p:nvPr/>
        </p:nvSpPr>
        <p:spPr>
          <a:xfrm>
            <a:off x="755912" y="1937846"/>
            <a:ext cx="2865144" cy="210987"/>
          </a:xfrm>
          <a:prstGeom prst="ellipse">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white"/>
              </a:solidFill>
              <a:latin typeface="Calibri" panose="020F0502020204030204"/>
            </a:endParaRPr>
          </a:p>
        </p:txBody>
      </p:sp>
      <p:sp>
        <p:nvSpPr>
          <p:cNvPr id="6" name="Oval 5">
            <a:extLst>
              <a:ext uri="{FF2B5EF4-FFF2-40B4-BE49-F238E27FC236}">
                <a16:creationId xmlns:a16="http://schemas.microsoft.com/office/drawing/2014/main" id="{24B28F40-4D0F-4073-837A-6BF39EFB4539}"/>
              </a:ext>
            </a:extLst>
          </p:cNvPr>
          <p:cNvSpPr/>
          <p:nvPr/>
        </p:nvSpPr>
        <p:spPr>
          <a:xfrm>
            <a:off x="340792" y="1181222"/>
            <a:ext cx="5224806" cy="210987"/>
          </a:xfrm>
          <a:prstGeom prst="ellipse">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white"/>
              </a:solidFill>
              <a:latin typeface="Calibri" panose="020F0502020204030204"/>
            </a:endParaRPr>
          </a:p>
        </p:txBody>
      </p:sp>
      <p:sp>
        <p:nvSpPr>
          <p:cNvPr id="7" name="Oval 6">
            <a:extLst>
              <a:ext uri="{FF2B5EF4-FFF2-40B4-BE49-F238E27FC236}">
                <a16:creationId xmlns:a16="http://schemas.microsoft.com/office/drawing/2014/main" id="{E75C10C4-D2AE-40F9-AEFC-AC4F64E93FCE}"/>
              </a:ext>
            </a:extLst>
          </p:cNvPr>
          <p:cNvSpPr/>
          <p:nvPr/>
        </p:nvSpPr>
        <p:spPr>
          <a:xfrm>
            <a:off x="755912" y="2039534"/>
            <a:ext cx="2865144" cy="271721"/>
          </a:xfrm>
          <a:prstGeom prst="ellipse">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white"/>
              </a:solidFill>
              <a:latin typeface="Calibri" panose="020F0502020204030204"/>
            </a:endParaRPr>
          </a:p>
        </p:txBody>
      </p:sp>
    </p:spTree>
    <p:extLst>
      <p:ext uri="{BB962C8B-B14F-4D97-AF65-F5344CB8AC3E}">
        <p14:creationId xmlns:p14="http://schemas.microsoft.com/office/powerpoint/2010/main" val="2169047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par>
                                <p:cTn id="13" presetID="10" presetClass="exit" presetSubtype="0" fill="hold" grpId="1" nodeType="withEffect">
                                  <p:stCondLst>
                                    <p:cond delay="0"/>
                                  </p:stCondLst>
                                  <p:childTnLst>
                                    <p:animEffect transition="out" filter="fade">
                                      <p:cBhvr>
                                        <p:cTn id="14" dur="500"/>
                                        <p:tgtEl>
                                          <p:spTgt spid="6"/>
                                        </p:tgtEl>
                                      </p:cBhvr>
                                    </p:animEffect>
                                    <p:set>
                                      <p:cBhvr>
                                        <p:cTn id="15" dur="1" fill="hold">
                                          <p:stCondLst>
                                            <p:cond delay="499"/>
                                          </p:stCondLst>
                                        </p:cTn>
                                        <p:tgtEl>
                                          <p:spTgt spid="6"/>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wipe(left)">
                                      <p:cBhvr>
                                        <p:cTn id="20" dur="500"/>
                                        <p:tgtEl>
                                          <p:spTgt spid="7"/>
                                        </p:tgtEl>
                                      </p:cBhvr>
                                    </p:animEffect>
                                  </p:childTnLst>
                                </p:cTn>
                              </p:par>
                              <p:par>
                                <p:cTn id="21" presetID="10" presetClass="exit" presetSubtype="0" fill="hold" grpId="1" nodeType="withEffect">
                                  <p:stCondLst>
                                    <p:cond delay="0"/>
                                  </p:stCondLst>
                                  <p:childTnLst>
                                    <p:animEffect transition="out" filter="fade">
                                      <p:cBhvr>
                                        <p:cTn id="22" dur="500"/>
                                        <p:tgtEl>
                                          <p:spTgt spid="5"/>
                                        </p:tgtEl>
                                      </p:cBhvr>
                                    </p:animEffect>
                                    <p:set>
                                      <p:cBhvr>
                                        <p:cTn id="23"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P spid="7"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EF9AF8-AFA3-46C3-856F-ACBD084C9376}"/>
              </a:ext>
            </a:extLst>
          </p:cNvPr>
          <p:cNvSpPr>
            <a:spLocks noGrp="1"/>
          </p:cNvSpPr>
          <p:nvPr>
            <p:ph type="title"/>
          </p:nvPr>
        </p:nvSpPr>
        <p:spPr/>
        <p:txBody>
          <a:bodyPr/>
          <a:lstStyle/>
          <a:p>
            <a:r>
              <a:rPr lang="en-US" dirty="0"/>
              <a:t>Bwa: un mapper puissant, précis et versatile</a:t>
            </a:r>
          </a:p>
        </p:txBody>
      </p:sp>
      <p:sp>
        <p:nvSpPr>
          <p:cNvPr id="3" name="TextBox 2">
            <a:extLst>
              <a:ext uri="{FF2B5EF4-FFF2-40B4-BE49-F238E27FC236}">
                <a16:creationId xmlns:a16="http://schemas.microsoft.com/office/drawing/2014/main" id="{5822FA79-D523-46AE-AAA8-BF23EE07AD0E}"/>
              </a:ext>
            </a:extLst>
          </p:cNvPr>
          <p:cNvSpPr txBox="1"/>
          <p:nvPr/>
        </p:nvSpPr>
        <p:spPr>
          <a:xfrm>
            <a:off x="755911" y="1154661"/>
            <a:ext cx="7233305" cy="3231654"/>
          </a:xfrm>
          <a:prstGeom prst="rect">
            <a:avLst/>
          </a:prstGeom>
          <a:noFill/>
        </p:spPr>
        <p:txBody>
          <a:bodyPr wrap="square" rtlCol="0">
            <a:spAutoFit/>
          </a:bodyPr>
          <a:lstStyle/>
          <a:p>
            <a:pPr defTabSz="685800">
              <a:buClrTx/>
            </a:pPr>
            <a:r>
              <a:rPr lang="en-US" sz="1200" kern="1200" dirty="0">
                <a:solidFill>
                  <a:prstClr val="black"/>
                </a:solidFill>
                <a:latin typeface="Calibri" panose="020F0502020204030204"/>
                <a:ea typeface="+mn-ea"/>
                <a:cs typeface="+mn-cs"/>
              </a:rPr>
              <a:t>Usage: bwa mem [options] </a:t>
            </a:r>
            <a:r>
              <a:rPr lang="en-US" sz="1200" kern="1200">
                <a:solidFill>
                  <a:prstClr val="black"/>
                </a:solidFill>
                <a:latin typeface="Calibri" panose="020F0502020204030204"/>
                <a:ea typeface="+mn-ea"/>
                <a:cs typeface="+mn-cs"/>
              </a:rPr>
              <a:t>&lt;idxbase&gt; &lt;in1.fq&gt; [</a:t>
            </a:r>
            <a:r>
              <a:rPr lang="en-US" sz="1200" kern="1200" dirty="0">
                <a:solidFill>
                  <a:prstClr val="black"/>
                </a:solidFill>
                <a:latin typeface="Calibri" panose="020F0502020204030204"/>
                <a:ea typeface="+mn-ea"/>
                <a:cs typeface="+mn-cs"/>
              </a:rPr>
              <a:t>in2.fq]</a:t>
            </a:r>
          </a:p>
          <a:p>
            <a:pPr defTabSz="685800">
              <a:buClrTx/>
            </a:pPr>
            <a:r>
              <a:rPr lang="en-US" sz="1200" kern="1200" dirty="0">
                <a:solidFill>
                  <a:prstClr val="black"/>
                </a:solidFill>
                <a:latin typeface="Calibri" panose="020F0502020204030204"/>
                <a:ea typeface="+mn-ea"/>
                <a:cs typeface="+mn-cs"/>
              </a:rPr>
              <a:t>Scoring options:</a:t>
            </a:r>
          </a:p>
          <a:p>
            <a:pPr defTabSz="685800">
              <a:buClrTx/>
            </a:pPr>
            <a:endParaRPr lang="en-US" sz="1200" kern="1200" dirty="0">
              <a:solidFill>
                <a:prstClr val="black"/>
              </a:solidFill>
              <a:latin typeface="Calibri" panose="020F0502020204030204"/>
              <a:ea typeface="+mn-ea"/>
              <a:cs typeface="+mn-cs"/>
            </a:endParaRPr>
          </a:p>
          <a:p>
            <a:pPr defTabSz="685800">
              <a:buClrTx/>
            </a:pPr>
            <a:r>
              <a:rPr lang="en-US" sz="1200" kern="1200">
                <a:solidFill>
                  <a:prstClr val="black"/>
                </a:solidFill>
                <a:latin typeface="Calibri" panose="020F0502020204030204"/>
                <a:ea typeface="+mn-ea"/>
                <a:cs typeface="+mn-cs"/>
              </a:rPr>
              <a:t>       </a:t>
            </a:r>
            <a:r>
              <a:rPr lang="en-US" sz="1200" kern="1200" dirty="0">
                <a:solidFill>
                  <a:prstClr val="black"/>
                </a:solidFill>
                <a:latin typeface="Calibri" panose="020F0502020204030204"/>
                <a:ea typeface="+mn-ea"/>
                <a:cs typeface="+mn-cs"/>
              </a:rPr>
              <a:t>-</a:t>
            </a:r>
            <a:r>
              <a:rPr lang="en-US" sz="1200" kern="1200">
                <a:solidFill>
                  <a:prstClr val="black"/>
                </a:solidFill>
                <a:latin typeface="Calibri" panose="020F0502020204030204"/>
                <a:ea typeface="+mn-ea"/>
                <a:cs typeface="+mn-cs"/>
              </a:rPr>
              <a:t>A INT        </a:t>
            </a:r>
            <a:r>
              <a:rPr lang="en-US" sz="1200" kern="1200" dirty="0">
                <a:solidFill>
                  <a:prstClr val="black"/>
                </a:solidFill>
                <a:latin typeface="Calibri" panose="020F0502020204030204"/>
                <a:ea typeface="+mn-ea"/>
                <a:cs typeface="+mn-cs"/>
              </a:rPr>
              <a:t>score for a sequence match, which scales options -</a:t>
            </a:r>
            <a:r>
              <a:rPr lang="en-US" sz="1200" kern="1200" dirty="0" err="1">
                <a:solidFill>
                  <a:prstClr val="black"/>
                </a:solidFill>
                <a:latin typeface="Calibri" panose="020F0502020204030204"/>
                <a:ea typeface="+mn-ea"/>
                <a:cs typeface="+mn-cs"/>
              </a:rPr>
              <a:t>TdBOELU</a:t>
            </a:r>
            <a:r>
              <a:rPr lang="en-US" sz="1200" kern="1200" dirty="0">
                <a:solidFill>
                  <a:prstClr val="black"/>
                </a:solidFill>
                <a:latin typeface="Calibri" panose="020F0502020204030204"/>
                <a:ea typeface="+mn-ea"/>
                <a:cs typeface="+mn-cs"/>
              </a:rPr>
              <a:t> unless overridden [1]</a:t>
            </a:r>
          </a:p>
          <a:p>
            <a:pPr defTabSz="685800">
              <a:buClrTx/>
            </a:pPr>
            <a:r>
              <a:rPr lang="en-US" sz="1200" kern="1200">
                <a:solidFill>
                  <a:prstClr val="black"/>
                </a:solidFill>
                <a:latin typeface="Calibri" panose="020F0502020204030204"/>
                <a:ea typeface="+mn-ea"/>
                <a:cs typeface="+mn-cs"/>
              </a:rPr>
              <a:t>       </a:t>
            </a:r>
            <a:r>
              <a:rPr lang="en-US" sz="1200" kern="1200" dirty="0">
                <a:solidFill>
                  <a:prstClr val="black"/>
                </a:solidFill>
                <a:latin typeface="Calibri" panose="020F0502020204030204"/>
                <a:ea typeface="+mn-ea"/>
                <a:cs typeface="+mn-cs"/>
              </a:rPr>
              <a:t>-</a:t>
            </a:r>
            <a:r>
              <a:rPr lang="en-US" sz="1200" kern="1200">
                <a:solidFill>
                  <a:prstClr val="black"/>
                </a:solidFill>
                <a:latin typeface="Calibri" panose="020F0502020204030204"/>
                <a:ea typeface="+mn-ea"/>
                <a:cs typeface="+mn-cs"/>
              </a:rPr>
              <a:t>B INT        </a:t>
            </a:r>
            <a:r>
              <a:rPr lang="en-US" sz="1200" kern="1200" dirty="0">
                <a:solidFill>
                  <a:prstClr val="black"/>
                </a:solidFill>
                <a:latin typeface="Calibri" panose="020F0502020204030204"/>
                <a:ea typeface="+mn-ea"/>
                <a:cs typeface="+mn-cs"/>
              </a:rPr>
              <a:t>penalty for a mismatch [4]</a:t>
            </a:r>
          </a:p>
          <a:p>
            <a:pPr defTabSz="685800">
              <a:buClrTx/>
            </a:pPr>
            <a:r>
              <a:rPr lang="en-US" sz="1200" kern="1200">
                <a:solidFill>
                  <a:prstClr val="black"/>
                </a:solidFill>
                <a:latin typeface="Calibri" panose="020F0502020204030204"/>
                <a:ea typeface="+mn-ea"/>
                <a:cs typeface="+mn-cs"/>
              </a:rPr>
              <a:t>       </a:t>
            </a:r>
            <a:r>
              <a:rPr lang="en-US" sz="1200" kern="1200" dirty="0">
                <a:solidFill>
                  <a:prstClr val="black"/>
                </a:solidFill>
                <a:latin typeface="Calibri" panose="020F0502020204030204"/>
                <a:ea typeface="+mn-ea"/>
                <a:cs typeface="+mn-cs"/>
              </a:rPr>
              <a:t>-O INT[,INT]  gap open penalties for deletions and insertions [6,6]</a:t>
            </a:r>
          </a:p>
          <a:p>
            <a:pPr defTabSz="685800">
              <a:buClrTx/>
            </a:pPr>
            <a:r>
              <a:rPr lang="en-US" sz="1200" kern="1200">
                <a:solidFill>
                  <a:prstClr val="black"/>
                </a:solidFill>
                <a:latin typeface="Calibri" panose="020F0502020204030204"/>
                <a:ea typeface="+mn-ea"/>
                <a:cs typeface="+mn-cs"/>
              </a:rPr>
              <a:t>       </a:t>
            </a:r>
            <a:r>
              <a:rPr lang="en-US" sz="1200" kern="1200" dirty="0">
                <a:solidFill>
                  <a:prstClr val="black"/>
                </a:solidFill>
                <a:latin typeface="Calibri" panose="020F0502020204030204"/>
                <a:ea typeface="+mn-ea"/>
                <a:cs typeface="+mn-cs"/>
              </a:rPr>
              <a:t>-E INT[,INT]  gap extension penalty; a gap of size k cost '{-O} + {-E}*k' [1,1]</a:t>
            </a:r>
          </a:p>
          <a:p>
            <a:pPr defTabSz="685800">
              <a:buClrTx/>
            </a:pPr>
            <a:r>
              <a:rPr lang="en-US" sz="1200" kern="1200">
                <a:solidFill>
                  <a:prstClr val="black"/>
                </a:solidFill>
                <a:latin typeface="Calibri" panose="020F0502020204030204"/>
                <a:ea typeface="+mn-ea"/>
                <a:cs typeface="+mn-cs"/>
              </a:rPr>
              <a:t>       </a:t>
            </a:r>
            <a:r>
              <a:rPr lang="en-US" sz="1200" kern="1200" dirty="0">
                <a:solidFill>
                  <a:prstClr val="black"/>
                </a:solidFill>
                <a:latin typeface="Calibri" panose="020F0502020204030204"/>
                <a:ea typeface="+mn-ea"/>
                <a:cs typeface="+mn-cs"/>
              </a:rPr>
              <a:t>-L INT[,INT]  penalty for 5'- and 3'-end clipping [5,5]</a:t>
            </a:r>
          </a:p>
          <a:p>
            <a:pPr defTabSz="685800">
              <a:buClrTx/>
            </a:pPr>
            <a:r>
              <a:rPr lang="en-US" sz="1200" kern="1200">
                <a:solidFill>
                  <a:prstClr val="black"/>
                </a:solidFill>
                <a:latin typeface="Calibri" panose="020F0502020204030204"/>
                <a:ea typeface="+mn-ea"/>
                <a:cs typeface="+mn-cs"/>
              </a:rPr>
              <a:t>       </a:t>
            </a:r>
            <a:r>
              <a:rPr lang="en-US" sz="1200" kern="1200" dirty="0">
                <a:solidFill>
                  <a:prstClr val="black"/>
                </a:solidFill>
                <a:latin typeface="Calibri" panose="020F0502020204030204"/>
                <a:ea typeface="+mn-ea"/>
                <a:cs typeface="+mn-cs"/>
              </a:rPr>
              <a:t>-</a:t>
            </a:r>
            <a:r>
              <a:rPr lang="en-US" sz="1200" kern="1200">
                <a:solidFill>
                  <a:prstClr val="black"/>
                </a:solidFill>
                <a:latin typeface="Calibri" panose="020F0502020204030204"/>
                <a:ea typeface="+mn-ea"/>
                <a:cs typeface="+mn-cs"/>
              </a:rPr>
              <a:t>U INT        </a:t>
            </a:r>
            <a:r>
              <a:rPr lang="en-US" sz="1200" kern="1200" dirty="0">
                <a:solidFill>
                  <a:prstClr val="black"/>
                </a:solidFill>
                <a:latin typeface="Calibri" panose="020F0502020204030204"/>
                <a:ea typeface="+mn-ea"/>
                <a:cs typeface="+mn-cs"/>
              </a:rPr>
              <a:t>penalty for an unpaired read pair [17]</a:t>
            </a:r>
          </a:p>
          <a:p>
            <a:pPr defTabSz="685800">
              <a:buClrTx/>
            </a:pPr>
            <a:endParaRPr lang="en-US" sz="1200" kern="1200" dirty="0">
              <a:solidFill>
                <a:prstClr val="black"/>
              </a:solidFill>
              <a:latin typeface="Calibri" panose="020F0502020204030204"/>
              <a:ea typeface="+mn-ea"/>
              <a:cs typeface="+mn-cs"/>
            </a:endParaRPr>
          </a:p>
          <a:p>
            <a:pPr defTabSz="685800">
              <a:buClrTx/>
            </a:pPr>
            <a:r>
              <a:rPr lang="en-US" sz="1200" kern="1200">
                <a:solidFill>
                  <a:prstClr val="black"/>
                </a:solidFill>
                <a:latin typeface="Calibri" panose="020F0502020204030204"/>
                <a:ea typeface="+mn-ea"/>
                <a:cs typeface="+mn-cs"/>
              </a:rPr>
              <a:t>       </a:t>
            </a:r>
            <a:r>
              <a:rPr lang="en-US" sz="1200" kern="1200" dirty="0">
                <a:solidFill>
                  <a:prstClr val="black"/>
                </a:solidFill>
                <a:latin typeface="Calibri" panose="020F0502020204030204"/>
                <a:ea typeface="+mn-ea"/>
                <a:cs typeface="+mn-cs"/>
              </a:rPr>
              <a:t>-</a:t>
            </a:r>
            <a:r>
              <a:rPr lang="en-US" sz="1200" kern="1200">
                <a:solidFill>
                  <a:prstClr val="black"/>
                </a:solidFill>
                <a:latin typeface="Calibri" panose="020F0502020204030204"/>
                <a:ea typeface="+mn-ea"/>
                <a:cs typeface="+mn-cs"/>
              </a:rPr>
              <a:t>x STR        </a:t>
            </a:r>
            <a:r>
              <a:rPr lang="en-US" sz="1200" kern="1200" dirty="0">
                <a:solidFill>
                  <a:prstClr val="black"/>
                </a:solidFill>
                <a:latin typeface="Calibri" panose="020F0502020204030204"/>
                <a:ea typeface="+mn-ea"/>
                <a:cs typeface="+mn-cs"/>
              </a:rPr>
              <a:t>read type. Setting -x changes multiple parameters unless </a:t>
            </a:r>
            <a:r>
              <a:rPr lang="en-US" sz="1200" kern="1200" dirty="0" err="1">
                <a:solidFill>
                  <a:prstClr val="black"/>
                </a:solidFill>
                <a:latin typeface="Calibri" panose="020F0502020204030204"/>
                <a:ea typeface="+mn-ea"/>
                <a:cs typeface="+mn-cs"/>
              </a:rPr>
              <a:t>overriden</a:t>
            </a:r>
            <a:r>
              <a:rPr lang="en-US" sz="1200" kern="1200" dirty="0">
                <a:solidFill>
                  <a:prstClr val="black"/>
                </a:solidFill>
                <a:latin typeface="Calibri" panose="020F0502020204030204"/>
                <a:ea typeface="+mn-ea"/>
                <a:cs typeface="+mn-cs"/>
              </a:rPr>
              <a:t> [null]</a:t>
            </a:r>
          </a:p>
          <a:p>
            <a:pPr defTabSz="685800">
              <a:buClrTx/>
            </a:pPr>
            <a:r>
              <a:rPr lang="en-US" sz="1200" kern="1200">
                <a:solidFill>
                  <a:prstClr val="black"/>
                </a:solidFill>
                <a:latin typeface="Calibri" panose="020F0502020204030204"/>
                <a:ea typeface="+mn-ea"/>
                <a:cs typeface="+mn-cs"/>
              </a:rPr>
              <a:t>                     pacbio</a:t>
            </a:r>
            <a:r>
              <a:rPr lang="en-US" sz="1200" kern="1200" dirty="0">
                <a:solidFill>
                  <a:prstClr val="black"/>
                </a:solidFill>
                <a:latin typeface="Calibri" panose="020F0502020204030204"/>
                <a:ea typeface="+mn-ea"/>
                <a:cs typeface="+mn-cs"/>
              </a:rPr>
              <a:t>: -k17 -W40 -r10 -A1 -B1 -O1 -E1 -L0  (PacBio reads to ref)</a:t>
            </a:r>
          </a:p>
          <a:p>
            <a:pPr defTabSz="685800">
              <a:buClrTx/>
            </a:pPr>
            <a:r>
              <a:rPr lang="en-US" sz="1200" kern="1200">
                <a:solidFill>
                  <a:prstClr val="black"/>
                </a:solidFill>
                <a:latin typeface="Calibri" panose="020F0502020204030204"/>
                <a:ea typeface="+mn-ea"/>
                <a:cs typeface="+mn-cs"/>
              </a:rPr>
              <a:t>                     ont2d</a:t>
            </a:r>
            <a:r>
              <a:rPr lang="en-US" sz="1200" kern="1200" dirty="0">
                <a:solidFill>
                  <a:prstClr val="black"/>
                </a:solidFill>
                <a:latin typeface="Calibri" panose="020F0502020204030204"/>
                <a:ea typeface="+mn-ea"/>
                <a:cs typeface="+mn-cs"/>
              </a:rPr>
              <a:t>: -k14 -W20 -r10 -A1 -B1 -O1 -E1 -L0  (Oxford Nanopore 2D-reads to ref)</a:t>
            </a:r>
          </a:p>
          <a:p>
            <a:pPr defTabSz="685800">
              <a:buClrTx/>
            </a:pPr>
            <a:r>
              <a:rPr lang="en-US" sz="1200" kern="1200">
                <a:solidFill>
                  <a:prstClr val="black"/>
                </a:solidFill>
                <a:latin typeface="Calibri" panose="020F0502020204030204"/>
                <a:ea typeface="+mn-ea"/>
                <a:cs typeface="+mn-cs"/>
              </a:rPr>
              <a:t>                     intractg</a:t>
            </a:r>
            <a:r>
              <a:rPr lang="en-US" sz="1200" kern="1200" dirty="0">
                <a:solidFill>
                  <a:prstClr val="black"/>
                </a:solidFill>
                <a:latin typeface="Calibri" panose="020F0502020204030204"/>
                <a:ea typeface="+mn-ea"/>
                <a:cs typeface="+mn-cs"/>
              </a:rPr>
              <a:t>: -B9 -O16 -L5  (intra-species contigs to ref)</a:t>
            </a:r>
          </a:p>
          <a:p>
            <a:pPr defTabSz="685800">
              <a:buClrTx/>
            </a:pPr>
            <a:endParaRPr lang="en-US" sz="1200" kern="1200" dirty="0">
              <a:solidFill>
                <a:prstClr val="black"/>
              </a:solidFill>
              <a:latin typeface="Calibri" panose="020F0502020204030204"/>
              <a:ea typeface="+mn-ea"/>
              <a:cs typeface="+mn-cs"/>
            </a:endParaRPr>
          </a:p>
          <a:p>
            <a:pPr defTabSz="685800">
              <a:buClrTx/>
            </a:pPr>
            <a:endParaRPr lang="en-US" sz="1200" kern="1200" dirty="0">
              <a:solidFill>
                <a:prstClr val="black"/>
              </a:solidFill>
              <a:latin typeface="Calibri" panose="020F0502020204030204"/>
              <a:ea typeface="+mn-ea"/>
              <a:cs typeface="+mn-cs"/>
            </a:endParaRPr>
          </a:p>
          <a:p>
            <a:pPr defTabSz="685800">
              <a:buClrTx/>
            </a:pPr>
            <a:r>
              <a:rPr lang="en-US" sz="1200" kern="1200" dirty="0">
                <a:solidFill>
                  <a:prstClr val="black"/>
                </a:solidFill>
                <a:latin typeface="Calibri" panose="020F0502020204030204"/>
                <a:ea typeface="+mn-ea"/>
                <a:cs typeface="+mn-cs"/>
              </a:rPr>
              <a:t>Note: Please read the man page for detailed description of the command line and options.</a:t>
            </a:r>
          </a:p>
        </p:txBody>
      </p:sp>
      <p:sp>
        <p:nvSpPr>
          <p:cNvPr id="4" name="TextBox 3"/>
          <p:cNvSpPr txBox="1"/>
          <p:nvPr/>
        </p:nvSpPr>
        <p:spPr>
          <a:xfrm>
            <a:off x="6728494" y="992038"/>
            <a:ext cx="2134559" cy="1200329"/>
          </a:xfrm>
          <a:prstGeom prst="rect">
            <a:avLst/>
          </a:prstGeom>
          <a:noFill/>
        </p:spPr>
        <p:txBody>
          <a:bodyPr wrap="none" rtlCol="0">
            <a:spAutoFit/>
          </a:bodyPr>
          <a:lstStyle/>
          <a:p>
            <a:pPr defTabSz="685800">
              <a:buClrTx/>
            </a:pPr>
            <a:r>
              <a:rPr lang="en-US" sz="2400" kern="1200" dirty="0">
                <a:solidFill>
                  <a:prstClr val="black"/>
                </a:solidFill>
                <a:latin typeface="Calibri" panose="020F0502020204030204"/>
                <a:ea typeface="+mn-ea"/>
                <a:cs typeface="+mn-cs"/>
              </a:rPr>
              <a:t>Local mapping: </a:t>
            </a:r>
          </a:p>
          <a:p>
            <a:pPr defTabSz="685800">
              <a:buClrTx/>
            </a:pPr>
            <a:r>
              <a:rPr lang="en-US" sz="2400" kern="1200" dirty="0" err="1">
                <a:solidFill>
                  <a:prstClr val="black"/>
                </a:solidFill>
                <a:latin typeface="Calibri" panose="020F0502020204030204"/>
                <a:ea typeface="+mn-ea"/>
                <a:cs typeface="+mn-cs"/>
              </a:rPr>
              <a:t>bwa</a:t>
            </a:r>
            <a:r>
              <a:rPr lang="en-US" sz="2400" kern="1200" dirty="0">
                <a:solidFill>
                  <a:prstClr val="black"/>
                </a:solidFill>
                <a:latin typeface="Calibri" panose="020F0502020204030204"/>
                <a:ea typeface="+mn-ea"/>
                <a:cs typeface="+mn-cs"/>
              </a:rPr>
              <a:t> mem</a:t>
            </a:r>
          </a:p>
          <a:p>
            <a:pPr defTabSz="685800">
              <a:buClrTx/>
            </a:pPr>
            <a:r>
              <a:rPr lang="en-US" sz="2400" kern="1200" dirty="0">
                <a:solidFill>
                  <a:prstClr val="black"/>
                </a:solidFill>
                <a:latin typeface="Calibri" panose="020F0502020204030204"/>
                <a:ea typeface="+mn-ea"/>
                <a:cs typeface="+mn-cs"/>
              </a:rPr>
              <a:t>Scoring options</a:t>
            </a:r>
          </a:p>
        </p:txBody>
      </p:sp>
    </p:spTree>
    <p:extLst>
      <p:ext uri="{BB962C8B-B14F-4D97-AF65-F5344CB8AC3E}">
        <p14:creationId xmlns:p14="http://schemas.microsoft.com/office/powerpoint/2010/main" val="20380553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EF9AF8-AFA3-46C3-856F-ACBD084C9376}"/>
              </a:ext>
            </a:extLst>
          </p:cNvPr>
          <p:cNvSpPr>
            <a:spLocks noGrp="1"/>
          </p:cNvSpPr>
          <p:nvPr>
            <p:ph type="title"/>
          </p:nvPr>
        </p:nvSpPr>
        <p:spPr/>
        <p:txBody>
          <a:bodyPr/>
          <a:lstStyle/>
          <a:p>
            <a:r>
              <a:rPr lang="en-US" dirty="0"/>
              <a:t>Bwa: un mapper puissant, précis et versatile</a:t>
            </a:r>
          </a:p>
        </p:txBody>
      </p:sp>
      <p:sp>
        <p:nvSpPr>
          <p:cNvPr id="3" name="TextBox 2">
            <a:extLst>
              <a:ext uri="{FF2B5EF4-FFF2-40B4-BE49-F238E27FC236}">
                <a16:creationId xmlns:a16="http://schemas.microsoft.com/office/drawing/2014/main" id="{5822FA79-D523-46AE-AAA8-BF23EE07AD0E}"/>
              </a:ext>
            </a:extLst>
          </p:cNvPr>
          <p:cNvSpPr txBox="1"/>
          <p:nvPr/>
        </p:nvSpPr>
        <p:spPr>
          <a:xfrm>
            <a:off x="755911" y="1154661"/>
            <a:ext cx="7233305" cy="3970318"/>
          </a:xfrm>
          <a:prstGeom prst="rect">
            <a:avLst/>
          </a:prstGeom>
          <a:noFill/>
        </p:spPr>
        <p:txBody>
          <a:bodyPr wrap="square" rtlCol="0">
            <a:spAutoFit/>
          </a:bodyPr>
          <a:lstStyle/>
          <a:p>
            <a:pPr defTabSz="685800">
              <a:buClrTx/>
            </a:pPr>
            <a:r>
              <a:rPr lang="en-US" sz="1200" kern="1200" dirty="0">
                <a:solidFill>
                  <a:prstClr val="black"/>
                </a:solidFill>
                <a:latin typeface="Calibri" panose="020F0502020204030204"/>
                <a:ea typeface="+mn-ea"/>
                <a:cs typeface="+mn-cs"/>
              </a:rPr>
              <a:t>Usage: bwa mem [options] </a:t>
            </a:r>
            <a:r>
              <a:rPr lang="en-US" sz="1200" kern="1200">
                <a:solidFill>
                  <a:prstClr val="black"/>
                </a:solidFill>
                <a:latin typeface="Calibri" panose="020F0502020204030204"/>
                <a:ea typeface="+mn-ea"/>
                <a:cs typeface="+mn-cs"/>
              </a:rPr>
              <a:t>&lt;idxbase&gt; &lt;in1.fq&gt; [</a:t>
            </a:r>
            <a:r>
              <a:rPr lang="en-US" sz="1200" kern="1200" dirty="0">
                <a:solidFill>
                  <a:prstClr val="black"/>
                </a:solidFill>
                <a:latin typeface="Calibri" panose="020F0502020204030204"/>
                <a:ea typeface="+mn-ea"/>
                <a:cs typeface="+mn-cs"/>
              </a:rPr>
              <a:t>in2.fq]</a:t>
            </a:r>
          </a:p>
          <a:p>
            <a:pPr defTabSz="685800">
              <a:buClrTx/>
            </a:pPr>
            <a:r>
              <a:rPr lang="en-US" sz="1200" kern="1200" dirty="0">
                <a:solidFill>
                  <a:prstClr val="black"/>
                </a:solidFill>
                <a:latin typeface="Calibri" panose="020F0502020204030204"/>
                <a:ea typeface="+mn-ea"/>
                <a:cs typeface="+mn-cs"/>
              </a:rPr>
              <a:t>Input/output options:</a:t>
            </a:r>
          </a:p>
          <a:p>
            <a:pPr defTabSz="685800">
              <a:buClrTx/>
            </a:pPr>
            <a:endParaRPr lang="en-US" sz="1200" kern="1200" dirty="0">
              <a:solidFill>
                <a:prstClr val="black"/>
              </a:solidFill>
              <a:latin typeface="Calibri" panose="020F0502020204030204"/>
              <a:ea typeface="+mn-ea"/>
              <a:cs typeface="+mn-cs"/>
            </a:endParaRPr>
          </a:p>
          <a:p>
            <a:pPr defTabSz="685800">
              <a:buClrTx/>
            </a:pPr>
            <a:r>
              <a:rPr lang="en-US" sz="1200" kern="1200">
                <a:solidFill>
                  <a:prstClr val="black"/>
                </a:solidFill>
                <a:latin typeface="Calibri" panose="020F0502020204030204"/>
                <a:ea typeface="+mn-ea"/>
                <a:cs typeface="+mn-cs"/>
              </a:rPr>
              <a:t>       -p            smart </a:t>
            </a:r>
            <a:r>
              <a:rPr lang="en-US" sz="1200" kern="1200" dirty="0">
                <a:solidFill>
                  <a:prstClr val="black"/>
                </a:solidFill>
                <a:latin typeface="Calibri" panose="020F0502020204030204"/>
                <a:ea typeface="+mn-ea"/>
                <a:cs typeface="+mn-cs"/>
              </a:rPr>
              <a:t>pairing (ignoring in2.fq)</a:t>
            </a:r>
          </a:p>
          <a:p>
            <a:pPr defTabSz="685800">
              <a:buClrTx/>
            </a:pPr>
            <a:r>
              <a:rPr lang="en-US" sz="1200" kern="1200">
                <a:solidFill>
                  <a:prstClr val="black"/>
                </a:solidFill>
                <a:latin typeface="Calibri" panose="020F0502020204030204"/>
                <a:ea typeface="+mn-ea"/>
                <a:cs typeface="+mn-cs"/>
              </a:rPr>
              <a:t>       </a:t>
            </a:r>
            <a:r>
              <a:rPr lang="en-US" sz="1200" kern="1200" dirty="0">
                <a:solidFill>
                  <a:prstClr val="black"/>
                </a:solidFill>
                <a:latin typeface="Calibri" panose="020F0502020204030204"/>
                <a:ea typeface="+mn-ea"/>
                <a:cs typeface="+mn-cs"/>
              </a:rPr>
              <a:t>-</a:t>
            </a:r>
            <a:r>
              <a:rPr lang="en-US" sz="1200" kern="1200">
                <a:solidFill>
                  <a:prstClr val="black"/>
                </a:solidFill>
                <a:latin typeface="Calibri" panose="020F0502020204030204"/>
                <a:ea typeface="+mn-ea"/>
                <a:cs typeface="+mn-cs"/>
              </a:rPr>
              <a:t>R STR        </a:t>
            </a:r>
            <a:r>
              <a:rPr lang="en-US" sz="1200" kern="1200" dirty="0">
                <a:solidFill>
                  <a:prstClr val="black"/>
                </a:solidFill>
                <a:latin typeface="Calibri" panose="020F0502020204030204"/>
                <a:ea typeface="+mn-ea"/>
                <a:cs typeface="+mn-cs"/>
              </a:rPr>
              <a:t>read group header line such as '@RG\</a:t>
            </a:r>
            <a:r>
              <a:rPr lang="en-US" sz="1200" kern="1200" dirty="0" err="1">
                <a:solidFill>
                  <a:prstClr val="black"/>
                </a:solidFill>
                <a:latin typeface="Calibri" panose="020F0502020204030204"/>
                <a:ea typeface="+mn-ea"/>
                <a:cs typeface="+mn-cs"/>
              </a:rPr>
              <a:t>tID:foo</a:t>
            </a:r>
            <a:r>
              <a:rPr lang="en-US" sz="1200" kern="1200" dirty="0">
                <a:solidFill>
                  <a:prstClr val="black"/>
                </a:solidFill>
                <a:latin typeface="Calibri" panose="020F0502020204030204"/>
                <a:ea typeface="+mn-ea"/>
                <a:cs typeface="+mn-cs"/>
              </a:rPr>
              <a:t>\</a:t>
            </a:r>
            <a:r>
              <a:rPr lang="en-US" sz="1200" kern="1200" dirty="0" err="1">
                <a:solidFill>
                  <a:prstClr val="black"/>
                </a:solidFill>
                <a:latin typeface="Calibri" panose="020F0502020204030204"/>
                <a:ea typeface="+mn-ea"/>
                <a:cs typeface="+mn-cs"/>
              </a:rPr>
              <a:t>tSM:bar</a:t>
            </a:r>
            <a:r>
              <a:rPr lang="en-US" sz="1200" kern="1200" dirty="0">
                <a:solidFill>
                  <a:prstClr val="black"/>
                </a:solidFill>
                <a:latin typeface="Calibri" panose="020F0502020204030204"/>
                <a:ea typeface="+mn-ea"/>
                <a:cs typeface="+mn-cs"/>
              </a:rPr>
              <a:t>' [null]</a:t>
            </a:r>
          </a:p>
          <a:p>
            <a:pPr defTabSz="685800">
              <a:buClrTx/>
            </a:pPr>
            <a:r>
              <a:rPr lang="en-US" sz="1200" kern="1200">
                <a:solidFill>
                  <a:prstClr val="black"/>
                </a:solidFill>
                <a:latin typeface="Calibri" panose="020F0502020204030204"/>
                <a:ea typeface="+mn-ea"/>
                <a:cs typeface="+mn-cs"/>
              </a:rPr>
              <a:t>       </a:t>
            </a:r>
            <a:r>
              <a:rPr lang="en-US" sz="1200" kern="1200" dirty="0">
                <a:solidFill>
                  <a:prstClr val="black"/>
                </a:solidFill>
                <a:latin typeface="Calibri" panose="020F0502020204030204"/>
                <a:ea typeface="+mn-ea"/>
                <a:cs typeface="+mn-cs"/>
              </a:rPr>
              <a:t>-</a:t>
            </a:r>
            <a:r>
              <a:rPr lang="en-US" sz="1200" kern="1200">
                <a:solidFill>
                  <a:prstClr val="black"/>
                </a:solidFill>
                <a:latin typeface="Calibri" panose="020F0502020204030204"/>
                <a:ea typeface="+mn-ea"/>
                <a:cs typeface="+mn-cs"/>
              </a:rPr>
              <a:t>H STR/FILE   insert </a:t>
            </a:r>
            <a:r>
              <a:rPr lang="en-US" sz="1200" kern="1200" dirty="0">
                <a:solidFill>
                  <a:prstClr val="black"/>
                </a:solidFill>
                <a:latin typeface="Calibri" panose="020F0502020204030204"/>
                <a:ea typeface="+mn-ea"/>
                <a:cs typeface="+mn-cs"/>
              </a:rPr>
              <a:t>STR to header if it starts with @; or insert lines in FILE [null]</a:t>
            </a:r>
          </a:p>
          <a:p>
            <a:pPr defTabSz="685800">
              <a:buClrTx/>
            </a:pPr>
            <a:r>
              <a:rPr lang="en-US" sz="1200" kern="1200">
                <a:solidFill>
                  <a:prstClr val="black"/>
                </a:solidFill>
                <a:latin typeface="Calibri" panose="020F0502020204030204"/>
                <a:ea typeface="+mn-ea"/>
                <a:cs typeface="+mn-cs"/>
              </a:rPr>
              <a:t>       -j            treat </a:t>
            </a:r>
            <a:r>
              <a:rPr lang="en-US" sz="1200" kern="1200" dirty="0">
                <a:solidFill>
                  <a:prstClr val="black"/>
                </a:solidFill>
                <a:latin typeface="Calibri" panose="020F0502020204030204"/>
                <a:ea typeface="+mn-ea"/>
                <a:cs typeface="+mn-cs"/>
              </a:rPr>
              <a:t>ALT contigs as part of the primary assembly (i.e. ignore &lt;</a:t>
            </a:r>
            <a:r>
              <a:rPr lang="en-US" sz="1200" kern="1200" dirty="0" err="1">
                <a:solidFill>
                  <a:prstClr val="black"/>
                </a:solidFill>
                <a:latin typeface="Calibri" panose="020F0502020204030204"/>
                <a:ea typeface="+mn-ea"/>
                <a:cs typeface="+mn-cs"/>
              </a:rPr>
              <a:t>idxbase</a:t>
            </a:r>
            <a:r>
              <a:rPr lang="en-US" sz="1200" kern="1200" dirty="0">
                <a:solidFill>
                  <a:prstClr val="black"/>
                </a:solidFill>
                <a:latin typeface="Calibri" panose="020F0502020204030204"/>
                <a:ea typeface="+mn-ea"/>
                <a:cs typeface="+mn-cs"/>
              </a:rPr>
              <a:t>&gt;.alt file)</a:t>
            </a:r>
          </a:p>
          <a:p>
            <a:pPr defTabSz="685800">
              <a:buClrTx/>
            </a:pPr>
            <a:endParaRPr lang="en-US" sz="1200" kern="1200" dirty="0">
              <a:solidFill>
                <a:prstClr val="black"/>
              </a:solidFill>
              <a:latin typeface="Calibri" panose="020F0502020204030204"/>
              <a:ea typeface="+mn-ea"/>
              <a:cs typeface="+mn-cs"/>
            </a:endParaRPr>
          </a:p>
          <a:p>
            <a:pPr defTabSz="685800">
              <a:buClrTx/>
            </a:pPr>
            <a:r>
              <a:rPr lang="en-US" sz="1200" kern="1200">
                <a:solidFill>
                  <a:prstClr val="black"/>
                </a:solidFill>
                <a:latin typeface="Calibri" panose="020F0502020204030204"/>
                <a:ea typeface="+mn-ea"/>
                <a:cs typeface="+mn-cs"/>
              </a:rPr>
              <a:t>       </a:t>
            </a:r>
            <a:r>
              <a:rPr lang="en-US" sz="1200" kern="1200" dirty="0">
                <a:solidFill>
                  <a:prstClr val="black"/>
                </a:solidFill>
                <a:latin typeface="Calibri" panose="020F0502020204030204"/>
                <a:ea typeface="+mn-ea"/>
                <a:cs typeface="+mn-cs"/>
              </a:rPr>
              <a:t>-</a:t>
            </a:r>
            <a:r>
              <a:rPr lang="en-US" sz="1200" kern="1200">
                <a:solidFill>
                  <a:prstClr val="black"/>
                </a:solidFill>
                <a:latin typeface="Calibri" panose="020F0502020204030204"/>
                <a:ea typeface="+mn-ea"/>
                <a:cs typeface="+mn-cs"/>
              </a:rPr>
              <a:t>v INT        </a:t>
            </a:r>
            <a:r>
              <a:rPr lang="en-US" sz="1200" kern="1200" dirty="0">
                <a:solidFill>
                  <a:prstClr val="black"/>
                </a:solidFill>
                <a:latin typeface="Calibri" panose="020F0502020204030204"/>
                <a:ea typeface="+mn-ea"/>
                <a:cs typeface="+mn-cs"/>
              </a:rPr>
              <a:t>verbose level: 1=error, 2=warning, 3=message, 4+=debugging [3]</a:t>
            </a:r>
          </a:p>
          <a:p>
            <a:pPr defTabSz="685800">
              <a:buClrTx/>
            </a:pPr>
            <a:r>
              <a:rPr lang="en-US" sz="1200" kern="1200">
                <a:solidFill>
                  <a:prstClr val="black"/>
                </a:solidFill>
                <a:latin typeface="Calibri" panose="020F0502020204030204"/>
                <a:ea typeface="+mn-ea"/>
                <a:cs typeface="+mn-cs"/>
              </a:rPr>
              <a:t>       </a:t>
            </a:r>
            <a:r>
              <a:rPr lang="en-US" sz="1200" kern="1200" dirty="0">
                <a:solidFill>
                  <a:prstClr val="black"/>
                </a:solidFill>
                <a:latin typeface="Calibri" panose="020F0502020204030204"/>
                <a:ea typeface="+mn-ea"/>
                <a:cs typeface="+mn-cs"/>
              </a:rPr>
              <a:t>-</a:t>
            </a:r>
            <a:r>
              <a:rPr lang="en-US" sz="1200" kern="1200">
                <a:solidFill>
                  <a:prstClr val="black"/>
                </a:solidFill>
                <a:latin typeface="Calibri" panose="020F0502020204030204"/>
                <a:ea typeface="+mn-ea"/>
                <a:cs typeface="+mn-cs"/>
              </a:rPr>
              <a:t>T INT        </a:t>
            </a:r>
            <a:r>
              <a:rPr lang="en-US" sz="1200" kern="1200" dirty="0">
                <a:solidFill>
                  <a:prstClr val="black"/>
                </a:solidFill>
                <a:latin typeface="Calibri" panose="020F0502020204030204"/>
                <a:ea typeface="+mn-ea"/>
                <a:cs typeface="+mn-cs"/>
              </a:rPr>
              <a:t>minimum score to output [30]</a:t>
            </a:r>
          </a:p>
          <a:p>
            <a:pPr defTabSz="685800">
              <a:buClrTx/>
            </a:pPr>
            <a:r>
              <a:rPr lang="en-US" sz="1200" kern="1200">
                <a:solidFill>
                  <a:prstClr val="black"/>
                </a:solidFill>
                <a:latin typeface="Calibri" panose="020F0502020204030204"/>
                <a:ea typeface="+mn-ea"/>
                <a:cs typeface="+mn-cs"/>
              </a:rPr>
              <a:t>       </a:t>
            </a:r>
            <a:r>
              <a:rPr lang="en-US" sz="1200" kern="1200" dirty="0">
                <a:solidFill>
                  <a:prstClr val="black"/>
                </a:solidFill>
                <a:latin typeface="Calibri" panose="020F0502020204030204"/>
                <a:ea typeface="+mn-ea"/>
                <a:cs typeface="+mn-cs"/>
              </a:rPr>
              <a:t>-h INT[,INT]  if there are &lt;INT hits with score &gt;80% of the max score, output all in XA [5,200]</a:t>
            </a:r>
          </a:p>
          <a:p>
            <a:pPr defTabSz="685800">
              <a:buClrTx/>
            </a:pPr>
            <a:r>
              <a:rPr lang="en-US" sz="1200" kern="1200">
                <a:solidFill>
                  <a:prstClr val="black"/>
                </a:solidFill>
                <a:latin typeface="Calibri" panose="020F0502020204030204"/>
                <a:ea typeface="+mn-ea"/>
                <a:cs typeface="+mn-cs"/>
              </a:rPr>
              <a:t>       -a            output </a:t>
            </a:r>
            <a:r>
              <a:rPr lang="en-US" sz="1200" kern="1200" dirty="0">
                <a:solidFill>
                  <a:prstClr val="black"/>
                </a:solidFill>
                <a:latin typeface="Calibri" panose="020F0502020204030204"/>
                <a:ea typeface="+mn-ea"/>
                <a:cs typeface="+mn-cs"/>
              </a:rPr>
              <a:t>all alignments for SE or unpaired PE</a:t>
            </a:r>
          </a:p>
          <a:p>
            <a:pPr defTabSz="685800">
              <a:buClrTx/>
            </a:pPr>
            <a:r>
              <a:rPr lang="en-US" sz="1200" kern="1200">
                <a:solidFill>
                  <a:prstClr val="black"/>
                </a:solidFill>
                <a:latin typeface="Calibri" panose="020F0502020204030204"/>
                <a:ea typeface="+mn-ea"/>
                <a:cs typeface="+mn-cs"/>
              </a:rPr>
              <a:t>       -C            append </a:t>
            </a:r>
            <a:r>
              <a:rPr lang="en-US" sz="1200" kern="1200" dirty="0">
                <a:solidFill>
                  <a:prstClr val="black"/>
                </a:solidFill>
                <a:latin typeface="Calibri" panose="020F0502020204030204"/>
                <a:ea typeface="+mn-ea"/>
                <a:cs typeface="+mn-cs"/>
              </a:rPr>
              <a:t>FASTA/FASTQ comment to SAM output</a:t>
            </a:r>
          </a:p>
          <a:p>
            <a:pPr defTabSz="685800">
              <a:buClrTx/>
            </a:pPr>
            <a:r>
              <a:rPr lang="en-US" sz="1200" kern="1200">
                <a:solidFill>
                  <a:prstClr val="black"/>
                </a:solidFill>
                <a:latin typeface="Calibri" panose="020F0502020204030204"/>
                <a:ea typeface="+mn-ea"/>
                <a:cs typeface="+mn-cs"/>
              </a:rPr>
              <a:t>       -V            output </a:t>
            </a:r>
            <a:r>
              <a:rPr lang="en-US" sz="1200" kern="1200" dirty="0">
                <a:solidFill>
                  <a:prstClr val="black"/>
                </a:solidFill>
                <a:latin typeface="Calibri" panose="020F0502020204030204"/>
                <a:ea typeface="+mn-ea"/>
                <a:cs typeface="+mn-cs"/>
              </a:rPr>
              <a:t>the reference FASTA header in the XR tag</a:t>
            </a:r>
          </a:p>
          <a:p>
            <a:pPr defTabSz="685800">
              <a:buClrTx/>
            </a:pPr>
            <a:r>
              <a:rPr lang="en-US" sz="1200" kern="1200">
                <a:solidFill>
                  <a:prstClr val="black"/>
                </a:solidFill>
                <a:latin typeface="Calibri" panose="020F0502020204030204"/>
                <a:ea typeface="+mn-ea"/>
                <a:cs typeface="+mn-cs"/>
              </a:rPr>
              <a:t>       -Y            use </a:t>
            </a:r>
            <a:r>
              <a:rPr lang="en-US" sz="1200" kern="1200" dirty="0">
                <a:solidFill>
                  <a:prstClr val="black"/>
                </a:solidFill>
                <a:latin typeface="Calibri" panose="020F0502020204030204"/>
                <a:ea typeface="+mn-ea"/>
                <a:cs typeface="+mn-cs"/>
              </a:rPr>
              <a:t>soft clipping for supplementary alignments</a:t>
            </a:r>
          </a:p>
          <a:p>
            <a:pPr defTabSz="685800">
              <a:buClrTx/>
            </a:pPr>
            <a:r>
              <a:rPr lang="en-US" sz="1200" kern="1200">
                <a:solidFill>
                  <a:prstClr val="black"/>
                </a:solidFill>
                <a:latin typeface="Calibri" panose="020F0502020204030204"/>
                <a:ea typeface="+mn-ea"/>
                <a:cs typeface="+mn-cs"/>
              </a:rPr>
              <a:t>       -M            mark </a:t>
            </a:r>
            <a:r>
              <a:rPr lang="en-US" sz="1200" kern="1200" dirty="0">
                <a:solidFill>
                  <a:prstClr val="black"/>
                </a:solidFill>
                <a:latin typeface="Calibri" panose="020F0502020204030204"/>
                <a:ea typeface="+mn-ea"/>
                <a:cs typeface="+mn-cs"/>
              </a:rPr>
              <a:t>shorter split hits as secondary</a:t>
            </a:r>
          </a:p>
          <a:p>
            <a:pPr defTabSz="685800">
              <a:buClrTx/>
            </a:pPr>
            <a:endParaRPr lang="en-US" sz="1200" kern="1200" dirty="0">
              <a:solidFill>
                <a:prstClr val="black"/>
              </a:solidFill>
              <a:latin typeface="Calibri" panose="020F0502020204030204"/>
              <a:ea typeface="+mn-ea"/>
              <a:cs typeface="+mn-cs"/>
            </a:endParaRPr>
          </a:p>
          <a:p>
            <a:pPr defTabSz="685800">
              <a:buClrTx/>
            </a:pPr>
            <a:r>
              <a:rPr lang="en-US" sz="1200" kern="1200">
                <a:solidFill>
                  <a:prstClr val="black"/>
                </a:solidFill>
                <a:latin typeface="Calibri" panose="020F0502020204030204"/>
                <a:ea typeface="+mn-ea"/>
                <a:cs typeface="+mn-cs"/>
              </a:rPr>
              <a:t>       </a:t>
            </a:r>
            <a:r>
              <a:rPr lang="en-US" sz="1200" kern="1200" dirty="0">
                <a:solidFill>
                  <a:prstClr val="black"/>
                </a:solidFill>
                <a:latin typeface="Calibri" panose="020F0502020204030204"/>
                <a:ea typeface="+mn-ea"/>
                <a:cs typeface="+mn-cs"/>
              </a:rPr>
              <a:t>-I FLOAT[,FLOAT[,INT[,INT]]]</a:t>
            </a:r>
          </a:p>
          <a:p>
            <a:pPr defTabSz="685800">
              <a:buClrTx/>
            </a:pPr>
            <a:r>
              <a:rPr lang="en-US" sz="1200" kern="1200">
                <a:solidFill>
                  <a:prstClr val="black"/>
                </a:solidFill>
                <a:latin typeface="Calibri" panose="020F0502020204030204"/>
                <a:ea typeface="+mn-ea"/>
                <a:cs typeface="+mn-cs"/>
              </a:rPr>
              <a:t>                     specify </a:t>
            </a:r>
            <a:r>
              <a:rPr lang="en-US" sz="1200" kern="1200" dirty="0">
                <a:solidFill>
                  <a:prstClr val="black"/>
                </a:solidFill>
                <a:latin typeface="Calibri" panose="020F0502020204030204"/>
                <a:ea typeface="+mn-ea"/>
                <a:cs typeface="+mn-cs"/>
              </a:rPr>
              <a:t>the mean, standard deviation (10% of the mean if absent), max</a:t>
            </a:r>
          </a:p>
          <a:p>
            <a:pPr defTabSz="685800">
              <a:buClrTx/>
            </a:pPr>
            <a:r>
              <a:rPr lang="en-US" sz="1200" kern="1200">
                <a:solidFill>
                  <a:prstClr val="black"/>
                </a:solidFill>
                <a:latin typeface="Calibri" panose="020F0502020204030204"/>
                <a:ea typeface="+mn-ea"/>
                <a:cs typeface="+mn-cs"/>
              </a:rPr>
              <a:t>                     (</a:t>
            </a:r>
            <a:r>
              <a:rPr lang="en-US" sz="1200" kern="1200" dirty="0">
                <a:solidFill>
                  <a:prstClr val="black"/>
                </a:solidFill>
                <a:latin typeface="Calibri" panose="020F0502020204030204"/>
                <a:ea typeface="+mn-ea"/>
                <a:cs typeface="+mn-cs"/>
              </a:rPr>
              <a:t>4 sigma from the mean if absent) and min of the insert size distribution.</a:t>
            </a:r>
          </a:p>
          <a:p>
            <a:pPr defTabSz="685800">
              <a:buClrTx/>
            </a:pPr>
            <a:r>
              <a:rPr lang="en-US" sz="1200" kern="1200">
                <a:solidFill>
                  <a:prstClr val="black"/>
                </a:solidFill>
                <a:latin typeface="Calibri" panose="020F0502020204030204"/>
                <a:ea typeface="+mn-ea"/>
                <a:cs typeface="+mn-cs"/>
              </a:rPr>
              <a:t>                     FR </a:t>
            </a:r>
            <a:r>
              <a:rPr lang="en-US" sz="1200" kern="1200" dirty="0">
                <a:solidFill>
                  <a:prstClr val="black"/>
                </a:solidFill>
                <a:latin typeface="Calibri" panose="020F0502020204030204"/>
                <a:ea typeface="+mn-ea"/>
                <a:cs typeface="+mn-cs"/>
              </a:rPr>
              <a:t>orientation only. [inferred]</a:t>
            </a:r>
          </a:p>
        </p:txBody>
      </p:sp>
      <p:sp>
        <p:nvSpPr>
          <p:cNvPr id="4" name="TextBox 3"/>
          <p:cNvSpPr txBox="1"/>
          <p:nvPr/>
        </p:nvSpPr>
        <p:spPr>
          <a:xfrm>
            <a:off x="6307512" y="992038"/>
            <a:ext cx="2398221" cy="1200329"/>
          </a:xfrm>
          <a:prstGeom prst="rect">
            <a:avLst/>
          </a:prstGeom>
          <a:noFill/>
        </p:spPr>
        <p:txBody>
          <a:bodyPr wrap="none" rtlCol="0">
            <a:spAutoFit/>
          </a:bodyPr>
          <a:lstStyle/>
          <a:p>
            <a:pPr defTabSz="685800">
              <a:buClrTx/>
            </a:pPr>
            <a:r>
              <a:rPr lang="en-US" sz="2400" kern="1200" dirty="0">
                <a:solidFill>
                  <a:prstClr val="black"/>
                </a:solidFill>
                <a:latin typeface="Calibri" panose="020F0502020204030204"/>
                <a:ea typeface="+mn-ea"/>
                <a:cs typeface="+mn-cs"/>
              </a:rPr>
              <a:t>Local mapping: </a:t>
            </a:r>
          </a:p>
          <a:p>
            <a:pPr defTabSz="685800">
              <a:buClrTx/>
            </a:pPr>
            <a:r>
              <a:rPr lang="en-US" sz="2400" kern="1200" dirty="0" err="1">
                <a:solidFill>
                  <a:prstClr val="black"/>
                </a:solidFill>
                <a:latin typeface="Calibri" panose="020F0502020204030204"/>
                <a:ea typeface="+mn-ea"/>
                <a:cs typeface="+mn-cs"/>
              </a:rPr>
              <a:t>bwa</a:t>
            </a:r>
            <a:r>
              <a:rPr lang="en-US" sz="2400" kern="1200" dirty="0">
                <a:solidFill>
                  <a:prstClr val="black"/>
                </a:solidFill>
                <a:latin typeface="Calibri" panose="020F0502020204030204"/>
                <a:ea typeface="+mn-ea"/>
                <a:cs typeface="+mn-cs"/>
              </a:rPr>
              <a:t> mem</a:t>
            </a:r>
          </a:p>
          <a:p>
            <a:pPr defTabSz="685800">
              <a:buClrTx/>
            </a:pPr>
            <a:r>
              <a:rPr lang="en-US" sz="2400" kern="1200" dirty="0">
                <a:solidFill>
                  <a:prstClr val="black"/>
                </a:solidFill>
                <a:latin typeface="Calibri" panose="020F0502020204030204"/>
                <a:ea typeface="+mn-ea"/>
                <a:cs typeface="+mn-cs"/>
              </a:rPr>
              <a:t>In/output options</a:t>
            </a:r>
          </a:p>
        </p:txBody>
      </p:sp>
    </p:spTree>
    <p:extLst>
      <p:ext uri="{BB962C8B-B14F-4D97-AF65-F5344CB8AC3E}">
        <p14:creationId xmlns:p14="http://schemas.microsoft.com/office/powerpoint/2010/main" val="39527724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EF9AF8-AFA3-46C3-856F-ACBD084C9376}"/>
              </a:ext>
            </a:extLst>
          </p:cNvPr>
          <p:cNvSpPr>
            <a:spLocks noGrp="1"/>
          </p:cNvSpPr>
          <p:nvPr>
            <p:ph type="title"/>
          </p:nvPr>
        </p:nvSpPr>
        <p:spPr/>
        <p:txBody>
          <a:bodyPr/>
          <a:lstStyle/>
          <a:p>
            <a:r>
              <a:rPr lang="en-US" dirty="0"/>
              <a:t>Bwa: un mapper puissant, précis et versatile</a:t>
            </a:r>
          </a:p>
        </p:txBody>
      </p:sp>
      <p:sp>
        <p:nvSpPr>
          <p:cNvPr id="3" name="TextBox 2">
            <a:extLst>
              <a:ext uri="{FF2B5EF4-FFF2-40B4-BE49-F238E27FC236}">
                <a16:creationId xmlns:a16="http://schemas.microsoft.com/office/drawing/2014/main" id="{5822FA79-D523-46AE-AAA8-BF23EE07AD0E}"/>
              </a:ext>
            </a:extLst>
          </p:cNvPr>
          <p:cNvSpPr txBox="1"/>
          <p:nvPr/>
        </p:nvSpPr>
        <p:spPr>
          <a:xfrm>
            <a:off x="755911" y="1154661"/>
            <a:ext cx="7233305" cy="3785652"/>
          </a:xfrm>
          <a:prstGeom prst="rect">
            <a:avLst/>
          </a:prstGeom>
          <a:noFill/>
        </p:spPr>
        <p:txBody>
          <a:bodyPr wrap="square" rtlCol="0">
            <a:spAutoFit/>
          </a:bodyPr>
          <a:lstStyle/>
          <a:p>
            <a:pPr defTabSz="685800">
              <a:buClrTx/>
            </a:pPr>
            <a:r>
              <a:rPr lang="en-US" sz="1200" kern="1200" err="1">
                <a:solidFill>
                  <a:prstClr val="black"/>
                </a:solidFill>
                <a:latin typeface="Calibri" panose="020F0502020204030204"/>
                <a:ea typeface="+mn-ea"/>
                <a:cs typeface="+mn-cs"/>
              </a:rPr>
              <a:t>Usage</a:t>
            </a:r>
            <a:r>
              <a:rPr lang="en-US" sz="1200" kern="1200">
                <a:solidFill>
                  <a:prstClr val="black"/>
                </a:solidFill>
                <a:latin typeface="Calibri" panose="020F0502020204030204"/>
                <a:ea typeface="+mn-ea"/>
                <a:cs typeface="+mn-cs"/>
              </a:rPr>
              <a:t>:   bwa </a:t>
            </a:r>
            <a:r>
              <a:rPr lang="en-US" sz="1200" kern="1200" dirty="0" err="1">
                <a:solidFill>
                  <a:prstClr val="black"/>
                </a:solidFill>
                <a:latin typeface="Calibri" panose="020F0502020204030204"/>
                <a:ea typeface="+mn-ea"/>
                <a:cs typeface="+mn-cs"/>
              </a:rPr>
              <a:t>aln</a:t>
            </a:r>
            <a:r>
              <a:rPr lang="en-US" sz="1200" kern="1200" dirty="0">
                <a:solidFill>
                  <a:prstClr val="black"/>
                </a:solidFill>
                <a:latin typeface="Calibri" panose="020F0502020204030204"/>
                <a:ea typeface="+mn-ea"/>
                <a:cs typeface="+mn-cs"/>
              </a:rPr>
              <a:t> [options] </a:t>
            </a:r>
            <a:r>
              <a:rPr lang="en-US" sz="1200" kern="1200">
                <a:solidFill>
                  <a:prstClr val="black"/>
                </a:solidFill>
                <a:latin typeface="Calibri" panose="020F0502020204030204"/>
                <a:ea typeface="+mn-ea"/>
                <a:cs typeface="+mn-cs"/>
              </a:rPr>
              <a:t>&lt;prefix&gt; &lt;</a:t>
            </a:r>
            <a:r>
              <a:rPr lang="en-US" sz="1200" kern="1200" dirty="0" err="1">
                <a:solidFill>
                  <a:prstClr val="black"/>
                </a:solidFill>
                <a:latin typeface="Calibri" panose="020F0502020204030204"/>
                <a:ea typeface="+mn-ea"/>
                <a:cs typeface="+mn-cs"/>
              </a:rPr>
              <a:t>in.fq</a:t>
            </a:r>
            <a:r>
              <a:rPr lang="en-US" sz="1200" kern="1200" dirty="0">
                <a:solidFill>
                  <a:prstClr val="black"/>
                </a:solidFill>
                <a:latin typeface="Calibri" panose="020F0502020204030204"/>
                <a:ea typeface="+mn-ea"/>
                <a:cs typeface="+mn-cs"/>
              </a:rPr>
              <a:t>&gt;</a:t>
            </a:r>
          </a:p>
          <a:p>
            <a:pPr defTabSz="685800">
              <a:buClrTx/>
            </a:pPr>
            <a:endParaRPr lang="en-US" sz="1200" kern="1200" dirty="0">
              <a:solidFill>
                <a:prstClr val="black"/>
              </a:solidFill>
              <a:latin typeface="Calibri" panose="020F0502020204030204"/>
              <a:ea typeface="+mn-ea"/>
              <a:cs typeface="+mn-cs"/>
            </a:endParaRPr>
          </a:p>
          <a:p>
            <a:pPr defTabSz="685800">
              <a:buClrTx/>
            </a:pPr>
            <a:r>
              <a:rPr lang="en-US" sz="1200" kern="1200" dirty="0">
                <a:solidFill>
                  <a:prstClr val="black"/>
                </a:solidFill>
                <a:latin typeface="Calibri" panose="020F0502020204030204"/>
                <a:ea typeface="+mn-ea"/>
                <a:cs typeface="+mn-cs"/>
              </a:rPr>
              <a:t>Options: -</a:t>
            </a:r>
            <a:r>
              <a:rPr lang="en-US" sz="1200" kern="1200">
                <a:solidFill>
                  <a:prstClr val="black"/>
                </a:solidFill>
                <a:latin typeface="Calibri" panose="020F0502020204030204"/>
                <a:ea typeface="+mn-ea"/>
                <a:cs typeface="+mn-cs"/>
              </a:rPr>
              <a:t>n NUM    </a:t>
            </a:r>
            <a:r>
              <a:rPr lang="en-US" sz="1200" kern="1200" dirty="0">
                <a:solidFill>
                  <a:prstClr val="black"/>
                </a:solidFill>
                <a:latin typeface="Calibri" panose="020F0502020204030204"/>
                <a:ea typeface="+mn-ea"/>
                <a:cs typeface="+mn-cs"/>
              </a:rPr>
              <a:t>max #diff (</a:t>
            </a:r>
            <a:r>
              <a:rPr lang="en-US" sz="1200" kern="1200" dirty="0" err="1">
                <a:solidFill>
                  <a:prstClr val="black"/>
                </a:solidFill>
                <a:latin typeface="Calibri" panose="020F0502020204030204"/>
                <a:ea typeface="+mn-ea"/>
                <a:cs typeface="+mn-cs"/>
              </a:rPr>
              <a:t>int</a:t>
            </a:r>
            <a:r>
              <a:rPr lang="en-US" sz="1200" kern="1200" dirty="0">
                <a:solidFill>
                  <a:prstClr val="black"/>
                </a:solidFill>
                <a:latin typeface="Calibri" panose="020F0502020204030204"/>
                <a:ea typeface="+mn-ea"/>
                <a:cs typeface="+mn-cs"/>
              </a:rPr>
              <a:t>) or missing </a:t>
            </a:r>
            <a:r>
              <a:rPr lang="en-US" sz="1200" kern="1200" dirty="0" err="1">
                <a:solidFill>
                  <a:prstClr val="black"/>
                </a:solidFill>
                <a:latin typeface="Calibri" panose="020F0502020204030204"/>
                <a:ea typeface="+mn-ea"/>
                <a:cs typeface="+mn-cs"/>
              </a:rPr>
              <a:t>prob</a:t>
            </a:r>
            <a:r>
              <a:rPr lang="en-US" sz="1200" kern="1200" dirty="0">
                <a:solidFill>
                  <a:prstClr val="black"/>
                </a:solidFill>
                <a:latin typeface="Calibri" panose="020F0502020204030204"/>
                <a:ea typeface="+mn-ea"/>
                <a:cs typeface="+mn-cs"/>
              </a:rPr>
              <a:t> under 0.02 err rate (float) [0.04]</a:t>
            </a:r>
          </a:p>
          <a:p>
            <a:pPr defTabSz="685800">
              <a:buClrTx/>
            </a:pPr>
            <a:r>
              <a:rPr lang="en-US" sz="1200" kern="1200">
                <a:solidFill>
                  <a:prstClr val="black"/>
                </a:solidFill>
                <a:latin typeface="Calibri" panose="020F0502020204030204"/>
                <a:ea typeface="+mn-ea"/>
                <a:cs typeface="+mn-cs"/>
              </a:rPr>
              <a:t>         -o INT    </a:t>
            </a:r>
            <a:r>
              <a:rPr lang="en-US" sz="1200" kern="1200" dirty="0">
                <a:solidFill>
                  <a:prstClr val="black"/>
                </a:solidFill>
                <a:latin typeface="Calibri" panose="020F0502020204030204"/>
                <a:ea typeface="+mn-ea"/>
                <a:cs typeface="+mn-cs"/>
              </a:rPr>
              <a:t>maximum number or fraction of gap opens [1]</a:t>
            </a:r>
          </a:p>
          <a:p>
            <a:pPr defTabSz="685800">
              <a:buClrTx/>
            </a:pPr>
            <a:r>
              <a:rPr lang="en-US" sz="1200" kern="1200">
                <a:solidFill>
                  <a:prstClr val="black"/>
                </a:solidFill>
                <a:latin typeface="Calibri" panose="020F0502020204030204"/>
                <a:ea typeface="+mn-ea"/>
                <a:cs typeface="+mn-cs"/>
              </a:rPr>
              <a:t>         -e INT    </a:t>
            </a:r>
            <a:r>
              <a:rPr lang="en-US" sz="1200" kern="1200" dirty="0">
                <a:solidFill>
                  <a:prstClr val="black"/>
                </a:solidFill>
                <a:latin typeface="Calibri" panose="020F0502020204030204"/>
                <a:ea typeface="+mn-ea"/>
                <a:cs typeface="+mn-cs"/>
              </a:rPr>
              <a:t>maximum number of gap extensions, -1 for disabling long gaps [-1]</a:t>
            </a:r>
          </a:p>
          <a:p>
            <a:pPr defTabSz="685800">
              <a:buClrTx/>
            </a:pPr>
            <a:r>
              <a:rPr lang="en-US" sz="1200" kern="1200">
                <a:solidFill>
                  <a:prstClr val="black"/>
                </a:solidFill>
                <a:latin typeface="Calibri" panose="020F0502020204030204"/>
                <a:ea typeface="+mn-ea"/>
                <a:cs typeface="+mn-cs"/>
              </a:rPr>
              <a:t>         -</a:t>
            </a:r>
            <a:r>
              <a:rPr lang="en-US" sz="1200" kern="1200" err="1">
                <a:solidFill>
                  <a:prstClr val="black"/>
                </a:solidFill>
                <a:latin typeface="Calibri" panose="020F0502020204030204"/>
                <a:ea typeface="+mn-ea"/>
                <a:cs typeface="+mn-cs"/>
              </a:rPr>
              <a:t>i</a:t>
            </a:r>
            <a:r>
              <a:rPr lang="en-US" sz="1200" kern="1200">
                <a:solidFill>
                  <a:prstClr val="black"/>
                </a:solidFill>
                <a:latin typeface="Calibri" panose="020F0502020204030204"/>
                <a:ea typeface="+mn-ea"/>
                <a:cs typeface="+mn-cs"/>
              </a:rPr>
              <a:t> INT    </a:t>
            </a:r>
            <a:r>
              <a:rPr lang="en-US" sz="1200" kern="1200" dirty="0">
                <a:solidFill>
                  <a:prstClr val="black"/>
                </a:solidFill>
                <a:latin typeface="Calibri" panose="020F0502020204030204"/>
                <a:ea typeface="+mn-ea"/>
                <a:cs typeface="+mn-cs"/>
              </a:rPr>
              <a:t>do not put an </a:t>
            </a:r>
            <a:r>
              <a:rPr lang="en-US" sz="1200" kern="1200" dirty="0" err="1">
                <a:solidFill>
                  <a:prstClr val="black"/>
                </a:solidFill>
                <a:latin typeface="Calibri" panose="020F0502020204030204"/>
                <a:ea typeface="+mn-ea"/>
                <a:cs typeface="+mn-cs"/>
              </a:rPr>
              <a:t>indel</a:t>
            </a:r>
            <a:r>
              <a:rPr lang="en-US" sz="1200" kern="1200" dirty="0">
                <a:solidFill>
                  <a:prstClr val="black"/>
                </a:solidFill>
                <a:latin typeface="Calibri" panose="020F0502020204030204"/>
                <a:ea typeface="+mn-ea"/>
                <a:cs typeface="+mn-cs"/>
              </a:rPr>
              <a:t> within INT </a:t>
            </a:r>
            <a:r>
              <a:rPr lang="en-US" sz="1200" kern="1200" dirty="0" err="1">
                <a:solidFill>
                  <a:prstClr val="black"/>
                </a:solidFill>
                <a:latin typeface="Calibri" panose="020F0502020204030204"/>
                <a:ea typeface="+mn-ea"/>
                <a:cs typeface="+mn-cs"/>
              </a:rPr>
              <a:t>bp</a:t>
            </a:r>
            <a:r>
              <a:rPr lang="en-US" sz="1200" kern="1200" dirty="0">
                <a:solidFill>
                  <a:prstClr val="black"/>
                </a:solidFill>
                <a:latin typeface="Calibri" panose="020F0502020204030204"/>
                <a:ea typeface="+mn-ea"/>
                <a:cs typeface="+mn-cs"/>
              </a:rPr>
              <a:t> towards the ends [5]</a:t>
            </a:r>
          </a:p>
          <a:p>
            <a:pPr defTabSz="685800">
              <a:buClrTx/>
            </a:pPr>
            <a:r>
              <a:rPr lang="en-US" sz="1200" kern="1200">
                <a:solidFill>
                  <a:prstClr val="black"/>
                </a:solidFill>
                <a:latin typeface="Calibri" panose="020F0502020204030204"/>
                <a:ea typeface="+mn-ea"/>
                <a:cs typeface="+mn-cs"/>
              </a:rPr>
              <a:t>         -d INT    </a:t>
            </a:r>
            <a:r>
              <a:rPr lang="en-US" sz="1200" kern="1200" dirty="0">
                <a:solidFill>
                  <a:prstClr val="black"/>
                </a:solidFill>
                <a:latin typeface="Calibri" panose="020F0502020204030204"/>
                <a:ea typeface="+mn-ea"/>
                <a:cs typeface="+mn-cs"/>
              </a:rPr>
              <a:t>maximum occurrences for extending a long deletion [10]</a:t>
            </a:r>
          </a:p>
          <a:p>
            <a:pPr defTabSz="685800">
              <a:buClrTx/>
            </a:pPr>
            <a:r>
              <a:rPr lang="en-US" sz="1200" kern="1200">
                <a:solidFill>
                  <a:prstClr val="black"/>
                </a:solidFill>
                <a:latin typeface="Calibri" panose="020F0502020204030204"/>
                <a:ea typeface="+mn-ea"/>
                <a:cs typeface="+mn-cs"/>
              </a:rPr>
              <a:t>         -l INT    </a:t>
            </a:r>
            <a:r>
              <a:rPr lang="en-US" sz="1200" kern="1200" dirty="0">
                <a:solidFill>
                  <a:prstClr val="black"/>
                </a:solidFill>
                <a:latin typeface="Calibri" panose="020F0502020204030204"/>
                <a:ea typeface="+mn-ea"/>
                <a:cs typeface="+mn-cs"/>
              </a:rPr>
              <a:t>seed length [32]</a:t>
            </a:r>
          </a:p>
          <a:p>
            <a:pPr defTabSz="685800">
              <a:buClrTx/>
            </a:pPr>
            <a:r>
              <a:rPr lang="en-US" sz="1200" kern="1200">
                <a:solidFill>
                  <a:prstClr val="black"/>
                </a:solidFill>
                <a:latin typeface="Calibri" panose="020F0502020204030204"/>
                <a:ea typeface="+mn-ea"/>
                <a:cs typeface="+mn-cs"/>
              </a:rPr>
              <a:t>         -k INT    </a:t>
            </a:r>
            <a:r>
              <a:rPr lang="en-US" sz="1200" kern="1200" dirty="0">
                <a:solidFill>
                  <a:prstClr val="black"/>
                </a:solidFill>
                <a:latin typeface="Calibri" panose="020F0502020204030204"/>
                <a:ea typeface="+mn-ea"/>
                <a:cs typeface="+mn-cs"/>
              </a:rPr>
              <a:t>maximum differences in the seed [2]</a:t>
            </a:r>
          </a:p>
          <a:p>
            <a:pPr defTabSz="685800">
              <a:buClrTx/>
            </a:pPr>
            <a:r>
              <a:rPr lang="en-US" sz="1200" kern="1200">
                <a:solidFill>
                  <a:prstClr val="black"/>
                </a:solidFill>
                <a:latin typeface="Calibri" panose="020F0502020204030204"/>
                <a:ea typeface="+mn-ea"/>
                <a:cs typeface="+mn-cs"/>
              </a:rPr>
              <a:t>         -m INT    </a:t>
            </a:r>
            <a:r>
              <a:rPr lang="en-US" sz="1200" kern="1200" dirty="0">
                <a:solidFill>
                  <a:prstClr val="black"/>
                </a:solidFill>
                <a:latin typeface="Calibri" panose="020F0502020204030204"/>
                <a:ea typeface="+mn-ea"/>
                <a:cs typeface="+mn-cs"/>
              </a:rPr>
              <a:t>maximum entries in the queue [2000000]</a:t>
            </a:r>
          </a:p>
          <a:p>
            <a:pPr defTabSz="685800">
              <a:buClrTx/>
            </a:pPr>
            <a:r>
              <a:rPr lang="en-US" sz="1200" kern="1200">
                <a:solidFill>
                  <a:prstClr val="black"/>
                </a:solidFill>
                <a:latin typeface="Calibri" panose="020F0502020204030204"/>
                <a:ea typeface="+mn-ea"/>
                <a:cs typeface="+mn-cs"/>
              </a:rPr>
              <a:t>         -t INT    </a:t>
            </a:r>
            <a:r>
              <a:rPr lang="en-US" sz="1200" kern="1200" dirty="0">
                <a:solidFill>
                  <a:prstClr val="black"/>
                </a:solidFill>
                <a:latin typeface="Calibri" panose="020F0502020204030204"/>
                <a:ea typeface="+mn-ea"/>
                <a:cs typeface="+mn-cs"/>
              </a:rPr>
              <a:t>number of threads [1]</a:t>
            </a:r>
          </a:p>
          <a:p>
            <a:pPr defTabSz="685800">
              <a:buClrTx/>
            </a:pPr>
            <a:r>
              <a:rPr lang="en-US" sz="1200" kern="1200">
                <a:solidFill>
                  <a:prstClr val="black"/>
                </a:solidFill>
                <a:latin typeface="Calibri" panose="020F0502020204030204"/>
                <a:ea typeface="+mn-ea"/>
                <a:cs typeface="+mn-cs"/>
              </a:rPr>
              <a:t>         -M INT    </a:t>
            </a:r>
            <a:r>
              <a:rPr lang="en-US" sz="1200" kern="1200" dirty="0">
                <a:solidFill>
                  <a:prstClr val="black"/>
                </a:solidFill>
                <a:latin typeface="Calibri" panose="020F0502020204030204"/>
                <a:ea typeface="+mn-ea"/>
                <a:cs typeface="+mn-cs"/>
              </a:rPr>
              <a:t>mismatch penalty [3]</a:t>
            </a:r>
          </a:p>
          <a:p>
            <a:pPr defTabSz="685800">
              <a:buClrTx/>
            </a:pPr>
            <a:r>
              <a:rPr lang="en-US" sz="1200" kern="1200">
                <a:solidFill>
                  <a:prstClr val="black"/>
                </a:solidFill>
                <a:latin typeface="Calibri" panose="020F0502020204030204"/>
                <a:ea typeface="+mn-ea"/>
                <a:cs typeface="+mn-cs"/>
              </a:rPr>
              <a:t>         -O INT    </a:t>
            </a:r>
            <a:r>
              <a:rPr lang="en-US" sz="1200" kern="1200" dirty="0">
                <a:solidFill>
                  <a:prstClr val="black"/>
                </a:solidFill>
                <a:latin typeface="Calibri" panose="020F0502020204030204"/>
                <a:ea typeface="+mn-ea"/>
                <a:cs typeface="+mn-cs"/>
              </a:rPr>
              <a:t>gap open penalty [11]</a:t>
            </a:r>
          </a:p>
          <a:p>
            <a:pPr defTabSz="685800">
              <a:buClrTx/>
            </a:pPr>
            <a:r>
              <a:rPr lang="en-US" sz="1200" kern="1200">
                <a:solidFill>
                  <a:prstClr val="black"/>
                </a:solidFill>
                <a:latin typeface="Calibri" panose="020F0502020204030204"/>
                <a:ea typeface="+mn-ea"/>
                <a:cs typeface="+mn-cs"/>
              </a:rPr>
              <a:t>         -E INT    </a:t>
            </a:r>
            <a:r>
              <a:rPr lang="en-US" sz="1200" kern="1200" dirty="0">
                <a:solidFill>
                  <a:prstClr val="black"/>
                </a:solidFill>
                <a:latin typeface="Calibri" panose="020F0502020204030204"/>
                <a:ea typeface="+mn-ea"/>
                <a:cs typeface="+mn-cs"/>
              </a:rPr>
              <a:t>gap extension penalty [4]</a:t>
            </a:r>
          </a:p>
          <a:p>
            <a:pPr defTabSz="685800">
              <a:buClrTx/>
            </a:pPr>
            <a:r>
              <a:rPr lang="en-US" sz="1200" kern="1200">
                <a:solidFill>
                  <a:prstClr val="black"/>
                </a:solidFill>
                <a:latin typeface="Calibri" panose="020F0502020204030204"/>
                <a:ea typeface="+mn-ea"/>
                <a:cs typeface="+mn-cs"/>
              </a:rPr>
              <a:t>         -R INT    </a:t>
            </a:r>
            <a:r>
              <a:rPr lang="en-US" sz="1200" kern="1200" dirty="0">
                <a:solidFill>
                  <a:prstClr val="black"/>
                </a:solidFill>
                <a:latin typeface="Calibri" panose="020F0502020204030204"/>
                <a:ea typeface="+mn-ea"/>
                <a:cs typeface="+mn-cs"/>
              </a:rPr>
              <a:t>stop searching when there are &gt;INT equally best hits [30]</a:t>
            </a:r>
          </a:p>
          <a:p>
            <a:pPr defTabSz="685800">
              <a:buClrTx/>
            </a:pPr>
            <a:r>
              <a:rPr lang="en-US" sz="1200" kern="1200">
                <a:solidFill>
                  <a:prstClr val="black"/>
                </a:solidFill>
                <a:latin typeface="Calibri" panose="020F0502020204030204"/>
                <a:ea typeface="+mn-ea"/>
                <a:cs typeface="+mn-cs"/>
              </a:rPr>
              <a:t>         -q INT    </a:t>
            </a:r>
            <a:r>
              <a:rPr lang="en-US" sz="1200" kern="1200" dirty="0">
                <a:solidFill>
                  <a:prstClr val="black"/>
                </a:solidFill>
                <a:latin typeface="Calibri" panose="020F0502020204030204"/>
                <a:ea typeface="+mn-ea"/>
                <a:cs typeface="+mn-cs"/>
              </a:rPr>
              <a:t>quality threshold for read trimming down to 35bp [0]</a:t>
            </a:r>
          </a:p>
          <a:p>
            <a:pPr defTabSz="685800">
              <a:buClrTx/>
            </a:pPr>
            <a:r>
              <a:rPr lang="en-US" sz="1200" kern="1200">
                <a:solidFill>
                  <a:prstClr val="black"/>
                </a:solidFill>
                <a:latin typeface="Calibri" panose="020F0502020204030204"/>
                <a:ea typeface="+mn-ea"/>
                <a:cs typeface="+mn-cs"/>
              </a:rPr>
              <a:t>         -f FILE   file </a:t>
            </a:r>
            <a:r>
              <a:rPr lang="en-US" sz="1200" kern="1200" dirty="0">
                <a:solidFill>
                  <a:prstClr val="black"/>
                </a:solidFill>
                <a:latin typeface="Calibri" panose="020F0502020204030204"/>
                <a:ea typeface="+mn-ea"/>
                <a:cs typeface="+mn-cs"/>
              </a:rPr>
              <a:t>to write output to instead of </a:t>
            </a:r>
            <a:r>
              <a:rPr lang="en-US" sz="1200" kern="1200" dirty="0" err="1">
                <a:solidFill>
                  <a:prstClr val="black"/>
                </a:solidFill>
                <a:latin typeface="Calibri" panose="020F0502020204030204"/>
                <a:ea typeface="+mn-ea"/>
                <a:cs typeface="+mn-cs"/>
              </a:rPr>
              <a:t>stdout</a:t>
            </a:r>
            <a:endParaRPr lang="en-US" sz="1200" kern="1200" dirty="0">
              <a:solidFill>
                <a:prstClr val="black"/>
              </a:solidFill>
              <a:latin typeface="Calibri" panose="020F0502020204030204"/>
              <a:ea typeface="+mn-ea"/>
              <a:cs typeface="+mn-cs"/>
            </a:endParaRPr>
          </a:p>
          <a:p>
            <a:pPr defTabSz="685800">
              <a:buClrTx/>
            </a:pPr>
            <a:r>
              <a:rPr lang="en-US" sz="1200" kern="1200">
                <a:solidFill>
                  <a:prstClr val="black"/>
                </a:solidFill>
                <a:latin typeface="Calibri" panose="020F0502020204030204"/>
                <a:ea typeface="+mn-ea"/>
                <a:cs typeface="+mn-cs"/>
              </a:rPr>
              <a:t>         -B INT    </a:t>
            </a:r>
            <a:r>
              <a:rPr lang="en-US" sz="1200" kern="1200" dirty="0">
                <a:solidFill>
                  <a:prstClr val="black"/>
                </a:solidFill>
                <a:latin typeface="Calibri" panose="020F0502020204030204"/>
                <a:ea typeface="+mn-ea"/>
                <a:cs typeface="+mn-cs"/>
              </a:rPr>
              <a:t>length of barcode</a:t>
            </a:r>
          </a:p>
          <a:p>
            <a:pPr defTabSz="685800">
              <a:buClrTx/>
            </a:pPr>
            <a:r>
              <a:rPr lang="en-US" sz="1200" kern="1200">
                <a:solidFill>
                  <a:prstClr val="black"/>
                </a:solidFill>
                <a:latin typeface="Calibri" panose="020F0502020204030204"/>
                <a:ea typeface="+mn-ea"/>
                <a:cs typeface="+mn-cs"/>
              </a:rPr>
              <a:t>         -L        </a:t>
            </a:r>
            <a:r>
              <a:rPr lang="en-US" sz="1200" kern="1200" dirty="0">
                <a:solidFill>
                  <a:prstClr val="black"/>
                </a:solidFill>
                <a:latin typeface="Calibri" panose="020F0502020204030204"/>
                <a:ea typeface="+mn-ea"/>
                <a:cs typeface="+mn-cs"/>
              </a:rPr>
              <a:t>log-scaled gap penalty for long deletions</a:t>
            </a:r>
          </a:p>
          <a:p>
            <a:pPr defTabSz="685800">
              <a:buClrTx/>
            </a:pPr>
            <a:r>
              <a:rPr lang="en-US" sz="1200" kern="1200">
                <a:solidFill>
                  <a:prstClr val="black"/>
                </a:solidFill>
                <a:latin typeface="Calibri" panose="020F0502020204030204"/>
                <a:ea typeface="+mn-ea"/>
                <a:cs typeface="+mn-cs"/>
              </a:rPr>
              <a:t>         -N        </a:t>
            </a:r>
            <a:r>
              <a:rPr lang="en-US" sz="1200" kern="1200" dirty="0">
                <a:solidFill>
                  <a:prstClr val="black"/>
                </a:solidFill>
                <a:latin typeface="Calibri" panose="020F0502020204030204"/>
                <a:ea typeface="+mn-ea"/>
                <a:cs typeface="+mn-cs"/>
              </a:rPr>
              <a:t>non-iterative mode: search for all n-difference hits (</a:t>
            </a:r>
            <a:r>
              <a:rPr lang="en-US" sz="1200" kern="1200" dirty="0" err="1">
                <a:solidFill>
                  <a:prstClr val="black"/>
                </a:solidFill>
                <a:latin typeface="Calibri" panose="020F0502020204030204"/>
                <a:ea typeface="+mn-ea"/>
                <a:cs typeface="+mn-cs"/>
              </a:rPr>
              <a:t>slooow</a:t>
            </a:r>
            <a:r>
              <a:rPr lang="en-US" sz="1200" kern="1200" dirty="0">
                <a:solidFill>
                  <a:prstClr val="black"/>
                </a:solidFill>
                <a:latin typeface="Calibri" panose="020F0502020204030204"/>
                <a:ea typeface="+mn-ea"/>
                <a:cs typeface="+mn-cs"/>
              </a:rPr>
              <a:t>)</a:t>
            </a:r>
          </a:p>
        </p:txBody>
      </p:sp>
      <p:sp>
        <p:nvSpPr>
          <p:cNvPr id="4" name="TextBox 3"/>
          <p:cNvSpPr txBox="1"/>
          <p:nvPr/>
        </p:nvSpPr>
        <p:spPr>
          <a:xfrm>
            <a:off x="6307512" y="992038"/>
            <a:ext cx="2303836" cy="830997"/>
          </a:xfrm>
          <a:prstGeom prst="rect">
            <a:avLst/>
          </a:prstGeom>
          <a:noFill/>
        </p:spPr>
        <p:txBody>
          <a:bodyPr wrap="none" rtlCol="0">
            <a:spAutoFit/>
          </a:bodyPr>
          <a:lstStyle/>
          <a:p>
            <a:pPr defTabSz="685800">
              <a:buClrTx/>
            </a:pPr>
            <a:r>
              <a:rPr lang="en-US" sz="2400" kern="1200" dirty="0">
                <a:solidFill>
                  <a:prstClr val="black"/>
                </a:solidFill>
                <a:latin typeface="Calibri" panose="020F0502020204030204"/>
                <a:ea typeface="+mn-ea"/>
                <a:cs typeface="+mn-cs"/>
              </a:rPr>
              <a:t>Global mapping: </a:t>
            </a:r>
          </a:p>
          <a:p>
            <a:pPr defTabSz="685800">
              <a:buClrTx/>
            </a:pPr>
            <a:r>
              <a:rPr lang="en-US" sz="2400" kern="1200" dirty="0" err="1">
                <a:solidFill>
                  <a:prstClr val="black"/>
                </a:solidFill>
                <a:latin typeface="Calibri" panose="020F0502020204030204"/>
                <a:ea typeface="+mn-ea"/>
                <a:cs typeface="+mn-cs"/>
              </a:rPr>
              <a:t>bwa</a:t>
            </a:r>
            <a:r>
              <a:rPr lang="en-US" sz="2400" kern="1200" dirty="0">
                <a:solidFill>
                  <a:prstClr val="black"/>
                </a:solidFill>
                <a:latin typeface="Calibri" panose="020F0502020204030204"/>
                <a:ea typeface="+mn-ea"/>
                <a:cs typeface="+mn-cs"/>
              </a:rPr>
              <a:t> </a:t>
            </a:r>
            <a:r>
              <a:rPr lang="en-US" sz="2400" kern="1200" dirty="0" err="1">
                <a:solidFill>
                  <a:prstClr val="black"/>
                </a:solidFill>
                <a:latin typeface="Calibri" panose="020F0502020204030204"/>
                <a:ea typeface="+mn-ea"/>
                <a:cs typeface="+mn-cs"/>
              </a:rPr>
              <a:t>aln</a:t>
            </a:r>
            <a:endParaRPr lang="en-US" sz="2400" kern="1200" dirty="0">
              <a:solidFill>
                <a:prstClr val="black"/>
              </a:solidFill>
              <a:latin typeface="Calibri" panose="020F0502020204030204"/>
              <a:ea typeface="+mn-ea"/>
              <a:cs typeface="+mn-cs"/>
            </a:endParaRPr>
          </a:p>
        </p:txBody>
      </p:sp>
      <p:sp>
        <p:nvSpPr>
          <p:cNvPr id="5" name="Rectangle 4"/>
          <p:cNvSpPr/>
          <p:nvPr/>
        </p:nvSpPr>
        <p:spPr>
          <a:xfrm>
            <a:off x="6565331" y="2277463"/>
            <a:ext cx="1953612" cy="507831"/>
          </a:xfrm>
          <a:prstGeom prst="rect">
            <a:avLst/>
          </a:prstGeom>
        </p:spPr>
        <p:txBody>
          <a:bodyPr wrap="none">
            <a:spAutoFit/>
          </a:bodyPr>
          <a:lstStyle/>
          <a:p>
            <a:pPr defTabSz="685800">
              <a:buClrTx/>
            </a:pPr>
            <a:r>
              <a:rPr lang="en-US" sz="1350" kern="1200" dirty="0">
                <a:solidFill>
                  <a:prstClr val="black"/>
                </a:solidFill>
                <a:latin typeface="Calibri" panose="020F0502020204030204"/>
                <a:ea typeface="+mn-ea"/>
                <a:cs typeface="+mn-cs"/>
              </a:rPr>
              <a:t>One type of </a:t>
            </a:r>
            <a:r>
              <a:rPr lang="en-US" sz="1350" kern="1200" dirty="0" err="1">
                <a:solidFill>
                  <a:prstClr val="black"/>
                </a:solidFill>
                <a:latin typeface="Calibri" panose="020F0502020204030204"/>
                <a:ea typeface="+mn-ea"/>
                <a:cs typeface="+mn-cs"/>
              </a:rPr>
              <a:t>aDNA</a:t>
            </a:r>
            <a:r>
              <a:rPr lang="en-US" sz="1350" kern="1200" dirty="0">
                <a:solidFill>
                  <a:prstClr val="black"/>
                </a:solidFill>
                <a:latin typeface="Calibri" panose="020F0502020204030204"/>
                <a:ea typeface="+mn-ea"/>
                <a:cs typeface="+mn-cs"/>
              </a:rPr>
              <a:t> option</a:t>
            </a:r>
          </a:p>
          <a:p>
            <a:pPr defTabSz="685800">
              <a:buClrTx/>
            </a:pPr>
            <a:r>
              <a:rPr lang="en-US" sz="1350" kern="1200" dirty="0">
                <a:solidFill>
                  <a:prstClr val="black"/>
                </a:solidFill>
                <a:latin typeface="Calibri" panose="020F0502020204030204"/>
                <a:ea typeface="+mn-ea"/>
                <a:cs typeface="+mn-cs"/>
              </a:rPr>
              <a:t>-l 16500 -n 0.01 -o 2</a:t>
            </a:r>
          </a:p>
        </p:txBody>
      </p:sp>
      <p:sp>
        <p:nvSpPr>
          <p:cNvPr id="8" name="Oval 7">
            <a:extLst>
              <a:ext uri="{FF2B5EF4-FFF2-40B4-BE49-F238E27FC236}">
                <a16:creationId xmlns:a16="http://schemas.microsoft.com/office/drawing/2014/main" id="{B17306A7-C352-427E-9A88-2CDCEEE6AB90}"/>
              </a:ext>
            </a:extLst>
          </p:cNvPr>
          <p:cNvSpPr/>
          <p:nvPr/>
        </p:nvSpPr>
        <p:spPr>
          <a:xfrm>
            <a:off x="919309" y="1544963"/>
            <a:ext cx="5224806" cy="210987"/>
          </a:xfrm>
          <a:prstGeom prst="ellipse">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white"/>
              </a:solidFill>
              <a:latin typeface="Calibri" panose="020F0502020204030204"/>
            </a:endParaRPr>
          </a:p>
        </p:txBody>
      </p:sp>
      <p:sp>
        <p:nvSpPr>
          <p:cNvPr id="9" name="Oval 8">
            <a:extLst>
              <a:ext uri="{FF2B5EF4-FFF2-40B4-BE49-F238E27FC236}">
                <a16:creationId xmlns:a16="http://schemas.microsoft.com/office/drawing/2014/main" id="{24B28F40-4D0F-4073-837A-6BF39EFB4539}"/>
              </a:ext>
            </a:extLst>
          </p:cNvPr>
          <p:cNvSpPr/>
          <p:nvPr/>
        </p:nvSpPr>
        <p:spPr>
          <a:xfrm>
            <a:off x="496721" y="1181222"/>
            <a:ext cx="5224806" cy="210987"/>
          </a:xfrm>
          <a:prstGeom prst="ellipse">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white"/>
              </a:solidFill>
              <a:latin typeface="Calibri" panose="020F0502020204030204"/>
            </a:endParaRPr>
          </a:p>
        </p:txBody>
      </p:sp>
      <p:sp>
        <p:nvSpPr>
          <p:cNvPr id="10" name="Oval 9">
            <a:extLst>
              <a:ext uri="{FF2B5EF4-FFF2-40B4-BE49-F238E27FC236}">
                <a16:creationId xmlns:a16="http://schemas.microsoft.com/office/drawing/2014/main" id="{E75C10C4-D2AE-40F9-AEFC-AC4F64E93FCE}"/>
              </a:ext>
            </a:extLst>
          </p:cNvPr>
          <p:cNvSpPr/>
          <p:nvPr/>
        </p:nvSpPr>
        <p:spPr>
          <a:xfrm>
            <a:off x="617715" y="1669157"/>
            <a:ext cx="5224806" cy="268117"/>
          </a:xfrm>
          <a:prstGeom prst="ellipse">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white"/>
              </a:solidFill>
              <a:latin typeface="Calibri" panose="020F0502020204030204"/>
            </a:endParaRPr>
          </a:p>
        </p:txBody>
      </p:sp>
      <p:sp>
        <p:nvSpPr>
          <p:cNvPr id="11" name="Oval 10">
            <a:extLst>
              <a:ext uri="{FF2B5EF4-FFF2-40B4-BE49-F238E27FC236}">
                <a16:creationId xmlns:a16="http://schemas.microsoft.com/office/drawing/2014/main" id="{E75C10C4-D2AE-40F9-AEFC-AC4F64E93FCE}"/>
              </a:ext>
            </a:extLst>
          </p:cNvPr>
          <p:cNvSpPr/>
          <p:nvPr/>
        </p:nvSpPr>
        <p:spPr>
          <a:xfrm>
            <a:off x="617715" y="2412050"/>
            <a:ext cx="5224806" cy="268117"/>
          </a:xfrm>
          <a:prstGeom prst="ellipse">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white"/>
              </a:solidFill>
              <a:latin typeface="Calibri" panose="020F0502020204030204"/>
            </a:endParaRPr>
          </a:p>
        </p:txBody>
      </p:sp>
    </p:spTree>
    <p:extLst>
      <p:ext uri="{BB962C8B-B14F-4D97-AF65-F5344CB8AC3E}">
        <p14:creationId xmlns:p14="http://schemas.microsoft.com/office/powerpoint/2010/main" val="1623969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par>
                                <p:cTn id="13" presetID="10" presetClass="exit" presetSubtype="0" fill="hold" grpId="1" nodeType="withEffect">
                                  <p:stCondLst>
                                    <p:cond delay="0"/>
                                  </p:stCondLst>
                                  <p:childTnLst>
                                    <p:animEffect transition="out" filter="fade">
                                      <p:cBhvr>
                                        <p:cTn id="14" dur="500"/>
                                        <p:tgtEl>
                                          <p:spTgt spid="9"/>
                                        </p:tgtEl>
                                      </p:cBhvr>
                                    </p:animEffect>
                                    <p:set>
                                      <p:cBhvr>
                                        <p:cTn id="15" dur="1" fill="hold">
                                          <p:stCondLst>
                                            <p:cond delay="499"/>
                                          </p:stCondLst>
                                        </p:cTn>
                                        <p:tgtEl>
                                          <p:spTgt spid="9"/>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wipe(left)">
                                      <p:cBhvr>
                                        <p:cTn id="20" dur="500"/>
                                        <p:tgtEl>
                                          <p:spTgt spid="10"/>
                                        </p:tgtEl>
                                      </p:cBhvr>
                                    </p:animEffect>
                                  </p:childTnLst>
                                </p:cTn>
                              </p:par>
                              <p:par>
                                <p:cTn id="21" presetID="10" presetClass="exit" presetSubtype="0" fill="hold" grpId="1" nodeType="withEffect">
                                  <p:stCondLst>
                                    <p:cond delay="0"/>
                                  </p:stCondLst>
                                  <p:childTnLst>
                                    <p:animEffect transition="out" filter="fade">
                                      <p:cBhvr>
                                        <p:cTn id="22" dur="500"/>
                                        <p:tgtEl>
                                          <p:spTgt spid="8"/>
                                        </p:tgtEl>
                                      </p:cBhvr>
                                    </p:animEffect>
                                    <p:set>
                                      <p:cBhvr>
                                        <p:cTn id="23" dur="1" fill="hold">
                                          <p:stCondLst>
                                            <p:cond delay="499"/>
                                          </p:stCondLst>
                                        </p:cTn>
                                        <p:tgtEl>
                                          <p:spTgt spid="8"/>
                                        </p:tgtEl>
                                        <p:attrNameLst>
                                          <p:attrName>style.visibility</p:attrName>
                                        </p:attrNameLst>
                                      </p:cBhvr>
                                      <p:to>
                                        <p:strVal val="hidden"/>
                                      </p:to>
                                    </p:set>
                                  </p:childTnLst>
                                </p:cTn>
                              </p:par>
                              <p:par>
                                <p:cTn id="24" presetID="22" presetClass="entr" presetSubtype="8" fill="hold" grpId="0" nodeType="with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wipe(left)">
                                      <p:cBhvr>
                                        <p:cTn id="26" dur="500"/>
                                        <p:tgtEl>
                                          <p:spTgt spid="11"/>
                                        </p:tgtEl>
                                      </p:cBhvr>
                                    </p:animEffect>
                                  </p:childTnLst>
                                </p:cTn>
                              </p:par>
                              <p:par>
                                <p:cTn id="27" presetID="22" presetClass="entr" presetSubtype="8" fill="hold" grpId="0" nodeType="with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wipe(left)">
                                      <p:cBhvr>
                                        <p:cTn id="2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animBg="1"/>
      <p:bldP spid="8" grpId="1" animBg="1"/>
      <p:bldP spid="9" grpId="0" animBg="1"/>
      <p:bldP spid="9" grpId="1" animBg="1"/>
      <p:bldP spid="10" grpId="0" animBg="1"/>
      <p:bldP spid="11"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EF9AF8-AFA3-46C3-856F-ACBD084C9376}"/>
              </a:ext>
            </a:extLst>
          </p:cNvPr>
          <p:cNvSpPr>
            <a:spLocks noGrp="1"/>
          </p:cNvSpPr>
          <p:nvPr>
            <p:ph type="title"/>
          </p:nvPr>
        </p:nvSpPr>
        <p:spPr/>
        <p:txBody>
          <a:bodyPr/>
          <a:lstStyle/>
          <a:p>
            <a:r>
              <a:rPr lang="en-US" dirty="0"/>
              <a:t>Bwa: un mapper puissant, précis et versatile</a:t>
            </a:r>
          </a:p>
        </p:txBody>
      </p:sp>
      <p:sp>
        <p:nvSpPr>
          <p:cNvPr id="4" name="Rectangle 3"/>
          <p:cNvSpPr/>
          <p:nvPr/>
        </p:nvSpPr>
        <p:spPr>
          <a:xfrm>
            <a:off x="792178" y="1371972"/>
            <a:ext cx="5807798" cy="300082"/>
          </a:xfrm>
          <a:prstGeom prst="rect">
            <a:avLst/>
          </a:prstGeom>
        </p:spPr>
        <p:txBody>
          <a:bodyPr wrap="square">
            <a:spAutoFit/>
          </a:bodyPr>
          <a:lstStyle/>
          <a:p>
            <a:pPr defTabSz="685800">
              <a:buClrTx/>
            </a:pPr>
            <a:r>
              <a:rPr lang="en-US" sz="1350" kern="1200" dirty="0">
                <a:solidFill>
                  <a:prstClr val="black"/>
                </a:solidFill>
                <a:latin typeface="Calibri" panose="020F0502020204030204"/>
                <a:ea typeface="+mn-ea"/>
                <a:cs typeface="+mn-cs"/>
              </a:rPr>
              <a:t>Usage: </a:t>
            </a:r>
            <a:r>
              <a:rPr lang="en-US" sz="1350" kern="1200" dirty="0" err="1">
                <a:solidFill>
                  <a:prstClr val="black"/>
                </a:solidFill>
                <a:latin typeface="Calibri" panose="020F0502020204030204"/>
                <a:ea typeface="+mn-ea"/>
                <a:cs typeface="+mn-cs"/>
              </a:rPr>
              <a:t>bwa</a:t>
            </a:r>
            <a:r>
              <a:rPr lang="en-US" sz="1350" kern="1200" dirty="0">
                <a:solidFill>
                  <a:prstClr val="black"/>
                </a:solidFill>
                <a:latin typeface="Calibri" panose="020F0502020204030204"/>
                <a:ea typeface="+mn-ea"/>
                <a:cs typeface="+mn-cs"/>
              </a:rPr>
              <a:t> </a:t>
            </a:r>
            <a:r>
              <a:rPr lang="en-US" sz="1350" kern="1200" dirty="0" err="1">
                <a:solidFill>
                  <a:prstClr val="black"/>
                </a:solidFill>
                <a:latin typeface="Calibri" panose="020F0502020204030204"/>
                <a:ea typeface="+mn-ea"/>
                <a:cs typeface="+mn-cs"/>
              </a:rPr>
              <a:t>samse</a:t>
            </a:r>
            <a:r>
              <a:rPr lang="en-US" sz="1350" kern="1200" dirty="0">
                <a:solidFill>
                  <a:prstClr val="black"/>
                </a:solidFill>
                <a:latin typeface="Calibri" panose="020F0502020204030204"/>
                <a:ea typeface="+mn-ea"/>
                <a:cs typeface="+mn-cs"/>
              </a:rPr>
              <a:t> [-n </a:t>
            </a:r>
            <a:r>
              <a:rPr lang="en-US" sz="1350" kern="1200" dirty="0" err="1">
                <a:solidFill>
                  <a:prstClr val="black"/>
                </a:solidFill>
                <a:latin typeface="Calibri" panose="020F0502020204030204"/>
                <a:ea typeface="+mn-ea"/>
                <a:cs typeface="+mn-cs"/>
              </a:rPr>
              <a:t>max_occ</a:t>
            </a:r>
            <a:r>
              <a:rPr lang="en-US" sz="1350" kern="1200" dirty="0">
                <a:solidFill>
                  <a:prstClr val="black"/>
                </a:solidFill>
                <a:latin typeface="Calibri" panose="020F0502020204030204"/>
                <a:ea typeface="+mn-ea"/>
                <a:cs typeface="+mn-cs"/>
              </a:rPr>
              <a:t>] [-f </a:t>
            </a:r>
            <a:r>
              <a:rPr lang="en-US" sz="1350" kern="1200" dirty="0" err="1">
                <a:solidFill>
                  <a:prstClr val="black"/>
                </a:solidFill>
                <a:latin typeface="Calibri" panose="020F0502020204030204"/>
                <a:ea typeface="+mn-ea"/>
                <a:cs typeface="+mn-cs"/>
              </a:rPr>
              <a:t>out.sam</a:t>
            </a:r>
            <a:r>
              <a:rPr lang="en-US" sz="1350" kern="1200" dirty="0">
                <a:solidFill>
                  <a:prstClr val="black"/>
                </a:solidFill>
                <a:latin typeface="Calibri" panose="020F0502020204030204"/>
                <a:ea typeface="+mn-ea"/>
                <a:cs typeface="+mn-cs"/>
              </a:rPr>
              <a:t>] [-r </a:t>
            </a:r>
            <a:r>
              <a:rPr lang="en-US" sz="1350" kern="1200" dirty="0" err="1">
                <a:solidFill>
                  <a:prstClr val="black"/>
                </a:solidFill>
                <a:latin typeface="Calibri" panose="020F0502020204030204"/>
                <a:ea typeface="+mn-ea"/>
                <a:cs typeface="+mn-cs"/>
              </a:rPr>
              <a:t>RG_line</a:t>
            </a:r>
            <a:r>
              <a:rPr lang="en-US" sz="1350" kern="1200" dirty="0">
                <a:solidFill>
                  <a:prstClr val="black"/>
                </a:solidFill>
                <a:latin typeface="Calibri" panose="020F0502020204030204"/>
                <a:ea typeface="+mn-ea"/>
                <a:cs typeface="+mn-cs"/>
              </a:rPr>
              <a:t>] </a:t>
            </a:r>
            <a:r>
              <a:rPr lang="en-US" sz="1350" kern="1200">
                <a:solidFill>
                  <a:prstClr val="black"/>
                </a:solidFill>
                <a:latin typeface="Calibri" panose="020F0502020204030204"/>
                <a:ea typeface="+mn-ea"/>
                <a:cs typeface="+mn-cs"/>
              </a:rPr>
              <a:t>&lt;prefix&gt; &lt;in.sai&gt; &lt;</a:t>
            </a:r>
            <a:r>
              <a:rPr lang="en-US" sz="1350" kern="1200" dirty="0" err="1">
                <a:solidFill>
                  <a:prstClr val="black"/>
                </a:solidFill>
                <a:latin typeface="Calibri" panose="020F0502020204030204"/>
                <a:ea typeface="+mn-ea"/>
                <a:cs typeface="+mn-cs"/>
              </a:rPr>
              <a:t>in.fq</a:t>
            </a:r>
            <a:r>
              <a:rPr lang="en-US" sz="1350" kern="1200" dirty="0">
                <a:solidFill>
                  <a:prstClr val="black"/>
                </a:solidFill>
                <a:latin typeface="Calibri" panose="020F0502020204030204"/>
                <a:ea typeface="+mn-ea"/>
                <a:cs typeface="+mn-cs"/>
              </a:rPr>
              <a:t>&gt;</a:t>
            </a:r>
          </a:p>
        </p:txBody>
      </p:sp>
      <p:sp>
        <p:nvSpPr>
          <p:cNvPr id="5" name="Rectangle 4"/>
          <p:cNvSpPr/>
          <p:nvPr/>
        </p:nvSpPr>
        <p:spPr>
          <a:xfrm>
            <a:off x="792178" y="1943201"/>
            <a:ext cx="6701828" cy="2585323"/>
          </a:xfrm>
          <a:prstGeom prst="rect">
            <a:avLst/>
          </a:prstGeom>
        </p:spPr>
        <p:txBody>
          <a:bodyPr wrap="square">
            <a:spAutoFit/>
          </a:bodyPr>
          <a:lstStyle/>
          <a:p>
            <a:pPr defTabSz="685800">
              <a:buClrTx/>
            </a:pPr>
            <a:r>
              <a:rPr lang="en-US" sz="1350" kern="1200" err="1">
                <a:solidFill>
                  <a:prstClr val="black"/>
                </a:solidFill>
                <a:latin typeface="Calibri" panose="020F0502020204030204"/>
                <a:ea typeface="+mn-ea"/>
                <a:cs typeface="+mn-cs"/>
              </a:rPr>
              <a:t>Usage</a:t>
            </a:r>
            <a:r>
              <a:rPr lang="en-US" sz="1350" kern="1200">
                <a:solidFill>
                  <a:prstClr val="black"/>
                </a:solidFill>
                <a:latin typeface="Calibri" panose="020F0502020204030204"/>
                <a:ea typeface="+mn-ea"/>
                <a:cs typeface="+mn-cs"/>
              </a:rPr>
              <a:t>:   bwa </a:t>
            </a:r>
            <a:r>
              <a:rPr lang="en-US" sz="1350" kern="1200" dirty="0" err="1">
                <a:solidFill>
                  <a:prstClr val="black"/>
                </a:solidFill>
                <a:latin typeface="Calibri" panose="020F0502020204030204"/>
                <a:ea typeface="+mn-ea"/>
                <a:cs typeface="+mn-cs"/>
              </a:rPr>
              <a:t>sampe</a:t>
            </a:r>
            <a:r>
              <a:rPr lang="en-US" sz="1350" kern="1200" dirty="0">
                <a:solidFill>
                  <a:prstClr val="black"/>
                </a:solidFill>
                <a:latin typeface="Calibri" panose="020F0502020204030204"/>
                <a:ea typeface="+mn-ea"/>
                <a:cs typeface="+mn-cs"/>
              </a:rPr>
              <a:t> [options] </a:t>
            </a:r>
            <a:r>
              <a:rPr lang="en-US" sz="1350" kern="1200">
                <a:solidFill>
                  <a:prstClr val="black"/>
                </a:solidFill>
                <a:latin typeface="Calibri" panose="020F0502020204030204"/>
                <a:ea typeface="+mn-ea"/>
                <a:cs typeface="+mn-cs"/>
              </a:rPr>
              <a:t>&lt;prefix&gt; &lt;in1.sai&gt; &lt;in2.sai&gt; &lt;in1.fq&gt; &lt;</a:t>
            </a:r>
            <a:r>
              <a:rPr lang="en-US" sz="1350" kern="1200" dirty="0">
                <a:solidFill>
                  <a:prstClr val="black"/>
                </a:solidFill>
                <a:latin typeface="Calibri" panose="020F0502020204030204"/>
                <a:ea typeface="+mn-ea"/>
                <a:cs typeface="+mn-cs"/>
              </a:rPr>
              <a:t>in2.fq&gt;</a:t>
            </a:r>
          </a:p>
          <a:p>
            <a:pPr defTabSz="685800">
              <a:buClrTx/>
            </a:pPr>
            <a:endParaRPr lang="en-US" sz="1350" kern="1200" dirty="0">
              <a:solidFill>
                <a:prstClr val="black"/>
              </a:solidFill>
              <a:latin typeface="Calibri" panose="020F0502020204030204"/>
              <a:ea typeface="+mn-ea"/>
              <a:cs typeface="+mn-cs"/>
            </a:endParaRPr>
          </a:p>
          <a:p>
            <a:pPr defTabSz="685800">
              <a:buClrTx/>
            </a:pPr>
            <a:r>
              <a:rPr lang="en-US" sz="1350" kern="1200" dirty="0">
                <a:solidFill>
                  <a:prstClr val="black"/>
                </a:solidFill>
                <a:latin typeface="Calibri" panose="020F0502020204030204"/>
                <a:ea typeface="+mn-ea"/>
                <a:cs typeface="+mn-cs"/>
              </a:rPr>
              <a:t>Options: -</a:t>
            </a:r>
            <a:r>
              <a:rPr lang="en-US" sz="1350" kern="1200">
                <a:solidFill>
                  <a:prstClr val="black"/>
                </a:solidFill>
                <a:latin typeface="Calibri" panose="020F0502020204030204"/>
                <a:ea typeface="+mn-ea"/>
                <a:cs typeface="+mn-cs"/>
              </a:rPr>
              <a:t>a INT   maximum </a:t>
            </a:r>
            <a:r>
              <a:rPr lang="en-US" sz="1350" kern="1200" dirty="0">
                <a:solidFill>
                  <a:prstClr val="black"/>
                </a:solidFill>
                <a:latin typeface="Calibri" panose="020F0502020204030204"/>
                <a:ea typeface="+mn-ea"/>
                <a:cs typeface="+mn-cs"/>
              </a:rPr>
              <a:t>insert size [500]</a:t>
            </a:r>
          </a:p>
          <a:p>
            <a:pPr defTabSz="685800">
              <a:buClrTx/>
            </a:pPr>
            <a:r>
              <a:rPr lang="en-US" sz="1350" kern="1200">
                <a:solidFill>
                  <a:prstClr val="black"/>
                </a:solidFill>
                <a:latin typeface="Calibri" panose="020F0502020204030204"/>
                <a:ea typeface="+mn-ea"/>
                <a:cs typeface="+mn-cs"/>
              </a:rPr>
              <a:t>         -o INT   maximum </a:t>
            </a:r>
            <a:r>
              <a:rPr lang="en-US" sz="1350" kern="1200" dirty="0">
                <a:solidFill>
                  <a:prstClr val="black"/>
                </a:solidFill>
                <a:latin typeface="Calibri" panose="020F0502020204030204"/>
                <a:ea typeface="+mn-ea"/>
                <a:cs typeface="+mn-cs"/>
              </a:rPr>
              <a:t>occurrences for one end [100000]</a:t>
            </a:r>
          </a:p>
          <a:p>
            <a:pPr defTabSz="685800">
              <a:buClrTx/>
            </a:pPr>
            <a:r>
              <a:rPr lang="en-US" sz="1350" kern="1200">
                <a:solidFill>
                  <a:prstClr val="black"/>
                </a:solidFill>
                <a:latin typeface="Calibri" panose="020F0502020204030204"/>
                <a:ea typeface="+mn-ea"/>
                <a:cs typeface="+mn-cs"/>
              </a:rPr>
              <a:t>         -n INT   maximum </a:t>
            </a:r>
            <a:r>
              <a:rPr lang="en-US" sz="1350" kern="1200" dirty="0">
                <a:solidFill>
                  <a:prstClr val="black"/>
                </a:solidFill>
                <a:latin typeface="Calibri" panose="020F0502020204030204"/>
                <a:ea typeface="+mn-ea"/>
                <a:cs typeface="+mn-cs"/>
              </a:rPr>
              <a:t>hits to output for paired reads [3]</a:t>
            </a:r>
          </a:p>
          <a:p>
            <a:pPr defTabSz="685800">
              <a:buClrTx/>
            </a:pPr>
            <a:r>
              <a:rPr lang="en-US" sz="1350" kern="1200">
                <a:solidFill>
                  <a:prstClr val="black"/>
                </a:solidFill>
                <a:latin typeface="Calibri" panose="020F0502020204030204"/>
                <a:ea typeface="+mn-ea"/>
                <a:cs typeface="+mn-cs"/>
              </a:rPr>
              <a:t>         -N INT   maximum </a:t>
            </a:r>
            <a:r>
              <a:rPr lang="en-US" sz="1350" kern="1200" dirty="0">
                <a:solidFill>
                  <a:prstClr val="black"/>
                </a:solidFill>
                <a:latin typeface="Calibri" panose="020F0502020204030204"/>
                <a:ea typeface="+mn-ea"/>
                <a:cs typeface="+mn-cs"/>
              </a:rPr>
              <a:t>hits to output for discordant pairs [10]</a:t>
            </a:r>
          </a:p>
          <a:p>
            <a:pPr defTabSz="685800">
              <a:buClrTx/>
            </a:pPr>
            <a:r>
              <a:rPr lang="en-US" sz="1350" kern="1200">
                <a:solidFill>
                  <a:prstClr val="black"/>
                </a:solidFill>
                <a:latin typeface="Calibri" panose="020F0502020204030204"/>
                <a:ea typeface="+mn-ea"/>
                <a:cs typeface="+mn-cs"/>
              </a:rPr>
              <a:t>         -</a:t>
            </a:r>
            <a:r>
              <a:rPr lang="en-US" sz="1350" kern="1200" dirty="0">
                <a:solidFill>
                  <a:prstClr val="black"/>
                </a:solidFill>
                <a:latin typeface="Calibri" panose="020F0502020204030204"/>
                <a:ea typeface="+mn-ea"/>
                <a:cs typeface="+mn-cs"/>
              </a:rPr>
              <a:t>c FLOAT prior of chimeric rate (lower bound) [1.0e-05]</a:t>
            </a:r>
          </a:p>
          <a:p>
            <a:pPr defTabSz="685800">
              <a:buClrTx/>
            </a:pPr>
            <a:r>
              <a:rPr lang="en-US" sz="1350" kern="1200">
                <a:solidFill>
                  <a:prstClr val="black"/>
                </a:solidFill>
                <a:latin typeface="Calibri" panose="020F0502020204030204"/>
                <a:ea typeface="+mn-ea"/>
                <a:cs typeface="+mn-cs"/>
              </a:rPr>
              <a:t>         -</a:t>
            </a:r>
            <a:r>
              <a:rPr lang="en-US" sz="1350" kern="1200" dirty="0">
                <a:solidFill>
                  <a:prstClr val="black"/>
                </a:solidFill>
                <a:latin typeface="Calibri" panose="020F0502020204030204"/>
                <a:ea typeface="+mn-ea"/>
                <a:cs typeface="+mn-cs"/>
              </a:rPr>
              <a:t>f FILE  </a:t>
            </a:r>
            <a:r>
              <a:rPr lang="en-US" sz="1350" kern="1200" dirty="0" err="1">
                <a:solidFill>
                  <a:prstClr val="black"/>
                </a:solidFill>
                <a:latin typeface="Calibri" panose="020F0502020204030204"/>
                <a:ea typeface="+mn-ea"/>
                <a:cs typeface="+mn-cs"/>
              </a:rPr>
              <a:t>sam</a:t>
            </a:r>
            <a:r>
              <a:rPr lang="en-US" sz="1350" kern="1200" dirty="0">
                <a:solidFill>
                  <a:prstClr val="black"/>
                </a:solidFill>
                <a:latin typeface="Calibri" panose="020F0502020204030204"/>
                <a:ea typeface="+mn-ea"/>
                <a:cs typeface="+mn-cs"/>
              </a:rPr>
              <a:t> file to output results to [</a:t>
            </a:r>
            <a:r>
              <a:rPr lang="en-US" sz="1350" kern="1200" dirty="0" err="1">
                <a:solidFill>
                  <a:prstClr val="black"/>
                </a:solidFill>
                <a:latin typeface="Calibri" panose="020F0502020204030204"/>
                <a:ea typeface="+mn-ea"/>
                <a:cs typeface="+mn-cs"/>
              </a:rPr>
              <a:t>stdout</a:t>
            </a:r>
            <a:r>
              <a:rPr lang="en-US" sz="1350" kern="1200" dirty="0">
                <a:solidFill>
                  <a:prstClr val="black"/>
                </a:solidFill>
                <a:latin typeface="Calibri" panose="020F0502020204030204"/>
                <a:ea typeface="+mn-ea"/>
                <a:cs typeface="+mn-cs"/>
              </a:rPr>
              <a:t>]</a:t>
            </a:r>
          </a:p>
          <a:p>
            <a:pPr defTabSz="685800">
              <a:buClrTx/>
            </a:pPr>
            <a:r>
              <a:rPr lang="en-US" sz="1350" kern="1200">
                <a:solidFill>
                  <a:prstClr val="black"/>
                </a:solidFill>
                <a:latin typeface="Calibri" panose="020F0502020204030204"/>
                <a:ea typeface="+mn-ea"/>
                <a:cs typeface="+mn-cs"/>
              </a:rPr>
              <a:t>         -r STR   read </a:t>
            </a:r>
            <a:r>
              <a:rPr lang="en-US" sz="1350" kern="1200" dirty="0">
                <a:solidFill>
                  <a:prstClr val="black"/>
                </a:solidFill>
                <a:latin typeface="Calibri" panose="020F0502020204030204"/>
                <a:ea typeface="+mn-ea"/>
                <a:cs typeface="+mn-cs"/>
              </a:rPr>
              <a:t>group header line such as `@RG\</a:t>
            </a:r>
            <a:r>
              <a:rPr lang="en-US" sz="1350" kern="1200" dirty="0" err="1">
                <a:solidFill>
                  <a:prstClr val="black"/>
                </a:solidFill>
                <a:latin typeface="Calibri" panose="020F0502020204030204"/>
                <a:ea typeface="+mn-ea"/>
                <a:cs typeface="+mn-cs"/>
              </a:rPr>
              <a:t>tID:foo</a:t>
            </a:r>
            <a:r>
              <a:rPr lang="en-US" sz="1350" kern="1200" dirty="0">
                <a:solidFill>
                  <a:prstClr val="black"/>
                </a:solidFill>
                <a:latin typeface="Calibri" panose="020F0502020204030204"/>
                <a:ea typeface="+mn-ea"/>
                <a:cs typeface="+mn-cs"/>
              </a:rPr>
              <a:t>\</a:t>
            </a:r>
            <a:r>
              <a:rPr lang="en-US" sz="1350" kern="1200" dirty="0" err="1">
                <a:solidFill>
                  <a:prstClr val="black"/>
                </a:solidFill>
                <a:latin typeface="Calibri" panose="020F0502020204030204"/>
                <a:ea typeface="+mn-ea"/>
                <a:cs typeface="+mn-cs"/>
              </a:rPr>
              <a:t>tSM:bar</a:t>
            </a:r>
            <a:r>
              <a:rPr lang="en-US" sz="1350" kern="1200" dirty="0">
                <a:solidFill>
                  <a:prstClr val="black"/>
                </a:solidFill>
                <a:latin typeface="Calibri" panose="020F0502020204030204"/>
                <a:ea typeface="+mn-ea"/>
                <a:cs typeface="+mn-cs"/>
              </a:rPr>
              <a:t>' [null]</a:t>
            </a:r>
          </a:p>
          <a:p>
            <a:pPr defTabSz="685800">
              <a:buClrTx/>
            </a:pPr>
            <a:r>
              <a:rPr lang="en-US" sz="1350" kern="1200">
                <a:solidFill>
                  <a:prstClr val="black"/>
                </a:solidFill>
                <a:latin typeface="Calibri" panose="020F0502020204030204"/>
                <a:ea typeface="+mn-ea"/>
                <a:cs typeface="+mn-cs"/>
              </a:rPr>
              <a:t>         -P       </a:t>
            </a:r>
            <a:r>
              <a:rPr lang="en-US" sz="1350" kern="1200" dirty="0">
                <a:solidFill>
                  <a:prstClr val="black"/>
                </a:solidFill>
                <a:latin typeface="Calibri" panose="020F0502020204030204"/>
                <a:ea typeface="+mn-ea"/>
                <a:cs typeface="+mn-cs"/>
              </a:rPr>
              <a:t>preload index into memory (for base-space reads only)</a:t>
            </a:r>
          </a:p>
          <a:p>
            <a:pPr defTabSz="685800">
              <a:buClrTx/>
            </a:pPr>
            <a:r>
              <a:rPr lang="en-US" sz="1350" kern="1200">
                <a:solidFill>
                  <a:prstClr val="black"/>
                </a:solidFill>
                <a:latin typeface="Calibri" panose="020F0502020204030204"/>
                <a:ea typeface="+mn-ea"/>
                <a:cs typeface="+mn-cs"/>
              </a:rPr>
              <a:t>         -s       </a:t>
            </a:r>
            <a:r>
              <a:rPr lang="en-US" sz="1350" kern="1200" dirty="0">
                <a:solidFill>
                  <a:prstClr val="black"/>
                </a:solidFill>
                <a:latin typeface="Calibri" panose="020F0502020204030204"/>
                <a:ea typeface="+mn-ea"/>
                <a:cs typeface="+mn-cs"/>
              </a:rPr>
              <a:t>disable Smith-Waterman for the unmapped mate</a:t>
            </a:r>
          </a:p>
          <a:p>
            <a:pPr defTabSz="685800">
              <a:buClrTx/>
            </a:pPr>
            <a:r>
              <a:rPr lang="en-US" sz="1350" kern="1200">
                <a:solidFill>
                  <a:prstClr val="black"/>
                </a:solidFill>
                <a:latin typeface="Calibri" panose="020F0502020204030204"/>
                <a:ea typeface="+mn-ea"/>
                <a:cs typeface="+mn-cs"/>
              </a:rPr>
              <a:t>         -A       </a:t>
            </a:r>
            <a:r>
              <a:rPr lang="en-US" sz="1350" kern="1200" dirty="0">
                <a:solidFill>
                  <a:prstClr val="black"/>
                </a:solidFill>
                <a:latin typeface="Calibri" panose="020F0502020204030204"/>
                <a:ea typeface="+mn-ea"/>
                <a:cs typeface="+mn-cs"/>
              </a:rPr>
              <a:t>disable insert size estimate (force -s)</a:t>
            </a:r>
          </a:p>
        </p:txBody>
      </p:sp>
      <p:sp>
        <p:nvSpPr>
          <p:cNvPr id="6" name="TextBox 5"/>
          <p:cNvSpPr txBox="1"/>
          <p:nvPr/>
        </p:nvSpPr>
        <p:spPr>
          <a:xfrm>
            <a:off x="6373741" y="1510472"/>
            <a:ext cx="2562029" cy="1569660"/>
          </a:xfrm>
          <a:prstGeom prst="rect">
            <a:avLst/>
          </a:prstGeom>
          <a:noFill/>
        </p:spPr>
        <p:txBody>
          <a:bodyPr wrap="square" rtlCol="0">
            <a:spAutoFit/>
          </a:bodyPr>
          <a:lstStyle/>
          <a:p>
            <a:pPr defTabSz="685800">
              <a:buClrTx/>
            </a:pPr>
            <a:r>
              <a:rPr lang="en-US" sz="2400" kern="1200" dirty="0">
                <a:solidFill>
                  <a:prstClr val="black"/>
                </a:solidFill>
                <a:latin typeface="Calibri" panose="020F0502020204030204"/>
                <a:ea typeface="+mn-ea"/>
                <a:cs typeface="+mn-cs"/>
              </a:rPr>
              <a:t>Global mapping: </a:t>
            </a:r>
          </a:p>
          <a:p>
            <a:pPr defTabSz="685800">
              <a:buClrTx/>
            </a:pPr>
            <a:r>
              <a:rPr lang="en-US" sz="2400" kern="1200" dirty="0" err="1">
                <a:solidFill>
                  <a:prstClr val="black"/>
                </a:solidFill>
                <a:latin typeface="Calibri" panose="020F0502020204030204"/>
                <a:ea typeface="+mn-ea"/>
                <a:cs typeface="+mn-cs"/>
              </a:rPr>
              <a:t>bwa</a:t>
            </a:r>
            <a:r>
              <a:rPr lang="en-US" sz="2400" kern="1200" dirty="0">
                <a:solidFill>
                  <a:prstClr val="black"/>
                </a:solidFill>
                <a:latin typeface="Calibri" panose="020F0502020204030204"/>
                <a:ea typeface="+mn-ea"/>
                <a:cs typeface="+mn-cs"/>
              </a:rPr>
              <a:t> </a:t>
            </a:r>
            <a:r>
              <a:rPr lang="en-US" sz="2400" kern="1200" dirty="0" err="1">
                <a:solidFill>
                  <a:prstClr val="black"/>
                </a:solidFill>
                <a:latin typeface="Calibri" panose="020F0502020204030204"/>
                <a:ea typeface="+mn-ea"/>
                <a:cs typeface="+mn-cs"/>
              </a:rPr>
              <a:t>aln</a:t>
            </a:r>
            <a:r>
              <a:rPr lang="en-US" sz="2400" kern="1200" dirty="0">
                <a:solidFill>
                  <a:prstClr val="black"/>
                </a:solidFill>
                <a:latin typeface="Calibri" panose="020F0502020204030204"/>
                <a:ea typeface="+mn-ea"/>
                <a:cs typeface="+mn-cs"/>
              </a:rPr>
              <a:t> </a:t>
            </a:r>
            <a:r>
              <a:rPr lang="en-US" sz="2400" kern="1200" dirty="0" err="1">
                <a:solidFill>
                  <a:prstClr val="black"/>
                </a:solidFill>
                <a:latin typeface="Calibri" panose="020F0502020204030204"/>
                <a:ea typeface="+mn-ea"/>
                <a:cs typeface="+mn-cs"/>
              </a:rPr>
              <a:t>doit</a:t>
            </a:r>
            <a:r>
              <a:rPr lang="en-US" sz="2400" kern="1200" dirty="0">
                <a:solidFill>
                  <a:prstClr val="black"/>
                </a:solidFill>
                <a:latin typeface="Calibri" panose="020F0502020204030204"/>
                <a:ea typeface="+mn-ea"/>
                <a:cs typeface="+mn-cs"/>
              </a:rPr>
              <a:t> </a:t>
            </a:r>
            <a:r>
              <a:rPr lang="en-US" sz="2400" kern="1200" dirty="0" err="1">
                <a:solidFill>
                  <a:prstClr val="black"/>
                </a:solidFill>
                <a:latin typeface="Calibri" panose="020F0502020204030204"/>
                <a:ea typeface="+mn-ea"/>
                <a:cs typeface="+mn-cs"/>
              </a:rPr>
              <a:t>être</a:t>
            </a:r>
            <a:r>
              <a:rPr lang="en-US" sz="2400" kern="1200" dirty="0">
                <a:solidFill>
                  <a:prstClr val="black"/>
                </a:solidFill>
                <a:latin typeface="Calibri" panose="020F0502020204030204"/>
                <a:ea typeface="+mn-ea"/>
                <a:cs typeface="+mn-cs"/>
              </a:rPr>
              <a:t> </a:t>
            </a:r>
            <a:r>
              <a:rPr lang="en-US" sz="2400" kern="1200" dirty="0" err="1">
                <a:solidFill>
                  <a:prstClr val="black"/>
                </a:solidFill>
                <a:latin typeface="Calibri" panose="020F0502020204030204"/>
                <a:ea typeface="+mn-ea"/>
                <a:cs typeface="+mn-cs"/>
              </a:rPr>
              <a:t>chainé</a:t>
            </a:r>
            <a:r>
              <a:rPr lang="en-US" sz="2400" kern="1200" dirty="0">
                <a:solidFill>
                  <a:prstClr val="black"/>
                </a:solidFill>
                <a:latin typeface="Calibri" panose="020F0502020204030204"/>
                <a:ea typeface="+mn-ea"/>
                <a:cs typeface="+mn-cs"/>
              </a:rPr>
              <a:t> avec </a:t>
            </a:r>
            <a:r>
              <a:rPr lang="en-US" sz="2400" kern="1200" dirty="0" err="1">
                <a:solidFill>
                  <a:prstClr val="black"/>
                </a:solidFill>
                <a:latin typeface="Calibri" panose="020F0502020204030204"/>
                <a:ea typeface="+mn-ea"/>
                <a:cs typeface="+mn-cs"/>
              </a:rPr>
              <a:t>bwa</a:t>
            </a:r>
            <a:r>
              <a:rPr lang="en-US" sz="2400" kern="1200" dirty="0">
                <a:solidFill>
                  <a:prstClr val="black"/>
                </a:solidFill>
                <a:latin typeface="Calibri" panose="020F0502020204030204"/>
                <a:ea typeface="+mn-ea"/>
                <a:cs typeface="+mn-cs"/>
              </a:rPr>
              <a:t> </a:t>
            </a:r>
            <a:r>
              <a:rPr lang="en-US" sz="2400" kern="1200" dirty="0" err="1">
                <a:solidFill>
                  <a:prstClr val="black"/>
                </a:solidFill>
                <a:latin typeface="Calibri" panose="020F0502020204030204"/>
                <a:ea typeface="+mn-ea"/>
                <a:cs typeface="+mn-cs"/>
              </a:rPr>
              <a:t>samse</a:t>
            </a:r>
            <a:r>
              <a:rPr lang="en-US" sz="2400" kern="1200" dirty="0">
                <a:solidFill>
                  <a:prstClr val="black"/>
                </a:solidFill>
                <a:latin typeface="Calibri" panose="020F0502020204030204"/>
                <a:ea typeface="+mn-ea"/>
                <a:cs typeface="+mn-cs"/>
              </a:rPr>
              <a:t> </a:t>
            </a:r>
            <a:r>
              <a:rPr lang="en-US" sz="2400" kern="1200" dirty="0" err="1">
                <a:solidFill>
                  <a:prstClr val="black"/>
                </a:solidFill>
                <a:latin typeface="Calibri" panose="020F0502020204030204"/>
                <a:ea typeface="+mn-ea"/>
                <a:cs typeface="+mn-cs"/>
              </a:rPr>
              <a:t>ou</a:t>
            </a:r>
            <a:r>
              <a:rPr lang="en-US" sz="2400" kern="1200" dirty="0">
                <a:solidFill>
                  <a:prstClr val="black"/>
                </a:solidFill>
                <a:latin typeface="Calibri" panose="020F0502020204030204"/>
                <a:ea typeface="+mn-ea"/>
                <a:cs typeface="+mn-cs"/>
              </a:rPr>
              <a:t> </a:t>
            </a:r>
            <a:r>
              <a:rPr lang="en-US" sz="2400" kern="1200" dirty="0" err="1">
                <a:solidFill>
                  <a:prstClr val="black"/>
                </a:solidFill>
                <a:latin typeface="Calibri" panose="020F0502020204030204"/>
                <a:ea typeface="+mn-ea"/>
                <a:cs typeface="+mn-cs"/>
              </a:rPr>
              <a:t>sampe</a:t>
            </a:r>
            <a:endParaRPr lang="en-US" sz="2400" kern="1200" dirty="0">
              <a:solidFill>
                <a:prstClr val="black"/>
              </a:solidFill>
              <a:latin typeface="Calibri" panose="020F0502020204030204"/>
              <a:ea typeface="+mn-ea"/>
              <a:cs typeface="+mn-cs"/>
            </a:endParaRPr>
          </a:p>
        </p:txBody>
      </p:sp>
    </p:spTree>
    <p:extLst>
      <p:ext uri="{BB962C8B-B14F-4D97-AF65-F5344CB8AC3E}">
        <p14:creationId xmlns:p14="http://schemas.microsoft.com/office/powerpoint/2010/main" val="42253093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Output: the </a:t>
            </a:r>
            <a:r>
              <a:rPr lang="en-US" dirty="0" err="1" smtClean="0"/>
              <a:t>sam</a:t>
            </a:r>
            <a:r>
              <a:rPr lang="en-US" dirty="0" smtClean="0"/>
              <a:t> format</a:t>
            </a:r>
            <a:endParaRPr lang="en-US" dirty="0"/>
          </a:p>
        </p:txBody>
      </p:sp>
      <p:sp>
        <p:nvSpPr>
          <p:cNvPr id="4" name="Rectangle 3"/>
          <p:cNvSpPr/>
          <p:nvPr/>
        </p:nvSpPr>
        <p:spPr>
          <a:xfrm>
            <a:off x="808022" y="1268016"/>
            <a:ext cx="8192821" cy="1338828"/>
          </a:xfrm>
          <a:prstGeom prst="rect">
            <a:avLst/>
          </a:prstGeom>
        </p:spPr>
        <p:txBody>
          <a:bodyPr wrap="square">
            <a:spAutoFit/>
          </a:bodyPr>
          <a:lstStyle/>
          <a:p>
            <a:pPr defTabSz="685800">
              <a:buClrTx/>
            </a:pPr>
            <a:r>
              <a:rPr lang="en-US" sz="1350" kern="1200" dirty="0">
                <a:solidFill>
                  <a:prstClr val="black"/>
                </a:solidFill>
                <a:latin typeface="Calibri" panose="020F0502020204030204"/>
                <a:ea typeface="+mn-ea"/>
                <a:cs typeface="+mn-cs"/>
              </a:rPr>
              <a:t>@HD	VN:1.4</a:t>
            </a:r>
          </a:p>
          <a:p>
            <a:pPr defTabSz="685800">
              <a:buClrTx/>
            </a:pPr>
            <a:r>
              <a:rPr lang="en-US" sz="1350" kern="1200" dirty="0">
                <a:solidFill>
                  <a:prstClr val="black"/>
                </a:solidFill>
                <a:latin typeface="Calibri" panose="020F0502020204030204"/>
                <a:ea typeface="+mn-ea"/>
                <a:cs typeface="+mn-cs"/>
              </a:rPr>
              <a:t>@PG	</a:t>
            </a:r>
            <a:r>
              <a:rPr lang="en-US" sz="1350" kern="1200" dirty="0" err="1">
                <a:solidFill>
                  <a:prstClr val="black"/>
                </a:solidFill>
                <a:latin typeface="Calibri" panose="020F0502020204030204"/>
                <a:ea typeface="+mn-ea"/>
                <a:cs typeface="+mn-cs"/>
              </a:rPr>
              <a:t>ID:bwa</a:t>
            </a:r>
            <a:r>
              <a:rPr lang="en-US" sz="1350" kern="1200" dirty="0">
                <a:solidFill>
                  <a:prstClr val="black"/>
                </a:solidFill>
                <a:latin typeface="Calibri" panose="020F0502020204030204"/>
                <a:ea typeface="+mn-ea"/>
                <a:cs typeface="+mn-cs"/>
              </a:rPr>
              <a:t>	</a:t>
            </a:r>
            <a:r>
              <a:rPr lang="en-US" sz="1350" kern="1200" dirty="0" err="1">
                <a:solidFill>
                  <a:prstClr val="black"/>
                </a:solidFill>
                <a:latin typeface="Calibri" panose="020F0502020204030204"/>
                <a:ea typeface="+mn-ea"/>
                <a:cs typeface="+mn-cs"/>
              </a:rPr>
              <a:t>PP:bam-fixpair</a:t>
            </a:r>
            <a:r>
              <a:rPr lang="en-US" sz="1350" kern="1200" dirty="0">
                <a:solidFill>
                  <a:prstClr val="black"/>
                </a:solidFill>
                <a:latin typeface="Calibri" panose="020F0502020204030204"/>
                <a:ea typeface="+mn-ea"/>
                <a:cs typeface="+mn-cs"/>
              </a:rPr>
              <a:t>	</a:t>
            </a:r>
            <a:r>
              <a:rPr lang="en-US" sz="1350" kern="1200" dirty="0" err="1">
                <a:solidFill>
                  <a:prstClr val="black"/>
                </a:solidFill>
                <a:latin typeface="Calibri" panose="020F0502020204030204"/>
                <a:ea typeface="+mn-ea"/>
                <a:cs typeface="+mn-cs"/>
              </a:rPr>
              <a:t>PN:bwa</a:t>
            </a:r>
            <a:r>
              <a:rPr lang="en-US" sz="1350" kern="1200" dirty="0">
                <a:solidFill>
                  <a:prstClr val="black"/>
                </a:solidFill>
                <a:latin typeface="Calibri" panose="020F0502020204030204"/>
                <a:ea typeface="+mn-ea"/>
                <a:cs typeface="+mn-cs"/>
              </a:rPr>
              <a:t>	VN:0.5.10-evan.9-2-gc5ffb96	CL:bam2bam --temp-</a:t>
            </a:r>
            <a:r>
              <a:rPr lang="en-US" sz="1350" kern="1200" dirty="0" err="1">
                <a:solidFill>
                  <a:prstClr val="black"/>
                </a:solidFill>
                <a:latin typeface="Calibri" panose="020F0502020204030204"/>
                <a:ea typeface="+mn-ea"/>
                <a:cs typeface="+mn-cs"/>
              </a:rPr>
              <a:t>dir</a:t>
            </a:r>
            <a:r>
              <a:rPr lang="en-US" sz="1350" kern="1200" dirty="0">
                <a:solidFill>
                  <a:prstClr val="black"/>
                </a:solidFill>
                <a:latin typeface="Calibri" panose="020F0502020204030204"/>
                <a:ea typeface="+mn-ea"/>
                <a:cs typeface="+mn-cs"/>
              </a:rPr>
              <a:t> /</a:t>
            </a:r>
            <a:r>
              <a:rPr lang="en-US" sz="1350" kern="1200" dirty="0" err="1">
                <a:solidFill>
                  <a:prstClr val="black"/>
                </a:solidFill>
                <a:latin typeface="Calibri" panose="020F0502020204030204"/>
                <a:ea typeface="+mn-ea"/>
                <a:cs typeface="+mn-cs"/>
              </a:rPr>
              <a:t>mnt</a:t>
            </a:r>
            <a:r>
              <a:rPr lang="en-US" sz="1350" kern="1200" dirty="0">
                <a:solidFill>
                  <a:prstClr val="black"/>
                </a:solidFill>
                <a:latin typeface="Calibri" panose="020F0502020204030204"/>
                <a:ea typeface="+mn-ea"/>
                <a:cs typeface="+mn-cs"/>
              </a:rPr>
              <a:t>/</a:t>
            </a:r>
            <a:r>
              <a:rPr lang="en-US" sz="1350" kern="1200" dirty="0" err="1">
                <a:solidFill>
                  <a:prstClr val="black"/>
                </a:solidFill>
                <a:latin typeface="Calibri" panose="020F0502020204030204"/>
                <a:ea typeface="+mn-ea"/>
                <a:cs typeface="+mn-cs"/>
              </a:rPr>
              <a:t>solexa</a:t>
            </a:r>
            <a:r>
              <a:rPr lang="en-US" sz="1350" kern="1200" dirty="0">
                <a:solidFill>
                  <a:prstClr val="black"/>
                </a:solidFill>
                <a:latin typeface="Calibri" panose="020F0502020204030204"/>
                <a:ea typeface="+mn-ea"/>
                <a:cs typeface="+mn-cs"/>
              </a:rPr>
              <a:t>/</a:t>
            </a:r>
            <a:r>
              <a:rPr lang="en-US" sz="1350" kern="1200" dirty="0" err="1">
                <a:solidFill>
                  <a:prstClr val="black"/>
                </a:solidFill>
                <a:latin typeface="Calibri" panose="020F0502020204030204"/>
                <a:ea typeface="+mn-ea"/>
                <a:cs typeface="+mn-cs"/>
              </a:rPr>
              <a:t>tmp</a:t>
            </a:r>
            <a:r>
              <a:rPr lang="en-US" sz="1350" kern="1200" dirty="0">
                <a:solidFill>
                  <a:prstClr val="black"/>
                </a:solidFill>
                <a:latin typeface="Calibri" panose="020F0502020204030204"/>
                <a:ea typeface="+mn-ea"/>
                <a:cs typeface="+mn-cs"/>
              </a:rPr>
              <a:t>/</a:t>
            </a:r>
            <a:r>
              <a:rPr lang="en-US" sz="1350" kern="1200" dirty="0" err="1">
                <a:solidFill>
                  <a:prstClr val="black"/>
                </a:solidFill>
                <a:latin typeface="Calibri" panose="020F0502020204030204"/>
                <a:ea typeface="+mn-ea"/>
                <a:cs typeface="+mn-cs"/>
              </a:rPr>
              <a:t>mappr</a:t>
            </a:r>
            <a:r>
              <a:rPr lang="en-US" sz="1350" kern="1200" dirty="0">
                <a:solidFill>
                  <a:prstClr val="black"/>
                </a:solidFill>
                <a:latin typeface="Calibri" panose="020F0502020204030204"/>
                <a:ea typeface="+mn-ea"/>
                <a:cs typeface="+mn-cs"/>
              </a:rPr>
              <a:t> -t0 -g /</a:t>
            </a:r>
            <a:r>
              <a:rPr lang="en-US" sz="1350" kern="1200" dirty="0" err="1">
                <a:solidFill>
                  <a:prstClr val="black"/>
                </a:solidFill>
                <a:latin typeface="Calibri" panose="020F0502020204030204"/>
                <a:ea typeface="+mn-ea"/>
                <a:cs typeface="+mn-cs"/>
              </a:rPr>
              <a:t>mnt</a:t>
            </a:r>
            <a:r>
              <a:rPr lang="en-US" sz="1350" kern="1200" dirty="0">
                <a:solidFill>
                  <a:prstClr val="black"/>
                </a:solidFill>
                <a:latin typeface="Calibri" panose="020F0502020204030204"/>
                <a:ea typeface="+mn-ea"/>
                <a:cs typeface="+mn-cs"/>
              </a:rPr>
              <a:t>/</a:t>
            </a:r>
            <a:r>
              <a:rPr lang="en-US" sz="1350" kern="1200" dirty="0" err="1">
                <a:solidFill>
                  <a:prstClr val="black"/>
                </a:solidFill>
                <a:latin typeface="Calibri" panose="020F0502020204030204"/>
                <a:ea typeface="+mn-ea"/>
                <a:cs typeface="+mn-cs"/>
              </a:rPr>
              <a:t>solexa</a:t>
            </a:r>
            <a:r>
              <a:rPr lang="en-US" sz="1350" kern="1200" dirty="0">
                <a:solidFill>
                  <a:prstClr val="black"/>
                </a:solidFill>
                <a:latin typeface="Calibri" panose="020F0502020204030204"/>
                <a:ea typeface="+mn-ea"/>
                <a:cs typeface="+mn-cs"/>
              </a:rPr>
              <a:t>/Genomes//</a:t>
            </a:r>
            <a:r>
              <a:rPr lang="en-US" sz="1350" kern="1200" dirty="0" err="1">
                <a:solidFill>
                  <a:prstClr val="black"/>
                </a:solidFill>
                <a:latin typeface="Calibri" panose="020F0502020204030204"/>
                <a:ea typeface="+mn-ea"/>
                <a:cs typeface="+mn-cs"/>
              </a:rPr>
              <a:t>TomiMtGENOMES</a:t>
            </a:r>
            <a:r>
              <a:rPr lang="en-US" sz="1350" kern="1200" dirty="0">
                <a:solidFill>
                  <a:prstClr val="black"/>
                </a:solidFill>
                <a:latin typeface="Calibri" panose="020F0502020204030204"/>
                <a:ea typeface="+mn-ea"/>
                <a:cs typeface="+mn-cs"/>
              </a:rPr>
              <a:t>/bwa-0.4.9 -n 0.01 -o 2 -l 16500 -p 6969 -f /</a:t>
            </a:r>
            <a:r>
              <a:rPr lang="en-US" sz="1350" kern="1200" dirty="0" err="1">
                <a:solidFill>
                  <a:prstClr val="black"/>
                </a:solidFill>
                <a:latin typeface="Calibri" panose="020F0502020204030204"/>
                <a:ea typeface="+mn-ea"/>
                <a:cs typeface="+mn-cs"/>
              </a:rPr>
              <a:t>mnt</a:t>
            </a:r>
            <a:r>
              <a:rPr lang="en-US" sz="1350" kern="1200" dirty="0">
                <a:solidFill>
                  <a:prstClr val="black"/>
                </a:solidFill>
                <a:latin typeface="Calibri" panose="020F0502020204030204"/>
                <a:ea typeface="+mn-ea"/>
                <a:cs typeface="+mn-cs"/>
              </a:rPr>
              <a:t>/</a:t>
            </a:r>
            <a:r>
              <a:rPr lang="en-US" sz="1350" kern="1200" dirty="0" err="1">
                <a:solidFill>
                  <a:prstClr val="black"/>
                </a:solidFill>
                <a:latin typeface="Calibri" panose="020F0502020204030204"/>
                <a:ea typeface="+mn-ea"/>
                <a:cs typeface="+mn-cs"/>
              </a:rPr>
              <a:t>solexa</a:t>
            </a:r>
            <a:r>
              <a:rPr lang="en-US" sz="1350" kern="1200" dirty="0">
                <a:solidFill>
                  <a:prstClr val="black"/>
                </a:solidFill>
                <a:latin typeface="Calibri" panose="020F0502020204030204"/>
                <a:ea typeface="+mn-ea"/>
                <a:cs typeface="+mn-cs"/>
              </a:rPr>
              <a:t>/</a:t>
            </a:r>
            <a:r>
              <a:rPr lang="en-US" sz="1350" kern="1200" dirty="0" err="1">
                <a:solidFill>
                  <a:prstClr val="black"/>
                </a:solidFill>
                <a:latin typeface="Calibri" panose="020F0502020204030204"/>
                <a:ea typeface="+mn-ea"/>
                <a:cs typeface="+mn-cs"/>
              </a:rPr>
              <a:t>tmp</a:t>
            </a:r>
            <a:r>
              <a:rPr lang="en-US" sz="1350" kern="1200" dirty="0">
                <a:solidFill>
                  <a:prstClr val="black"/>
                </a:solidFill>
                <a:latin typeface="Calibri" panose="020F0502020204030204"/>
                <a:ea typeface="+mn-ea"/>
                <a:cs typeface="+mn-cs"/>
              </a:rPr>
              <a:t>/</a:t>
            </a:r>
            <a:r>
              <a:rPr lang="en-US" sz="1350" kern="1200" dirty="0" err="1">
                <a:solidFill>
                  <a:prstClr val="black"/>
                </a:solidFill>
                <a:latin typeface="Calibri" panose="020F0502020204030204"/>
                <a:ea typeface="+mn-ea"/>
                <a:cs typeface="+mn-cs"/>
              </a:rPr>
              <a:t>mappr</a:t>
            </a:r>
            <a:r>
              <a:rPr lang="en-US" sz="1350" kern="1200" dirty="0">
                <a:solidFill>
                  <a:prstClr val="black"/>
                </a:solidFill>
                <a:latin typeface="Calibri" panose="020F0502020204030204"/>
                <a:ea typeface="+mn-ea"/>
                <a:cs typeface="+mn-cs"/>
              </a:rPr>
              <a:t>/_mnt_ngs_data_160203_M02279_0166_000000000-ALRV1_BN_R4278_Bustard_Final_Sequences_proc1_s_1_sequence.u.bam__ -</a:t>
            </a:r>
          </a:p>
          <a:p>
            <a:pPr defTabSz="685800">
              <a:buClrTx/>
            </a:pPr>
            <a:r>
              <a:rPr lang="en-US" sz="1350" kern="1200" dirty="0">
                <a:solidFill>
                  <a:prstClr val="black"/>
                </a:solidFill>
                <a:latin typeface="Calibri" panose="020F0502020204030204"/>
                <a:ea typeface="+mn-ea"/>
                <a:cs typeface="+mn-cs"/>
              </a:rPr>
              <a:t>@SQ	SN:gi|5819095|ref|NC_001321.1|16398bp|Balaenoptera	LN:16398</a:t>
            </a:r>
          </a:p>
        </p:txBody>
      </p:sp>
      <p:sp>
        <p:nvSpPr>
          <p:cNvPr id="6" name="Rectangle 5"/>
          <p:cNvSpPr/>
          <p:nvPr/>
        </p:nvSpPr>
        <p:spPr>
          <a:xfrm>
            <a:off x="808021" y="3139903"/>
            <a:ext cx="8039477" cy="1131079"/>
          </a:xfrm>
          <a:prstGeom prst="rect">
            <a:avLst/>
          </a:prstGeom>
        </p:spPr>
        <p:txBody>
          <a:bodyPr wrap="square">
            <a:spAutoFit/>
          </a:bodyPr>
          <a:lstStyle/>
          <a:p>
            <a:pPr defTabSz="685800">
              <a:buClrTx/>
            </a:pPr>
            <a:r>
              <a:rPr lang="en-US" sz="1350" kern="1200">
                <a:solidFill>
                  <a:prstClr val="black"/>
                </a:solidFill>
                <a:latin typeface="Calibri" panose="020F0502020204030204"/>
                <a:ea typeface="+mn-ea"/>
                <a:cs typeface="+mn-cs"/>
              </a:rPr>
              <a:t>M02279_0166_000000000-ALRV1_BN_R4278:1:2113:14710:12532 16      gi|5819095|ref|NC_001321.1|16398bp|Balaenoptera 2329    0       62M     *       0       0       </a:t>
            </a:r>
            <a:r>
              <a:rPr lang="en-US" sz="1350" kern="1200" dirty="0">
                <a:solidFill>
                  <a:prstClr val="black"/>
                </a:solidFill>
                <a:latin typeface="Calibri" panose="020F0502020204030204"/>
                <a:ea typeface="+mn-ea"/>
                <a:cs typeface="+mn-cs"/>
              </a:rPr>
              <a:t>AAATTAAAAAAAATAAAAGGAACTCGGCAAACACAAACCCCGCCTGTTTACCAAAAACATCA  </a:t>
            </a:r>
            <a:r>
              <a:rPr lang="en-US" sz="1350" kern="1200">
                <a:solidFill>
                  <a:prstClr val="black"/>
                </a:solidFill>
                <a:latin typeface="Calibri" panose="020F0502020204030204"/>
                <a:ea typeface="+mn-ea"/>
                <a:cs typeface="+mn-cs"/>
              </a:rPr>
              <a:t>]]]]]]]]]]]]]]]]]]]]]]]]]]]]]]]]]]]]]]]]]]]]]]]]]]]]]]]]]]]]]]  XI:Z:GCTCCGT    YI:Z:CCCCCGG    XJ:Z:CCGGTAC    YJ:Z:CCCCCGG    FF:i:3  RG:Z:R4237      Z0:i:0  </a:t>
            </a:r>
            <a:r>
              <a:rPr lang="en-US" sz="1350" kern="1200" dirty="0">
                <a:solidFill>
                  <a:prstClr val="black"/>
                </a:solidFill>
                <a:latin typeface="Calibri" panose="020F0502020204030204"/>
                <a:ea typeface="+mn-ea"/>
                <a:cs typeface="+mn-cs"/>
              </a:rPr>
              <a:t>XT:A:R  NM:i:2  X0:i:21 X1:i:75 XM:i:2  XO:i:0  XG:i:0  MD:Z:1G10G49</a:t>
            </a:r>
          </a:p>
        </p:txBody>
      </p:sp>
      <p:sp>
        <p:nvSpPr>
          <p:cNvPr id="7" name="TextBox 6"/>
          <p:cNvSpPr txBox="1"/>
          <p:nvPr/>
        </p:nvSpPr>
        <p:spPr>
          <a:xfrm rot="16200000">
            <a:off x="-319219" y="1663057"/>
            <a:ext cx="1606530" cy="461665"/>
          </a:xfrm>
          <a:prstGeom prst="rect">
            <a:avLst/>
          </a:prstGeom>
          <a:noFill/>
        </p:spPr>
        <p:txBody>
          <a:bodyPr wrap="none" rtlCol="0">
            <a:spAutoFit/>
          </a:bodyPr>
          <a:lstStyle/>
          <a:p>
            <a:pPr defTabSz="685800">
              <a:buClrTx/>
            </a:pPr>
            <a:r>
              <a:rPr lang="en-US" sz="2400" kern="1200" dirty="0">
                <a:solidFill>
                  <a:prstClr val="black"/>
                </a:solidFill>
                <a:latin typeface="Calibri" panose="020F0502020204030204"/>
                <a:ea typeface="+mn-ea"/>
                <a:cs typeface="+mn-cs"/>
              </a:rPr>
              <a:t>The header</a:t>
            </a:r>
          </a:p>
        </p:txBody>
      </p:sp>
      <p:sp>
        <p:nvSpPr>
          <p:cNvPr id="8" name="TextBox 7"/>
          <p:cNvSpPr txBox="1"/>
          <p:nvPr/>
        </p:nvSpPr>
        <p:spPr>
          <a:xfrm rot="16200000">
            <a:off x="-503722" y="3463070"/>
            <a:ext cx="1975541" cy="461665"/>
          </a:xfrm>
          <a:prstGeom prst="rect">
            <a:avLst/>
          </a:prstGeom>
          <a:noFill/>
        </p:spPr>
        <p:txBody>
          <a:bodyPr wrap="none" rtlCol="0">
            <a:spAutoFit/>
          </a:bodyPr>
          <a:lstStyle/>
          <a:p>
            <a:pPr defTabSz="685800">
              <a:buClrTx/>
            </a:pPr>
            <a:r>
              <a:rPr lang="en-US" sz="2400" kern="1200" dirty="0">
                <a:solidFill>
                  <a:prstClr val="black"/>
                </a:solidFill>
                <a:latin typeface="Calibri" panose="020F0502020204030204"/>
                <a:ea typeface="+mn-ea"/>
                <a:cs typeface="+mn-cs"/>
              </a:rPr>
              <a:t>The alignment</a:t>
            </a:r>
          </a:p>
        </p:txBody>
      </p:sp>
    </p:spTree>
    <p:extLst>
      <p:ext uri="{BB962C8B-B14F-4D97-AF65-F5344CB8AC3E}">
        <p14:creationId xmlns:p14="http://schemas.microsoft.com/office/powerpoint/2010/main" val="15421919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Output: the </a:t>
            </a:r>
            <a:r>
              <a:rPr lang="en-US" dirty="0" err="1" smtClean="0"/>
              <a:t>sam</a:t>
            </a:r>
            <a:r>
              <a:rPr lang="en-US" dirty="0" smtClean="0"/>
              <a:t> format</a:t>
            </a:r>
            <a:endParaRPr lang="en-US" dirty="0"/>
          </a:p>
        </p:txBody>
      </p:sp>
      <p:sp>
        <p:nvSpPr>
          <p:cNvPr id="8" name="TextBox 7"/>
          <p:cNvSpPr txBox="1"/>
          <p:nvPr/>
        </p:nvSpPr>
        <p:spPr>
          <a:xfrm>
            <a:off x="2511967" y="1118447"/>
            <a:ext cx="1975541" cy="461665"/>
          </a:xfrm>
          <a:prstGeom prst="rect">
            <a:avLst/>
          </a:prstGeom>
          <a:noFill/>
        </p:spPr>
        <p:txBody>
          <a:bodyPr wrap="none" rtlCol="0">
            <a:spAutoFit/>
          </a:bodyPr>
          <a:lstStyle/>
          <a:p>
            <a:pPr defTabSz="685800">
              <a:buClrTx/>
            </a:pPr>
            <a:r>
              <a:rPr lang="en-US" sz="2400" kern="1200" dirty="0">
                <a:solidFill>
                  <a:prstClr val="black"/>
                </a:solidFill>
                <a:latin typeface="Calibri" panose="020F0502020204030204"/>
                <a:ea typeface="+mn-ea"/>
                <a:cs typeface="+mn-cs"/>
              </a:rPr>
              <a:t>The alignment</a:t>
            </a:r>
          </a:p>
        </p:txBody>
      </p:sp>
      <p:pic>
        <p:nvPicPr>
          <p:cNvPr id="10" name="Picture 9"/>
          <p:cNvPicPr>
            <a:picLocks noChangeAspect="1"/>
          </p:cNvPicPr>
          <p:nvPr/>
        </p:nvPicPr>
        <p:blipFill>
          <a:blip r:embed="rId2"/>
          <a:stretch>
            <a:fillRect/>
          </a:stretch>
        </p:blipFill>
        <p:spPr>
          <a:xfrm>
            <a:off x="984594" y="1889743"/>
            <a:ext cx="6357083" cy="2462711"/>
          </a:xfrm>
          <a:prstGeom prst="rect">
            <a:avLst/>
          </a:prstGeom>
        </p:spPr>
      </p:pic>
    </p:spTree>
    <p:extLst>
      <p:ext uri="{BB962C8B-B14F-4D97-AF65-F5344CB8AC3E}">
        <p14:creationId xmlns:p14="http://schemas.microsoft.com/office/powerpoint/2010/main" val="21954428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Output: the </a:t>
            </a:r>
            <a:r>
              <a:rPr lang="en-US" dirty="0" err="1" smtClean="0"/>
              <a:t>sam</a:t>
            </a:r>
            <a:r>
              <a:rPr lang="en-US" dirty="0" smtClean="0"/>
              <a:t> format</a:t>
            </a:r>
            <a:endParaRPr lang="en-US" dirty="0"/>
          </a:p>
        </p:txBody>
      </p:sp>
      <p:sp>
        <p:nvSpPr>
          <p:cNvPr id="8" name="TextBox 7"/>
          <p:cNvSpPr txBox="1"/>
          <p:nvPr/>
        </p:nvSpPr>
        <p:spPr>
          <a:xfrm>
            <a:off x="2511967" y="1118447"/>
            <a:ext cx="1975541" cy="461665"/>
          </a:xfrm>
          <a:prstGeom prst="rect">
            <a:avLst/>
          </a:prstGeom>
          <a:noFill/>
        </p:spPr>
        <p:txBody>
          <a:bodyPr wrap="none" rtlCol="0">
            <a:spAutoFit/>
          </a:bodyPr>
          <a:lstStyle/>
          <a:p>
            <a:pPr defTabSz="685800">
              <a:buClrTx/>
            </a:pPr>
            <a:r>
              <a:rPr lang="en-US" sz="2400" kern="1200" dirty="0">
                <a:solidFill>
                  <a:prstClr val="black"/>
                </a:solidFill>
                <a:latin typeface="Calibri" panose="020F0502020204030204"/>
                <a:ea typeface="+mn-ea"/>
                <a:cs typeface="+mn-cs"/>
              </a:rPr>
              <a:t>The alignment</a:t>
            </a:r>
          </a:p>
        </p:txBody>
      </p:sp>
      <p:pic>
        <p:nvPicPr>
          <p:cNvPr id="11" name="Picture 10"/>
          <p:cNvPicPr>
            <a:picLocks noChangeAspect="1"/>
          </p:cNvPicPr>
          <p:nvPr/>
        </p:nvPicPr>
        <p:blipFill>
          <a:blip r:embed="rId2"/>
          <a:stretch>
            <a:fillRect/>
          </a:stretch>
        </p:blipFill>
        <p:spPr>
          <a:xfrm>
            <a:off x="1082887" y="1690735"/>
            <a:ext cx="5702462" cy="2940992"/>
          </a:xfrm>
          <a:prstGeom prst="rect">
            <a:avLst/>
          </a:prstGeom>
        </p:spPr>
      </p:pic>
    </p:spTree>
    <p:extLst>
      <p:ext uri="{BB962C8B-B14F-4D97-AF65-F5344CB8AC3E}">
        <p14:creationId xmlns:p14="http://schemas.microsoft.com/office/powerpoint/2010/main" val="197494141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Exemple</a:t>
            </a:r>
            <a:r>
              <a:rPr lang="en-US" dirty="0" smtClean="0"/>
              <a:t> de </a:t>
            </a:r>
            <a:r>
              <a:rPr lang="en-US" dirty="0" err="1" smtClean="0"/>
              <a:t>commande</a:t>
            </a:r>
            <a:r>
              <a:rPr lang="en-US" dirty="0" smtClean="0"/>
              <a:t> </a:t>
            </a:r>
            <a:r>
              <a:rPr lang="en-US" dirty="0" err="1" smtClean="0"/>
              <a:t>bwa</a:t>
            </a:r>
            <a:endParaRPr lang="en-US" dirty="0"/>
          </a:p>
        </p:txBody>
      </p:sp>
      <p:sp>
        <p:nvSpPr>
          <p:cNvPr id="3" name="Rectangle 2"/>
          <p:cNvSpPr/>
          <p:nvPr/>
        </p:nvSpPr>
        <p:spPr>
          <a:xfrm>
            <a:off x="162963" y="1394505"/>
            <a:ext cx="8352388" cy="1754326"/>
          </a:xfrm>
          <a:prstGeom prst="rect">
            <a:avLst/>
          </a:prstGeom>
        </p:spPr>
        <p:txBody>
          <a:bodyPr wrap="square">
            <a:spAutoFit/>
          </a:bodyPr>
          <a:lstStyle/>
          <a:p>
            <a:pPr defTabSz="685800">
              <a:buClrTx/>
            </a:pPr>
            <a:r>
              <a:rPr lang="en-US" sz="1350" kern="1200" dirty="0" err="1" smtClean="0">
                <a:solidFill>
                  <a:prstClr val="black"/>
                </a:solidFill>
                <a:latin typeface="Calibri" panose="020F0502020204030204"/>
                <a:ea typeface="+mn-ea"/>
                <a:cs typeface="+mn-cs"/>
              </a:rPr>
              <a:t>srun</a:t>
            </a:r>
            <a:r>
              <a:rPr lang="en-US" sz="1350" kern="1200" dirty="0" smtClean="0">
                <a:solidFill>
                  <a:prstClr val="black"/>
                </a:solidFill>
                <a:latin typeface="Calibri" panose="020F0502020204030204"/>
                <a:ea typeface="+mn-ea"/>
                <a:cs typeface="+mn-cs"/>
              </a:rPr>
              <a:t> --mem=8GB --</a:t>
            </a:r>
            <a:r>
              <a:rPr lang="en-US" sz="1350" kern="1200" dirty="0" err="1" smtClean="0">
                <a:solidFill>
                  <a:prstClr val="black"/>
                </a:solidFill>
                <a:latin typeface="Calibri" panose="020F0502020204030204"/>
                <a:ea typeface="+mn-ea"/>
                <a:cs typeface="+mn-cs"/>
              </a:rPr>
              <a:t>cpus</a:t>
            </a:r>
            <a:r>
              <a:rPr lang="en-US" sz="1350" kern="1200" dirty="0" smtClean="0">
                <a:solidFill>
                  <a:prstClr val="black"/>
                </a:solidFill>
                <a:latin typeface="Calibri" panose="020F0502020204030204"/>
                <a:ea typeface="+mn-ea"/>
                <a:cs typeface="+mn-cs"/>
              </a:rPr>
              <a:t>-per-task=4</a:t>
            </a:r>
            <a:r>
              <a:rPr lang="en-US" sz="1350" kern="1200" dirty="0" smtClean="0">
                <a:solidFill>
                  <a:prstClr val="black"/>
                </a:solidFill>
                <a:latin typeface="Calibri" panose="020F0502020204030204"/>
                <a:ea typeface="+mn-ea"/>
                <a:cs typeface="+mn-cs"/>
              </a:rPr>
              <a:t> </a:t>
            </a:r>
            <a:r>
              <a:rPr lang="en-US" sz="1350" kern="1200" dirty="0" err="1" smtClean="0">
                <a:solidFill>
                  <a:prstClr val="black"/>
                </a:solidFill>
                <a:latin typeface="Calibri" panose="020F0502020204030204"/>
                <a:ea typeface="+mn-ea"/>
                <a:cs typeface="+mn-cs"/>
              </a:rPr>
              <a:t>bwa</a:t>
            </a:r>
            <a:r>
              <a:rPr lang="en-US" sz="1350" kern="1200" dirty="0" smtClean="0">
                <a:solidFill>
                  <a:prstClr val="black"/>
                </a:solidFill>
                <a:latin typeface="Calibri" panose="020F0502020204030204"/>
                <a:ea typeface="+mn-ea"/>
                <a:cs typeface="+mn-cs"/>
              </a:rPr>
              <a:t> </a:t>
            </a:r>
            <a:r>
              <a:rPr lang="en-US" sz="1350" kern="1200" dirty="0">
                <a:solidFill>
                  <a:prstClr val="black"/>
                </a:solidFill>
                <a:latin typeface="Calibri" panose="020F0502020204030204"/>
                <a:ea typeface="+mn-ea"/>
                <a:cs typeface="+mn-cs"/>
              </a:rPr>
              <a:t>mem -t 4 genome/Bos_taurus.UMD3.1.dna.toplevel.6.fa \</a:t>
            </a:r>
          </a:p>
          <a:p>
            <a:pPr defTabSz="685800">
              <a:buClrTx/>
            </a:pPr>
            <a:r>
              <a:rPr lang="en-US" sz="1350" kern="1200" dirty="0">
                <a:solidFill>
                  <a:prstClr val="black"/>
                </a:solidFill>
                <a:latin typeface="Calibri" panose="020F0502020204030204"/>
                <a:ea typeface="+mn-ea"/>
                <a:cs typeface="+mn-cs"/>
              </a:rPr>
              <a:t>sickle/SRR1262731_extract_trim_R1.fq.gz \</a:t>
            </a:r>
          </a:p>
          <a:p>
            <a:pPr defTabSz="685800">
              <a:buClrTx/>
            </a:pPr>
            <a:r>
              <a:rPr lang="en-US" sz="1350" kern="1200" dirty="0">
                <a:solidFill>
                  <a:prstClr val="black"/>
                </a:solidFill>
                <a:latin typeface="Calibri" panose="020F0502020204030204"/>
                <a:ea typeface="+mn-ea"/>
                <a:cs typeface="+mn-cs"/>
              </a:rPr>
              <a:t>sickle/SRR1262731_extract_trim_R2.fq.gz \</a:t>
            </a:r>
          </a:p>
          <a:p>
            <a:pPr defTabSz="685800">
              <a:buClrTx/>
            </a:pPr>
            <a:r>
              <a:rPr lang="en-US" sz="1350" kern="1200" dirty="0">
                <a:solidFill>
                  <a:prstClr val="black"/>
                </a:solidFill>
                <a:latin typeface="Calibri" panose="020F0502020204030204"/>
                <a:ea typeface="+mn-ea"/>
                <a:cs typeface="+mn-cs"/>
              </a:rPr>
              <a:t>2&gt; </a:t>
            </a:r>
            <a:r>
              <a:rPr lang="en-US" sz="1350" kern="1200" dirty="0" err="1">
                <a:solidFill>
                  <a:prstClr val="black"/>
                </a:solidFill>
                <a:latin typeface="Calibri" panose="020F0502020204030204"/>
                <a:ea typeface="+mn-ea"/>
                <a:cs typeface="+mn-cs"/>
              </a:rPr>
              <a:t>alignment_bwa</a:t>
            </a:r>
            <a:r>
              <a:rPr lang="en-US" sz="1350" kern="1200" dirty="0">
                <a:solidFill>
                  <a:prstClr val="black"/>
                </a:solidFill>
                <a:latin typeface="Calibri" panose="020F0502020204030204"/>
                <a:ea typeface="+mn-ea"/>
                <a:cs typeface="+mn-cs"/>
              </a:rPr>
              <a:t>/SRR1262731_extract_bwa.log.txt \</a:t>
            </a:r>
          </a:p>
          <a:p>
            <a:pPr defTabSz="685800">
              <a:buClrTx/>
            </a:pPr>
            <a:r>
              <a:rPr lang="en-US" sz="1350" kern="1200" dirty="0">
                <a:solidFill>
                  <a:prstClr val="black"/>
                </a:solidFill>
                <a:latin typeface="Calibri" panose="020F0502020204030204"/>
                <a:ea typeface="+mn-ea"/>
                <a:cs typeface="+mn-cs"/>
              </a:rPr>
              <a:t>| </a:t>
            </a:r>
            <a:r>
              <a:rPr lang="en-US" sz="1350" kern="1200" dirty="0" err="1">
                <a:solidFill>
                  <a:prstClr val="black"/>
                </a:solidFill>
                <a:latin typeface="Calibri" panose="020F0502020204030204"/>
                <a:ea typeface="+mn-ea"/>
                <a:cs typeface="+mn-cs"/>
              </a:rPr>
              <a:t>samtools</a:t>
            </a:r>
            <a:r>
              <a:rPr lang="en-US" sz="1350" kern="1200" dirty="0">
                <a:solidFill>
                  <a:prstClr val="black"/>
                </a:solidFill>
                <a:latin typeface="Calibri" panose="020F0502020204030204"/>
                <a:ea typeface="+mn-ea"/>
                <a:cs typeface="+mn-cs"/>
              </a:rPr>
              <a:t> view -</a:t>
            </a:r>
            <a:r>
              <a:rPr lang="en-US" sz="1350" kern="1200" dirty="0" err="1">
                <a:solidFill>
                  <a:prstClr val="black"/>
                </a:solidFill>
                <a:latin typeface="Calibri" panose="020F0502020204030204"/>
                <a:ea typeface="+mn-ea"/>
                <a:cs typeface="+mn-cs"/>
              </a:rPr>
              <a:t>hbS</a:t>
            </a:r>
            <a:r>
              <a:rPr lang="en-US" sz="1350" kern="1200" dirty="0">
                <a:solidFill>
                  <a:prstClr val="black"/>
                </a:solidFill>
                <a:latin typeface="Calibri" panose="020F0502020204030204"/>
                <a:ea typeface="+mn-ea"/>
                <a:cs typeface="+mn-cs"/>
              </a:rPr>
              <a:t> | </a:t>
            </a:r>
            <a:r>
              <a:rPr lang="en-US" sz="1350" kern="1200" dirty="0" err="1">
                <a:solidFill>
                  <a:prstClr val="black"/>
                </a:solidFill>
                <a:latin typeface="Calibri" panose="020F0502020204030204"/>
                <a:ea typeface="+mn-ea"/>
                <a:cs typeface="+mn-cs"/>
              </a:rPr>
              <a:t>samtools</a:t>
            </a:r>
            <a:r>
              <a:rPr lang="en-US" sz="1350" kern="1200" dirty="0">
                <a:solidFill>
                  <a:prstClr val="black"/>
                </a:solidFill>
                <a:latin typeface="Calibri" panose="020F0502020204030204"/>
                <a:ea typeface="+mn-ea"/>
                <a:cs typeface="+mn-cs"/>
              </a:rPr>
              <a:t> sort &gt; </a:t>
            </a:r>
            <a:r>
              <a:rPr lang="en-US" sz="1350" kern="1200" dirty="0" err="1">
                <a:solidFill>
                  <a:prstClr val="black"/>
                </a:solidFill>
                <a:latin typeface="Calibri" panose="020F0502020204030204"/>
                <a:ea typeface="+mn-ea"/>
                <a:cs typeface="+mn-cs"/>
              </a:rPr>
              <a:t>alignment_bwa</a:t>
            </a:r>
            <a:r>
              <a:rPr lang="en-US" sz="1350" kern="1200" dirty="0">
                <a:solidFill>
                  <a:prstClr val="black"/>
                </a:solidFill>
                <a:latin typeface="Calibri" panose="020F0502020204030204"/>
                <a:ea typeface="+mn-ea"/>
                <a:cs typeface="+mn-cs"/>
              </a:rPr>
              <a:t>/SRR1262731_extract.sort.bam</a:t>
            </a:r>
          </a:p>
          <a:p>
            <a:pPr defTabSz="685800">
              <a:buClrTx/>
            </a:pPr>
            <a:endParaRPr lang="en-US" sz="1350" kern="1200" dirty="0">
              <a:solidFill>
                <a:prstClr val="black"/>
              </a:solidFill>
              <a:latin typeface="Calibri" panose="020F0502020204030204"/>
              <a:ea typeface="+mn-ea"/>
              <a:cs typeface="+mn-cs"/>
            </a:endParaRPr>
          </a:p>
          <a:p>
            <a:pPr defTabSz="685800">
              <a:buClrTx/>
            </a:pPr>
            <a:r>
              <a:rPr lang="en-US" sz="1350" kern="1200" dirty="0">
                <a:solidFill>
                  <a:prstClr val="black"/>
                </a:solidFill>
                <a:latin typeface="Calibri" panose="020F0502020204030204"/>
                <a:ea typeface="+mn-ea"/>
                <a:cs typeface="+mn-cs"/>
              </a:rPr>
              <a:t># Indexation des </a:t>
            </a:r>
            <a:r>
              <a:rPr lang="en-US" sz="1350" kern="1200" dirty="0" err="1">
                <a:solidFill>
                  <a:prstClr val="black"/>
                </a:solidFill>
                <a:latin typeface="Calibri" panose="020F0502020204030204"/>
                <a:ea typeface="+mn-ea"/>
                <a:cs typeface="+mn-cs"/>
              </a:rPr>
              <a:t>alignements</a:t>
            </a:r>
            <a:endParaRPr lang="en-US" sz="1350" kern="1200" dirty="0">
              <a:solidFill>
                <a:prstClr val="black"/>
              </a:solidFill>
              <a:latin typeface="Calibri" panose="020F0502020204030204"/>
              <a:ea typeface="+mn-ea"/>
              <a:cs typeface="+mn-cs"/>
            </a:endParaRPr>
          </a:p>
          <a:p>
            <a:pPr defTabSz="685800">
              <a:buClrTx/>
            </a:pPr>
            <a:r>
              <a:rPr lang="en-US" sz="1350" kern="1200" dirty="0" err="1" smtClean="0">
                <a:solidFill>
                  <a:prstClr val="black"/>
                </a:solidFill>
                <a:latin typeface="Calibri" panose="020F0502020204030204"/>
                <a:ea typeface="+mn-ea"/>
                <a:cs typeface="+mn-cs"/>
              </a:rPr>
              <a:t>srun</a:t>
            </a:r>
            <a:r>
              <a:rPr lang="en-US" sz="1350" kern="1200" dirty="0" smtClean="0">
                <a:solidFill>
                  <a:prstClr val="black"/>
                </a:solidFill>
                <a:latin typeface="Calibri" panose="020F0502020204030204"/>
                <a:ea typeface="+mn-ea"/>
                <a:cs typeface="+mn-cs"/>
              </a:rPr>
              <a:t> </a:t>
            </a:r>
            <a:r>
              <a:rPr lang="en-US" sz="1350" kern="1200" dirty="0" err="1" smtClean="0">
                <a:solidFill>
                  <a:prstClr val="black"/>
                </a:solidFill>
                <a:latin typeface="Calibri" panose="020F0502020204030204"/>
                <a:ea typeface="+mn-ea"/>
                <a:cs typeface="+mn-cs"/>
              </a:rPr>
              <a:t>samtools</a:t>
            </a:r>
            <a:r>
              <a:rPr lang="en-US" sz="1350" kern="1200" dirty="0" smtClean="0">
                <a:solidFill>
                  <a:prstClr val="black"/>
                </a:solidFill>
                <a:latin typeface="Calibri" panose="020F0502020204030204"/>
                <a:ea typeface="+mn-ea"/>
                <a:cs typeface="+mn-cs"/>
              </a:rPr>
              <a:t> </a:t>
            </a:r>
            <a:r>
              <a:rPr lang="en-US" sz="1350" kern="1200" dirty="0">
                <a:solidFill>
                  <a:prstClr val="black"/>
                </a:solidFill>
                <a:latin typeface="Calibri" panose="020F0502020204030204"/>
                <a:ea typeface="+mn-ea"/>
                <a:cs typeface="+mn-cs"/>
              </a:rPr>
              <a:t>index </a:t>
            </a:r>
            <a:r>
              <a:rPr lang="en-US" sz="1350" kern="1200" dirty="0" err="1">
                <a:solidFill>
                  <a:prstClr val="black"/>
                </a:solidFill>
                <a:latin typeface="Calibri" panose="020F0502020204030204"/>
                <a:ea typeface="+mn-ea"/>
                <a:cs typeface="+mn-cs"/>
              </a:rPr>
              <a:t>alignment_bwa</a:t>
            </a:r>
            <a:r>
              <a:rPr lang="en-US" sz="1350" kern="1200" dirty="0">
                <a:solidFill>
                  <a:prstClr val="black"/>
                </a:solidFill>
                <a:latin typeface="Calibri" panose="020F0502020204030204"/>
                <a:ea typeface="+mn-ea"/>
                <a:cs typeface="+mn-cs"/>
              </a:rPr>
              <a:t>/SRR1262731_extract.sort.bam</a:t>
            </a:r>
          </a:p>
        </p:txBody>
      </p:sp>
    </p:spTree>
    <p:extLst>
      <p:ext uri="{BB962C8B-B14F-4D97-AF65-F5344CB8AC3E}">
        <p14:creationId xmlns:p14="http://schemas.microsoft.com/office/powerpoint/2010/main" val="35265050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38"/>
          <p:cNvSpPr txBox="1">
            <a:spLocks noGrp="1"/>
          </p:cNvSpPr>
          <p:nvPr>
            <p:ph type="body" idx="1"/>
          </p:nvPr>
        </p:nvSpPr>
        <p:spPr>
          <a:xfrm>
            <a:off x="311700" y="923875"/>
            <a:ext cx="8520600" cy="4162500"/>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0"/>
              </a:spcAft>
              <a:buNone/>
            </a:pPr>
            <a:r>
              <a:rPr lang="fr"/>
              <a:t>L’Institut Francais de Bioinformatique met à disposition de la communauté un cluster de calculs</a:t>
            </a:r>
            <a:endParaRPr/>
          </a:p>
          <a:p>
            <a:pPr marL="0" lvl="0" indent="0" algn="ctr" rtl="0">
              <a:spcBef>
                <a:spcPts val="1600"/>
              </a:spcBef>
              <a:spcAft>
                <a:spcPts val="0"/>
              </a:spcAft>
              <a:buNone/>
            </a:pPr>
            <a:r>
              <a:rPr lang="fr" b="1">
                <a:solidFill>
                  <a:srgbClr val="4A86E8"/>
                </a:solidFill>
              </a:rPr>
              <a:t>Your turn! Se connecter au cluster</a:t>
            </a:r>
            <a:endParaRPr b="1">
              <a:solidFill>
                <a:srgbClr val="4A86E8"/>
              </a:solidFill>
            </a:endParaRPr>
          </a:p>
          <a:p>
            <a:pPr marL="0" lvl="0" indent="0" algn="ctr" rtl="0">
              <a:spcBef>
                <a:spcPts val="1600"/>
              </a:spcBef>
              <a:spcAft>
                <a:spcPts val="0"/>
              </a:spcAft>
              <a:buNone/>
            </a:pPr>
            <a:endParaRPr b="1">
              <a:solidFill>
                <a:srgbClr val="4A86E8"/>
              </a:solidFill>
            </a:endParaRPr>
          </a:p>
          <a:p>
            <a:pPr marL="0" lvl="0" indent="0" algn="ctr" rtl="0">
              <a:spcBef>
                <a:spcPts val="1600"/>
              </a:spcBef>
              <a:spcAft>
                <a:spcPts val="0"/>
              </a:spcAft>
              <a:buNone/>
            </a:pPr>
            <a:endParaRPr b="1">
              <a:solidFill>
                <a:srgbClr val="4A86E8"/>
              </a:solidFill>
            </a:endParaRPr>
          </a:p>
          <a:p>
            <a:pPr marL="0" lvl="0" indent="0" algn="l" rtl="0">
              <a:spcBef>
                <a:spcPts val="1600"/>
              </a:spcBef>
              <a:spcAft>
                <a:spcPts val="1600"/>
              </a:spcAft>
              <a:buNone/>
            </a:pPr>
            <a:endParaRPr>
              <a:solidFill>
                <a:srgbClr val="4A86E8"/>
              </a:solidFill>
            </a:endParaRPr>
          </a:p>
        </p:txBody>
      </p:sp>
      <p:sp>
        <p:nvSpPr>
          <p:cNvPr id="156" name="Google Shape;156;p38"/>
          <p:cNvSpPr txBox="1"/>
          <p:nvPr/>
        </p:nvSpPr>
        <p:spPr>
          <a:xfrm>
            <a:off x="258638" y="2600275"/>
            <a:ext cx="4260300" cy="2061600"/>
          </a:xfrm>
          <a:prstGeom prst="rect">
            <a:avLst/>
          </a:prstGeom>
          <a:noFill/>
          <a:ln w="9525" cap="flat" cmpd="sng">
            <a:solidFill>
              <a:srgbClr val="4A86E8"/>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 sz="1600" b="1"/>
              <a:t># Sous Windows avec MobaXterm</a:t>
            </a:r>
            <a:endParaRPr sz="1600" b="1"/>
          </a:p>
          <a:p>
            <a:pPr marL="0" lvl="0" indent="0" algn="l" rtl="0">
              <a:spcBef>
                <a:spcPts val="0"/>
              </a:spcBef>
              <a:spcAft>
                <a:spcPts val="0"/>
              </a:spcAft>
              <a:buNone/>
            </a:pPr>
            <a:endParaRPr sz="1600"/>
          </a:p>
          <a:p>
            <a:pPr marL="0" lvl="0" indent="0" algn="l" rtl="0">
              <a:spcBef>
                <a:spcPts val="0"/>
              </a:spcBef>
              <a:spcAft>
                <a:spcPts val="0"/>
              </a:spcAft>
              <a:buNone/>
            </a:pPr>
            <a:r>
              <a:rPr lang="fr" sz="1600" u="sng"/>
              <a:t>Session</a:t>
            </a:r>
            <a:r>
              <a:rPr lang="fr" sz="1600"/>
              <a:t> : ssh</a:t>
            </a:r>
            <a:endParaRPr sz="1600"/>
          </a:p>
          <a:p>
            <a:pPr marL="0" lvl="0" indent="0" algn="l" rtl="0">
              <a:spcBef>
                <a:spcPts val="0"/>
              </a:spcBef>
              <a:spcAft>
                <a:spcPts val="0"/>
              </a:spcAft>
              <a:buNone/>
            </a:pPr>
            <a:endParaRPr sz="1600"/>
          </a:p>
          <a:p>
            <a:pPr marL="0" lvl="0" indent="0" algn="l" rtl="0">
              <a:spcBef>
                <a:spcPts val="0"/>
              </a:spcBef>
              <a:spcAft>
                <a:spcPts val="0"/>
              </a:spcAft>
              <a:buNone/>
            </a:pPr>
            <a:r>
              <a:rPr lang="fr" sz="1600" u="sng"/>
              <a:t>Host</a:t>
            </a:r>
            <a:r>
              <a:rPr lang="fr" sz="1600"/>
              <a:t> : core.cluster.france-bioinformatique.fr</a:t>
            </a:r>
            <a:endParaRPr sz="1600"/>
          </a:p>
          <a:p>
            <a:pPr marL="0" lvl="0" indent="0" algn="l" rtl="0">
              <a:spcBef>
                <a:spcPts val="0"/>
              </a:spcBef>
              <a:spcAft>
                <a:spcPts val="0"/>
              </a:spcAft>
              <a:buNone/>
            </a:pPr>
            <a:endParaRPr sz="1600"/>
          </a:p>
          <a:p>
            <a:pPr marL="0" lvl="0" indent="0" algn="l" rtl="0">
              <a:spcBef>
                <a:spcPts val="0"/>
              </a:spcBef>
              <a:spcAft>
                <a:spcPts val="0"/>
              </a:spcAft>
              <a:buNone/>
            </a:pPr>
            <a:r>
              <a:rPr lang="fr" sz="1600" u="sng"/>
              <a:t>Specify username </a:t>
            </a:r>
            <a:r>
              <a:rPr lang="fr" sz="1600"/>
              <a:t>: coché et complété</a:t>
            </a:r>
            <a:endParaRPr sz="1600"/>
          </a:p>
        </p:txBody>
      </p:sp>
      <p:sp>
        <p:nvSpPr>
          <p:cNvPr id="157" name="Google Shape;157;p38"/>
          <p:cNvSpPr txBox="1"/>
          <p:nvPr/>
        </p:nvSpPr>
        <p:spPr>
          <a:xfrm>
            <a:off x="4625075" y="2600275"/>
            <a:ext cx="4260300" cy="2061600"/>
          </a:xfrm>
          <a:prstGeom prst="rect">
            <a:avLst/>
          </a:prstGeom>
          <a:no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fr" sz="1600" b="1"/>
              <a:t># Sous Mac avec Cyberduck</a:t>
            </a:r>
            <a:endParaRPr sz="1600" b="1"/>
          </a:p>
          <a:p>
            <a:pPr marL="0" lvl="0" indent="0" algn="l" rtl="0">
              <a:spcBef>
                <a:spcPts val="0"/>
              </a:spcBef>
              <a:spcAft>
                <a:spcPts val="0"/>
              </a:spcAft>
              <a:buNone/>
            </a:pPr>
            <a:endParaRPr sz="1600"/>
          </a:p>
          <a:p>
            <a:pPr marL="0" lvl="0" indent="0" algn="l" rtl="0">
              <a:lnSpc>
                <a:spcPct val="115000"/>
              </a:lnSpc>
              <a:spcBef>
                <a:spcPts val="0"/>
              </a:spcBef>
              <a:spcAft>
                <a:spcPts val="0"/>
              </a:spcAft>
              <a:buClr>
                <a:schemeClr val="dk1"/>
              </a:buClr>
              <a:buSzPts val="1100"/>
              <a:buFont typeface="Arial"/>
              <a:buNone/>
            </a:pPr>
            <a:r>
              <a:rPr lang="fr" sz="1600" u="sng"/>
              <a:t>Open connexion</a:t>
            </a:r>
            <a:r>
              <a:rPr lang="fr" sz="1600"/>
              <a:t> : SFTP</a:t>
            </a:r>
            <a:endParaRPr sz="1600"/>
          </a:p>
          <a:p>
            <a:pPr marL="0" lvl="0" indent="0" algn="l" rtl="0">
              <a:lnSpc>
                <a:spcPct val="115000"/>
              </a:lnSpc>
              <a:spcBef>
                <a:spcPts val="1600"/>
              </a:spcBef>
              <a:spcAft>
                <a:spcPts val="0"/>
              </a:spcAft>
              <a:buClr>
                <a:schemeClr val="dk1"/>
              </a:buClr>
              <a:buSzPts val="1100"/>
              <a:buFont typeface="Arial"/>
              <a:buNone/>
            </a:pPr>
            <a:r>
              <a:rPr lang="fr" sz="1600" u="sng"/>
              <a:t>Server</a:t>
            </a:r>
            <a:r>
              <a:rPr lang="fr" sz="1600"/>
              <a:t> : </a:t>
            </a:r>
            <a:r>
              <a:rPr lang="fr" sz="1600">
                <a:solidFill>
                  <a:schemeClr val="dk1"/>
                </a:solidFill>
              </a:rPr>
              <a:t>core.cluster.france-bioinformatique.fr</a:t>
            </a:r>
            <a:endParaRPr sz="1600">
              <a:solidFill>
                <a:schemeClr val="dk1"/>
              </a:solidFill>
            </a:endParaRPr>
          </a:p>
          <a:p>
            <a:pPr marL="0" lvl="0" indent="0" algn="l" rtl="0">
              <a:lnSpc>
                <a:spcPct val="115000"/>
              </a:lnSpc>
              <a:spcBef>
                <a:spcPts val="1600"/>
              </a:spcBef>
              <a:spcAft>
                <a:spcPts val="1600"/>
              </a:spcAft>
              <a:buClr>
                <a:schemeClr val="dk1"/>
              </a:buClr>
              <a:buSzPts val="1100"/>
              <a:buFont typeface="Arial"/>
              <a:buNone/>
            </a:pPr>
            <a:r>
              <a:rPr lang="fr" sz="1600" u="sng">
                <a:solidFill>
                  <a:schemeClr val="dk1"/>
                </a:solidFill>
              </a:rPr>
              <a:t>Username/Password</a:t>
            </a:r>
            <a:r>
              <a:rPr lang="fr" sz="1600">
                <a:solidFill>
                  <a:schemeClr val="dk1"/>
                </a:solidFill>
              </a:rPr>
              <a:t> : à compléter</a:t>
            </a:r>
            <a:endParaRPr sz="1600">
              <a:solidFill>
                <a:schemeClr val="dk1"/>
              </a:solidFill>
            </a:endParaRPr>
          </a:p>
        </p:txBody>
      </p:sp>
      <p:pic>
        <p:nvPicPr>
          <p:cNvPr id="158" name="Google Shape;158;p38" descr="Logo"/>
          <p:cNvPicPr preferRelativeResize="0"/>
          <p:nvPr/>
        </p:nvPicPr>
        <p:blipFill>
          <a:blip r:embed="rId3">
            <a:alphaModFix/>
          </a:blip>
          <a:stretch>
            <a:fillRect/>
          </a:stretch>
        </p:blipFill>
        <p:spPr>
          <a:xfrm>
            <a:off x="7776230" y="160475"/>
            <a:ext cx="1298120" cy="572700"/>
          </a:xfrm>
          <a:prstGeom prst="rect">
            <a:avLst/>
          </a:prstGeom>
          <a:noFill/>
          <a:ln>
            <a:noFill/>
          </a:ln>
        </p:spPr>
      </p:pic>
      <p:sp>
        <p:nvSpPr>
          <p:cNvPr id="159" name="Google Shape;159;p38"/>
          <p:cNvSpPr txBox="1"/>
          <p:nvPr/>
        </p:nvSpPr>
        <p:spPr>
          <a:xfrm>
            <a:off x="7868338" y="580775"/>
            <a:ext cx="1113900" cy="24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 u="sng">
                <a:solidFill>
                  <a:schemeClr val="hlink"/>
                </a:solidFill>
                <a:hlinkClick r:id="rId4"/>
              </a:rPr>
              <a:t>doc cluster</a:t>
            </a:r>
            <a:endParaRPr>
              <a:solidFill>
                <a:srgbClr val="308DCB"/>
              </a:solidFill>
            </a:endParaRPr>
          </a:p>
        </p:txBody>
      </p:sp>
      <p:sp>
        <p:nvSpPr>
          <p:cNvPr id="160" name="Google Shape;160;p38"/>
          <p:cNvSpPr txBox="1"/>
          <p:nvPr/>
        </p:nvSpPr>
        <p:spPr>
          <a:xfrm>
            <a:off x="311700" y="127775"/>
            <a:ext cx="85206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 sz="2800">
                <a:solidFill>
                  <a:srgbClr val="3D85C6"/>
                </a:solidFill>
                <a:latin typeface="Trebuchet MS"/>
                <a:ea typeface="Trebuchet MS"/>
                <a:cs typeface="Trebuchet MS"/>
                <a:sym typeface="Trebuchet MS"/>
              </a:rPr>
              <a:t>Cluster de l’IFB</a:t>
            </a:r>
            <a:endParaRPr sz="2800">
              <a:solidFill>
                <a:srgbClr val="3D85C6"/>
              </a:solidFill>
              <a:latin typeface="Trebuchet MS"/>
              <a:ea typeface="Trebuchet MS"/>
              <a:cs typeface="Trebuchet MS"/>
              <a:sym typeface="Trebuchet MS"/>
            </a:endParaRPr>
          </a:p>
        </p:txBody>
      </p:sp>
      <p:sp>
        <p:nvSpPr>
          <p:cNvPr id="161" name="Google Shape;161;p3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fr"/>
              <a:t>3</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Google Shape;316;p58"/>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fr" sz="4200"/>
              <a:t>Processing Post-Alignement</a:t>
            </a:r>
            <a:endParaRPr sz="420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p59"/>
          <p:cNvSpPr txBox="1">
            <a:spLocks noGrp="1"/>
          </p:cNvSpPr>
          <p:nvPr>
            <p:ph type="title"/>
          </p:nvPr>
        </p:nvSpPr>
        <p:spPr>
          <a:xfrm>
            <a:off x="311700" y="1277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a:t>Workflow</a:t>
            </a:r>
            <a:endParaRPr/>
          </a:p>
        </p:txBody>
      </p:sp>
      <p:sp>
        <p:nvSpPr>
          <p:cNvPr id="322" name="Google Shape;322;p59"/>
          <p:cNvSpPr/>
          <p:nvPr/>
        </p:nvSpPr>
        <p:spPr>
          <a:xfrm>
            <a:off x="1680700" y="1539475"/>
            <a:ext cx="1604400" cy="8589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t>Fastq Quality Control </a:t>
            </a:r>
            <a:endParaRPr b="1"/>
          </a:p>
          <a:p>
            <a:pPr marL="0" lvl="0" indent="0" algn="ctr" rtl="0">
              <a:spcBef>
                <a:spcPts val="0"/>
              </a:spcBef>
              <a:spcAft>
                <a:spcPts val="0"/>
              </a:spcAft>
              <a:buNone/>
            </a:pPr>
            <a:r>
              <a:rPr lang="fr" i="1"/>
              <a:t>-- FastQC --</a:t>
            </a:r>
            <a:endParaRPr i="1"/>
          </a:p>
        </p:txBody>
      </p:sp>
      <p:sp>
        <p:nvSpPr>
          <p:cNvPr id="323" name="Google Shape;323;p59"/>
          <p:cNvSpPr/>
          <p:nvPr/>
        </p:nvSpPr>
        <p:spPr>
          <a:xfrm>
            <a:off x="1680700" y="2609000"/>
            <a:ext cx="1604400" cy="8589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t>Mapping </a:t>
            </a:r>
            <a:endParaRPr b="1"/>
          </a:p>
          <a:p>
            <a:pPr marL="0" lvl="0" indent="0" algn="ctr" rtl="0">
              <a:spcBef>
                <a:spcPts val="0"/>
              </a:spcBef>
              <a:spcAft>
                <a:spcPts val="0"/>
              </a:spcAft>
              <a:buNone/>
            </a:pPr>
            <a:r>
              <a:rPr lang="fr" i="1">
                <a:solidFill>
                  <a:schemeClr val="dk1"/>
                </a:solidFill>
              </a:rPr>
              <a:t>-- Bowtie2/Bwa --</a:t>
            </a:r>
            <a:endParaRPr i="1"/>
          </a:p>
        </p:txBody>
      </p:sp>
      <p:sp>
        <p:nvSpPr>
          <p:cNvPr id="324" name="Google Shape;324;p59"/>
          <p:cNvSpPr/>
          <p:nvPr/>
        </p:nvSpPr>
        <p:spPr>
          <a:xfrm>
            <a:off x="1680700" y="970775"/>
            <a:ext cx="1604400" cy="3474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a:t>Reads (Fastq)</a:t>
            </a:r>
            <a:endParaRPr/>
          </a:p>
        </p:txBody>
      </p:sp>
      <p:sp>
        <p:nvSpPr>
          <p:cNvPr id="325" name="Google Shape;325;p59"/>
          <p:cNvSpPr/>
          <p:nvPr/>
        </p:nvSpPr>
        <p:spPr>
          <a:xfrm>
            <a:off x="284500" y="2609006"/>
            <a:ext cx="1103700" cy="8589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a:t>Reference genome (Fasta)</a:t>
            </a:r>
            <a:endParaRPr/>
          </a:p>
        </p:txBody>
      </p:sp>
      <p:sp>
        <p:nvSpPr>
          <p:cNvPr id="326" name="Google Shape;326;p59"/>
          <p:cNvSpPr/>
          <p:nvPr/>
        </p:nvSpPr>
        <p:spPr>
          <a:xfrm>
            <a:off x="3684250" y="2609006"/>
            <a:ext cx="1604400" cy="858900"/>
          </a:xfrm>
          <a:prstGeom prst="rect">
            <a:avLst/>
          </a:prstGeom>
          <a:solidFill>
            <a:srgbClr val="EA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t>Processing Post Alignement</a:t>
            </a:r>
            <a:endParaRPr i="1"/>
          </a:p>
        </p:txBody>
      </p:sp>
      <p:sp>
        <p:nvSpPr>
          <p:cNvPr id="327" name="Google Shape;327;p59"/>
          <p:cNvSpPr/>
          <p:nvPr/>
        </p:nvSpPr>
        <p:spPr>
          <a:xfrm>
            <a:off x="5663125" y="2609006"/>
            <a:ext cx="1436700" cy="858900"/>
          </a:xfrm>
          <a:prstGeom prst="rect">
            <a:avLst/>
          </a:prstGeom>
          <a:solidFill>
            <a:srgbClr val="9FC5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t>Variant Calling</a:t>
            </a:r>
            <a:endParaRPr i="1"/>
          </a:p>
        </p:txBody>
      </p:sp>
      <p:sp>
        <p:nvSpPr>
          <p:cNvPr id="328" name="Google Shape;328;p59"/>
          <p:cNvSpPr/>
          <p:nvPr/>
        </p:nvSpPr>
        <p:spPr>
          <a:xfrm>
            <a:off x="7462750" y="2609006"/>
            <a:ext cx="1436700" cy="858900"/>
          </a:xfrm>
          <a:prstGeom prst="rect">
            <a:avLst/>
          </a:prstGeom>
          <a:solidFill>
            <a:srgbClr val="9FC5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t>Filtrage &amp; Annotation</a:t>
            </a:r>
            <a:endParaRPr i="1"/>
          </a:p>
        </p:txBody>
      </p:sp>
      <p:sp>
        <p:nvSpPr>
          <p:cNvPr id="329" name="Google Shape;329;p59"/>
          <p:cNvSpPr/>
          <p:nvPr/>
        </p:nvSpPr>
        <p:spPr>
          <a:xfrm>
            <a:off x="5657350" y="1255650"/>
            <a:ext cx="1436700" cy="858900"/>
          </a:xfrm>
          <a:prstGeom prst="rect">
            <a:avLst/>
          </a:prstGeom>
          <a:solidFill>
            <a:srgbClr val="D9D2E9"/>
          </a:solidFill>
          <a:ln w="9525" cap="flat" cmpd="sng">
            <a:solidFill>
              <a:srgbClr val="674EA7"/>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t>Variants Structuraux</a:t>
            </a:r>
            <a:endParaRPr i="1"/>
          </a:p>
        </p:txBody>
      </p:sp>
      <p:sp>
        <p:nvSpPr>
          <p:cNvPr id="330" name="Google Shape;330;p59"/>
          <p:cNvSpPr/>
          <p:nvPr/>
        </p:nvSpPr>
        <p:spPr>
          <a:xfrm>
            <a:off x="5663125" y="3940200"/>
            <a:ext cx="1436700" cy="858900"/>
          </a:xfrm>
          <a:prstGeom prst="rect">
            <a:avLst/>
          </a:prstGeom>
          <a:solidFill>
            <a:srgbClr val="D9D2E9"/>
          </a:solidFill>
          <a:ln w="9525" cap="flat" cmpd="sng">
            <a:solidFill>
              <a:srgbClr val="674EA7"/>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t>Copy Number </a:t>
            </a:r>
            <a:endParaRPr i="1"/>
          </a:p>
        </p:txBody>
      </p:sp>
      <p:cxnSp>
        <p:nvCxnSpPr>
          <p:cNvPr id="331" name="Google Shape;331;p59"/>
          <p:cNvCxnSpPr>
            <a:stCxn id="326" idx="2"/>
            <a:endCxn id="330" idx="1"/>
          </p:cNvCxnSpPr>
          <p:nvPr/>
        </p:nvCxnSpPr>
        <p:spPr>
          <a:xfrm rot="-5400000" flipH="1">
            <a:off x="4623850" y="3330506"/>
            <a:ext cx="901800" cy="1176600"/>
          </a:xfrm>
          <a:prstGeom prst="bentConnector2">
            <a:avLst/>
          </a:prstGeom>
          <a:noFill/>
          <a:ln w="9525" cap="flat" cmpd="sng">
            <a:solidFill>
              <a:schemeClr val="dk2"/>
            </a:solidFill>
            <a:prstDash val="lgDash"/>
            <a:round/>
            <a:headEnd type="none" w="med" len="med"/>
            <a:tailEnd type="triangle" w="med" len="med"/>
          </a:ln>
        </p:spPr>
      </p:cxnSp>
      <p:cxnSp>
        <p:nvCxnSpPr>
          <p:cNvPr id="332" name="Google Shape;332;p59"/>
          <p:cNvCxnSpPr>
            <a:stCxn id="326" idx="0"/>
            <a:endCxn id="329" idx="1"/>
          </p:cNvCxnSpPr>
          <p:nvPr/>
        </p:nvCxnSpPr>
        <p:spPr>
          <a:xfrm rot="-5400000">
            <a:off x="4609900" y="1561556"/>
            <a:ext cx="924000" cy="1170900"/>
          </a:xfrm>
          <a:prstGeom prst="bentConnector2">
            <a:avLst/>
          </a:prstGeom>
          <a:noFill/>
          <a:ln w="9525" cap="flat" cmpd="sng">
            <a:solidFill>
              <a:schemeClr val="dk2"/>
            </a:solidFill>
            <a:prstDash val="lgDash"/>
            <a:round/>
            <a:headEnd type="none" w="med" len="med"/>
            <a:tailEnd type="triangle" w="med" len="med"/>
          </a:ln>
        </p:spPr>
      </p:cxnSp>
      <p:cxnSp>
        <p:nvCxnSpPr>
          <p:cNvPr id="333" name="Google Shape;333;p59"/>
          <p:cNvCxnSpPr>
            <a:stCxn id="326" idx="3"/>
            <a:endCxn id="327" idx="1"/>
          </p:cNvCxnSpPr>
          <p:nvPr/>
        </p:nvCxnSpPr>
        <p:spPr>
          <a:xfrm>
            <a:off x="5288650" y="3038456"/>
            <a:ext cx="374400" cy="600"/>
          </a:xfrm>
          <a:prstGeom prst="bentConnector3">
            <a:avLst>
              <a:gd name="adj1" fmla="val 50010"/>
            </a:avLst>
          </a:prstGeom>
          <a:noFill/>
          <a:ln w="9525" cap="flat" cmpd="sng">
            <a:solidFill>
              <a:schemeClr val="dk2"/>
            </a:solidFill>
            <a:prstDash val="solid"/>
            <a:round/>
            <a:headEnd type="none" w="med" len="med"/>
            <a:tailEnd type="triangle" w="med" len="med"/>
          </a:ln>
        </p:spPr>
      </p:cxnSp>
      <p:cxnSp>
        <p:nvCxnSpPr>
          <p:cNvPr id="334" name="Google Shape;334;p59"/>
          <p:cNvCxnSpPr>
            <a:stCxn id="327" idx="3"/>
            <a:endCxn id="328" idx="1"/>
          </p:cNvCxnSpPr>
          <p:nvPr/>
        </p:nvCxnSpPr>
        <p:spPr>
          <a:xfrm>
            <a:off x="7099825" y="3038456"/>
            <a:ext cx="363000" cy="600"/>
          </a:xfrm>
          <a:prstGeom prst="bentConnector3">
            <a:avLst>
              <a:gd name="adj1" fmla="val 49990"/>
            </a:avLst>
          </a:prstGeom>
          <a:noFill/>
          <a:ln w="9525" cap="flat" cmpd="sng">
            <a:solidFill>
              <a:schemeClr val="dk2"/>
            </a:solidFill>
            <a:prstDash val="solid"/>
            <a:round/>
            <a:headEnd type="none" w="med" len="med"/>
            <a:tailEnd type="triangle" w="med" len="med"/>
          </a:ln>
        </p:spPr>
      </p:cxnSp>
      <p:cxnSp>
        <p:nvCxnSpPr>
          <p:cNvPr id="335" name="Google Shape;335;p59"/>
          <p:cNvCxnSpPr>
            <a:stCxn id="323" idx="3"/>
            <a:endCxn id="326" idx="1"/>
          </p:cNvCxnSpPr>
          <p:nvPr/>
        </p:nvCxnSpPr>
        <p:spPr>
          <a:xfrm>
            <a:off x="3285100" y="3038450"/>
            <a:ext cx="399300" cy="600"/>
          </a:xfrm>
          <a:prstGeom prst="bentConnector3">
            <a:avLst>
              <a:gd name="adj1" fmla="val 49981"/>
            </a:avLst>
          </a:prstGeom>
          <a:noFill/>
          <a:ln w="9525" cap="flat" cmpd="sng">
            <a:solidFill>
              <a:schemeClr val="dk2"/>
            </a:solidFill>
            <a:prstDash val="solid"/>
            <a:round/>
            <a:headEnd type="none" w="med" len="med"/>
            <a:tailEnd type="triangle" w="med" len="med"/>
          </a:ln>
        </p:spPr>
      </p:cxnSp>
      <p:cxnSp>
        <p:nvCxnSpPr>
          <p:cNvPr id="336" name="Google Shape;336;p59"/>
          <p:cNvCxnSpPr>
            <a:stCxn id="322" idx="2"/>
            <a:endCxn id="323" idx="0"/>
          </p:cNvCxnSpPr>
          <p:nvPr/>
        </p:nvCxnSpPr>
        <p:spPr>
          <a:xfrm rot="-5400000" flipH="1">
            <a:off x="2377900" y="2503375"/>
            <a:ext cx="210600" cy="600"/>
          </a:xfrm>
          <a:prstGeom prst="bentConnector3">
            <a:avLst>
              <a:gd name="adj1" fmla="val 50006"/>
            </a:avLst>
          </a:prstGeom>
          <a:noFill/>
          <a:ln w="9525" cap="flat" cmpd="sng">
            <a:solidFill>
              <a:schemeClr val="dk2"/>
            </a:solidFill>
            <a:prstDash val="solid"/>
            <a:round/>
            <a:headEnd type="none" w="med" len="med"/>
            <a:tailEnd type="triangle" w="med" len="med"/>
          </a:ln>
        </p:spPr>
      </p:cxnSp>
      <p:cxnSp>
        <p:nvCxnSpPr>
          <p:cNvPr id="337" name="Google Shape;337;p59"/>
          <p:cNvCxnSpPr>
            <a:stCxn id="324" idx="2"/>
            <a:endCxn id="322" idx="0"/>
          </p:cNvCxnSpPr>
          <p:nvPr/>
        </p:nvCxnSpPr>
        <p:spPr>
          <a:xfrm rot="-5400000" flipH="1">
            <a:off x="2372500" y="1428575"/>
            <a:ext cx="221400" cy="600"/>
          </a:xfrm>
          <a:prstGeom prst="bentConnector3">
            <a:avLst>
              <a:gd name="adj1" fmla="val 49977"/>
            </a:avLst>
          </a:prstGeom>
          <a:noFill/>
          <a:ln w="9525" cap="flat" cmpd="sng">
            <a:solidFill>
              <a:srgbClr val="B7B7B7"/>
            </a:solidFill>
            <a:prstDash val="solid"/>
            <a:round/>
            <a:headEnd type="none" w="med" len="med"/>
            <a:tailEnd type="triangle" w="med" len="med"/>
          </a:ln>
        </p:spPr>
      </p:cxnSp>
      <p:cxnSp>
        <p:nvCxnSpPr>
          <p:cNvPr id="338" name="Google Shape;338;p59"/>
          <p:cNvCxnSpPr>
            <a:stCxn id="325" idx="3"/>
            <a:endCxn id="323" idx="1"/>
          </p:cNvCxnSpPr>
          <p:nvPr/>
        </p:nvCxnSpPr>
        <p:spPr>
          <a:xfrm>
            <a:off x="1388200" y="3038456"/>
            <a:ext cx="292500" cy="600"/>
          </a:xfrm>
          <a:prstGeom prst="bentConnector3">
            <a:avLst>
              <a:gd name="adj1" fmla="val 50000"/>
            </a:avLst>
          </a:prstGeom>
          <a:noFill/>
          <a:ln w="9525" cap="flat" cmpd="sng">
            <a:solidFill>
              <a:srgbClr val="B7B7B7"/>
            </a:solidFill>
            <a:prstDash val="solid"/>
            <a:round/>
            <a:headEnd type="none" w="med" len="med"/>
            <a:tailEnd type="triangle" w="med" len="med"/>
          </a:ln>
        </p:spPr>
      </p:cxnSp>
      <p:cxnSp>
        <p:nvCxnSpPr>
          <p:cNvPr id="339" name="Google Shape;339;p59"/>
          <p:cNvCxnSpPr/>
          <p:nvPr/>
        </p:nvCxnSpPr>
        <p:spPr>
          <a:xfrm>
            <a:off x="3409900" y="947350"/>
            <a:ext cx="11700" cy="3912900"/>
          </a:xfrm>
          <a:prstGeom prst="straightConnector1">
            <a:avLst/>
          </a:prstGeom>
          <a:noFill/>
          <a:ln w="19050" cap="flat" cmpd="sng">
            <a:solidFill>
              <a:srgbClr val="999999"/>
            </a:solidFill>
            <a:prstDash val="dash"/>
            <a:round/>
            <a:headEnd type="none" w="med" len="med"/>
            <a:tailEnd type="none" w="med" len="med"/>
          </a:ln>
        </p:spPr>
      </p:cxnSp>
      <p:sp>
        <p:nvSpPr>
          <p:cNvPr id="340" name="Google Shape;340;p59"/>
          <p:cNvSpPr txBox="1">
            <a:spLocks noGrp="1"/>
          </p:cNvSpPr>
          <p:nvPr>
            <p:ph type="sldNum" idx="12"/>
          </p:nvPr>
        </p:nvSpPr>
        <p:spPr>
          <a:xfrm>
            <a:off x="8548658" y="4739417"/>
            <a:ext cx="548700" cy="393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fr"/>
              <a:t>31</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5" name="Google Shape;345;p60"/>
          <p:cNvSpPr txBox="1">
            <a:spLocks noGrp="1"/>
          </p:cNvSpPr>
          <p:nvPr>
            <p:ph type="title"/>
          </p:nvPr>
        </p:nvSpPr>
        <p:spPr>
          <a:xfrm>
            <a:off x="311700" y="1277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a:t>Workflow - Processing Post Alignement</a:t>
            </a:r>
            <a:endParaRPr/>
          </a:p>
        </p:txBody>
      </p:sp>
      <p:sp>
        <p:nvSpPr>
          <p:cNvPr id="346" name="Google Shape;346;p60"/>
          <p:cNvSpPr/>
          <p:nvPr/>
        </p:nvSpPr>
        <p:spPr>
          <a:xfrm>
            <a:off x="131425" y="1770150"/>
            <a:ext cx="1488900" cy="693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a:t>Alignment (BAM)</a:t>
            </a:r>
            <a:endParaRPr/>
          </a:p>
        </p:txBody>
      </p:sp>
      <p:sp>
        <p:nvSpPr>
          <p:cNvPr id="347" name="Google Shape;347;p60"/>
          <p:cNvSpPr/>
          <p:nvPr/>
        </p:nvSpPr>
        <p:spPr>
          <a:xfrm>
            <a:off x="2213625" y="1687200"/>
            <a:ext cx="1803000" cy="8589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t>Marquage des duplicats</a:t>
            </a:r>
            <a:endParaRPr b="1"/>
          </a:p>
          <a:p>
            <a:pPr marL="0" lvl="0" indent="0" algn="ctr" rtl="0">
              <a:spcBef>
                <a:spcPts val="0"/>
              </a:spcBef>
              <a:spcAft>
                <a:spcPts val="0"/>
              </a:spcAft>
              <a:buNone/>
            </a:pPr>
            <a:r>
              <a:rPr lang="fr" i="1"/>
              <a:t>-- MarkDuplicates --</a:t>
            </a:r>
            <a:endParaRPr i="1"/>
          </a:p>
        </p:txBody>
      </p:sp>
      <p:cxnSp>
        <p:nvCxnSpPr>
          <p:cNvPr id="348" name="Google Shape;348;p60"/>
          <p:cNvCxnSpPr>
            <a:stCxn id="347" idx="3"/>
            <a:endCxn id="349" idx="1"/>
          </p:cNvCxnSpPr>
          <p:nvPr/>
        </p:nvCxnSpPr>
        <p:spPr>
          <a:xfrm>
            <a:off x="4016625" y="2116650"/>
            <a:ext cx="560400" cy="600"/>
          </a:xfrm>
          <a:prstGeom prst="bentConnector3">
            <a:avLst>
              <a:gd name="adj1" fmla="val 50011"/>
            </a:avLst>
          </a:prstGeom>
          <a:noFill/>
          <a:ln w="9525" cap="flat" cmpd="sng">
            <a:solidFill>
              <a:schemeClr val="dk2"/>
            </a:solidFill>
            <a:prstDash val="solid"/>
            <a:round/>
            <a:headEnd type="none" w="med" len="med"/>
            <a:tailEnd type="triangle" w="med" len="med"/>
          </a:ln>
        </p:spPr>
      </p:cxnSp>
      <p:cxnSp>
        <p:nvCxnSpPr>
          <p:cNvPr id="350" name="Google Shape;350;p60"/>
          <p:cNvCxnSpPr>
            <a:stCxn id="346" idx="3"/>
            <a:endCxn id="347" idx="1"/>
          </p:cNvCxnSpPr>
          <p:nvPr/>
        </p:nvCxnSpPr>
        <p:spPr>
          <a:xfrm>
            <a:off x="1620325" y="2116650"/>
            <a:ext cx="593400" cy="600"/>
          </a:xfrm>
          <a:prstGeom prst="bentConnector3">
            <a:avLst>
              <a:gd name="adj1" fmla="val 49992"/>
            </a:avLst>
          </a:prstGeom>
          <a:noFill/>
          <a:ln w="9525" cap="flat" cmpd="sng">
            <a:solidFill>
              <a:srgbClr val="B7B7B7"/>
            </a:solidFill>
            <a:prstDash val="solid"/>
            <a:round/>
            <a:headEnd type="none" w="med" len="med"/>
            <a:tailEnd type="triangle" w="med" len="med"/>
          </a:ln>
        </p:spPr>
      </p:cxnSp>
      <p:sp>
        <p:nvSpPr>
          <p:cNvPr id="349" name="Google Shape;349;p60"/>
          <p:cNvSpPr/>
          <p:nvPr/>
        </p:nvSpPr>
        <p:spPr>
          <a:xfrm>
            <a:off x="4577150" y="1687200"/>
            <a:ext cx="1803000" cy="8589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t>Filtrage sur la qualité de mapping</a:t>
            </a:r>
            <a:endParaRPr b="1"/>
          </a:p>
          <a:p>
            <a:pPr marL="0" lvl="0" indent="0" algn="ctr" rtl="0">
              <a:spcBef>
                <a:spcPts val="0"/>
              </a:spcBef>
              <a:spcAft>
                <a:spcPts val="0"/>
              </a:spcAft>
              <a:buNone/>
            </a:pPr>
            <a:r>
              <a:rPr lang="fr" i="1"/>
              <a:t>-- samtools --</a:t>
            </a:r>
            <a:endParaRPr i="1"/>
          </a:p>
        </p:txBody>
      </p:sp>
      <p:sp>
        <p:nvSpPr>
          <p:cNvPr id="351" name="Google Shape;351;p60"/>
          <p:cNvSpPr/>
          <p:nvPr/>
        </p:nvSpPr>
        <p:spPr>
          <a:xfrm>
            <a:off x="6949825" y="1687200"/>
            <a:ext cx="1803000" cy="8589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t>Intersection sur la cible</a:t>
            </a:r>
            <a:endParaRPr b="1"/>
          </a:p>
          <a:p>
            <a:pPr marL="0" lvl="0" indent="0" algn="ctr" rtl="0">
              <a:spcBef>
                <a:spcPts val="0"/>
              </a:spcBef>
              <a:spcAft>
                <a:spcPts val="0"/>
              </a:spcAft>
              <a:buNone/>
            </a:pPr>
            <a:r>
              <a:rPr lang="fr" i="1"/>
              <a:t>-- bedtools --</a:t>
            </a:r>
            <a:endParaRPr i="1"/>
          </a:p>
        </p:txBody>
      </p:sp>
      <p:sp>
        <p:nvSpPr>
          <p:cNvPr id="352" name="Google Shape;352;p60"/>
          <p:cNvSpPr/>
          <p:nvPr/>
        </p:nvSpPr>
        <p:spPr>
          <a:xfrm>
            <a:off x="2213625" y="3211050"/>
            <a:ext cx="1803000" cy="8589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t>Contrôle qualité </a:t>
            </a:r>
            <a:endParaRPr b="1"/>
          </a:p>
          <a:p>
            <a:pPr marL="0" lvl="0" indent="0" algn="ctr" rtl="0">
              <a:spcBef>
                <a:spcPts val="0"/>
              </a:spcBef>
              <a:spcAft>
                <a:spcPts val="0"/>
              </a:spcAft>
              <a:buNone/>
            </a:pPr>
            <a:r>
              <a:rPr lang="fr" i="1"/>
              <a:t>-- Samtools / R --</a:t>
            </a:r>
            <a:endParaRPr i="1"/>
          </a:p>
        </p:txBody>
      </p:sp>
      <p:cxnSp>
        <p:nvCxnSpPr>
          <p:cNvPr id="353" name="Google Shape;353;p60"/>
          <p:cNvCxnSpPr>
            <a:stCxn id="346" idx="2"/>
            <a:endCxn id="352" idx="1"/>
          </p:cNvCxnSpPr>
          <p:nvPr/>
        </p:nvCxnSpPr>
        <p:spPr>
          <a:xfrm rot="-5400000" flipH="1">
            <a:off x="955975" y="2383050"/>
            <a:ext cx="1177500" cy="1337700"/>
          </a:xfrm>
          <a:prstGeom prst="bentConnector2">
            <a:avLst/>
          </a:prstGeom>
          <a:noFill/>
          <a:ln w="9525" cap="flat" cmpd="sng">
            <a:solidFill>
              <a:srgbClr val="B7B7B7"/>
            </a:solidFill>
            <a:prstDash val="solid"/>
            <a:round/>
            <a:headEnd type="none" w="med" len="med"/>
            <a:tailEnd type="triangle" w="med" len="med"/>
          </a:ln>
        </p:spPr>
      </p:cxnSp>
      <p:cxnSp>
        <p:nvCxnSpPr>
          <p:cNvPr id="354" name="Google Shape;354;p60"/>
          <p:cNvCxnSpPr>
            <a:stCxn id="349" idx="3"/>
            <a:endCxn id="351" idx="1"/>
          </p:cNvCxnSpPr>
          <p:nvPr/>
        </p:nvCxnSpPr>
        <p:spPr>
          <a:xfrm>
            <a:off x="6380150" y="2116650"/>
            <a:ext cx="569700" cy="600"/>
          </a:xfrm>
          <a:prstGeom prst="bentConnector3">
            <a:avLst>
              <a:gd name="adj1" fmla="val 49998"/>
            </a:avLst>
          </a:prstGeom>
          <a:noFill/>
          <a:ln w="9525" cap="flat" cmpd="sng">
            <a:solidFill>
              <a:schemeClr val="dk2"/>
            </a:solidFill>
            <a:prstDash val="solid"/>
            <a:round/>
            <a:headEnd type="none" w="med" len="med"/>
            <a:tailEnd type="triangle" w="med" len="med"/>
          </a:ln>
        </p:spPr>
      </p:cxnSp>
      <p:sp>
        <p:nvSpPr>
          <p:cNvPr id="355" name="Google Shape;355;p60"/>
          <p:cNvSpPr txBox="1">
            <a:spLocks noGrp="1"/>
          </p:cNvSpPr>
          <p:nvPr>
            <p:ph type="sldNum" idx="12"/>
          </p:nvPr>
        </p:nvSpPr>
        <p:spPr>
          <a:xfrm>
            <a:off x="8548658" y="4739417"/>
            <a:ext cx="548700" cy="393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fr"/>
              <a:t>32</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61"/>
          <p:cNvSpPr txBox="1">
            <a:spLocks noGrp="1"/>
          </p:cNvSpPr>
          <p:nvPr>
            <p:ph type="title"/>
          </p:nvPr>
        </p:nvSpPr>
        <p:spPr>
          <a:xfrm>
            <a:off x="311700" y="1277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a:t>Copie du jeu de données </a:t>
            </a:r>
            <a:endParaRPr/>
          </a:p>
        </p:txBody>
      </p:sp>
      <p:sp>
        <p:nvSpPr>
          <p:cNvPr id="361" name="Google Shape;361;p61"/>
          <p:cNvSpPr txBox="1"/>
          <p:nvPr/>
        </p:nvSpPr>
        <p:spPr>
          <a:xfrm>
            <a:off x="0" y="894575"/>
            <a:ext cx="9144000" cy="1106400"/>
          </a:xfrm>
          <a:prstGeom prst="rect">
            <a:avLst/>
          </a:prstGeom>
          <a:solidFill>
            <a:srgbClr val="F3F3F3"/>
          </a:solidFill>
          <a:ln w="9525" cap="flat" cmpd="sng">
            <a:solidFill>
              <a:srgbClr val="4A86E8"/>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fr" sz="1600">
                <a:solidFill>
                  <a:srgbClr val="073763"/>
                </a:solidFill>
              </a:rPr>
              <a:t>#Listing des fichiers FASTQ, Genome et BAM</a:t>
            </a:r>
            <a:endParaRPr sz="1600">
              <a:solidFill>
                <a:srgbClr val="073763"/>
              </a:solidFill>
            </a:endParaRPr>
          </a:p>
          <a:p>
            <a:pPr marL="0" lvl="0" indent="0" algn="l" rtl="0">
              <a:spcBef>
                <a:spcPts val="0"/>
              </a:spcBef>
              <a:spcAft>
                <a:spcPts val="0"/>
              </a:spcAft>
              <a:buClr>
                <a:schemeClr val="dk1"/>
              </a:buClr>
              <a:buSzPts val="1100"/>
              <a:buFont typeface="Arial"/>
              <a:buNone/>
            </a:pPr>
            <a:r>
              <a:rPr lang="fr" sz="1600">
                <a:latin typeface="Consolas"/>
                <a:ea typeface="Consolas"/>
                <a:cs typeface="Consolas"/>
                <a:sym typeface="Consolas"/>
              </a:rPr>
              <a:t>$ </a:t>
            </a:r>
            <a:r>
              <a:rPr lang="fr" sz="1600" b="1">
                <a:solidFill>
                  <a:srgbClr val="3D85C6"/>
                </a:solidFill>
                <a:latin typeface="Consolas"/>
                <a:ea typeface="Consolas"/>
                <a:cs typeface="Consolas"/>
                <a:sym typeface="Consolas"/>
              </a:rPr>
              <a:t>ls </a:t>
            </a:r>
            <a:r>
              <a:rPr lang="fr" sz="1600">
                <a:solidFill>
                  <a:srgbClr val="9900FF"/>
                </a:solidFill>
                <a:latin typeface="Consolas"/>
                <a:ea typeface="Consolas"/>
                <a:cs typeface="Consolas"/>
                <a:sym typeface="Consolas"/>
              </a:rPr>
              <a:t>-lh</a:t>
            </a:r>
            <a:r>
              <a:rPr lang="fr" sz="1600">
                <a:solidFill>
                  <a:srgbClr val="3D85C6"/>
                </a:solidFill>
                <a:latin typeface="Consolas"/>
                <a:ea typeface="Consolas"/>
                <a:cs typeface="Consolas"/>
                <a:sym typeface="Consolas"/>
              </a:rPr>
              <a:t> </a:t>
            </a:r>
            <a:r>
              <a:rPr lang="fr" sz="1600">
                <a:latin typeface="Consolas"/>
                <a:ea typeface="Consolas"/>
                <a:cs typeface="Consolas"/>
                <a:sym typeface="Consolas"/>
              </a:rPr>
              <a:t>/shared/data/projects/du_bii_2019/data/module5/seance3/fastq</a:t>
            </a:r>
            <a:endParaRPr sz="1600">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fr" sz="1600">
                <a:solidFill>
                  <a:schemeClr val="dk1"/>
                </a:solidFill>
                <a:latin typeface="Consolas"/>
                <a:ea typeface="Consolas"/>
                <a:cs typeface="Consolas"/>
                <a:sym typeface="Consolas"/>
              </a:rPr>
              <a:t>$ </a:t>
            </a:r>
            <a:r>
              <a:rPr lang="fr" sz="1600" b="1">
                <a:solidFill>
                  <a:srgbClr val="3D85C6"/>
                </a:solidFill>
                <a:latin typeface="Consolas"/>
                <a:ea typeface="Consolas"/>
                <a:cs typeface="Consolas"/>
                <a:sym typeface="Consolas"/>
              </a:rPr>
              <a:t>ls </a:t>
            </a:r>
            <a:r>
              <a:rPr lang="fr" sz="1600">
                <a:solidFill>
                  <a:srgbClr val="9900FF"/>
                </a:solidFill>
                <a:latin typeface="Consolas"/>
                <a:ea typeface="Consolas"/>
                <a:cs typeface="Consolas"/>
                <a:sym typeface="Consolas"/>
              </a:rPr>
              <a:t>-lh</a:t>
            </a:r>
            <a:r>
              <a:rPr lang="fr" sz="1600">
                <a:solidFill>
                  <a:srgbClr val="3D85C6"/>
                </a:solidFill>
                <a:latin typeface="Consolas"/>
                <a:ea typeface="Consolas"/>
                <a:cs typeface="Consolas"/>
                <a:sym typeface="Consolas"/>
              </a:rPr>
              <a:t> </a:t>
            </a:r>
            <a:r>
              <a:rPr lang="fr" sz="1600">
                <a:latin typeface="Consolas"/>
                <a:ea typeface="Consolas"/>
                <a:cs typeface="Consolas"/>
                <a:sym typeface="Consolas"/>
              </a:rPr>
              <a:t>/shared/data/projects/du_bii_2019/data/module5/seance3/genome</a:t>
            </a:r>
            <a:endParaRPr sz="1600">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fr" sz="1600">
                <a:solidFill>
                  <a:schemeClr val="dk1"/>
                </a:solidFill>
                <a:latin typeface="Consolas"/>
                <a:ea typeface="Consolas"/>
                <a:cs typeface="Consolas"/>
                <a:sym typeface="Consolas"/>
              </a:rPr>
              <a:t>$ </a:t>
            </a:r>
            <a:r>
              <a:rPr lang="fr" sz="1600" b="1">
                <a:solidFill>
                  <a:srgbClr val="3D85C6"/>
                </a:solidFill>
                <a:latin typeface="Consolas"/>
                <a:ea typeface="Consolas"/>
                <a:cs typeface="Consolas"/>
                <a:sym typeface="Consolas"/>
              </a:rPr>
              <a:t>ls </a:t>
            </a:r>
            <a:r>
              <a:rPr lang="fr" sz="1600">
                <a:solidFill>
                  <a:srgbClr val="9900FF"/>
                </a:solidFill>
                <a:latin typeface="Consolas"/>
                <a:ea typeface="Consolas"/>
                <a:cs typeface="Consolas"/>
                <a:sym typeface="Consolas"/>
              </a:rPr>
              <a:t>-lh</a:t>
            </a:r>
            <a:r>
              <a:rPr lang="fr" sz="1600">
                <a:solidFill>
                  <a:srgbClr val="3D85C6"/>
                </a:solidFill>
                <a:latin typeface="Consolas"/>
                <a:ea typeface="Consolas"/>
                <a:cs typeface="Consolas"/>
                <a:sym typeface="Consolas"/>
              </a:rPr>
              <a:t> </a:t>
            </a:r>
            <a:r>
              <a:rPr lang="fr" sz="1600">
                <a:latin typeface="Consolas"/>
                <a:ea typeface="Consolas"/>
                <a:cs typeface="Consolas"/>
                <a:sym typeface="Consolas"/>
              </a:rPr>
              <a:t>/shared/data/projects/du_bii_2019/data/module5/seance3/alignment_bwa</a:t>
            </a:r>
            <a:endParaRPr sz="1600">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endParaRPr sz="1600">
              <a:solidFill>
                <a:srgbClr val="3D85C6"/>
              </a:solidFill>
              <a:latin typeface="Consolas"/>
              <a:ea typeface="Consolas"/>
              <a:cs typeface="Consolas"/>
              <a:sym typeface="Consolas"/>
            </a:endParaRPr>
          </a:p>
          <a:p>
            <a:pPr marL="0" lvl="0" indent="0" algn="l" rtl="0">
              <a:spcBef>
                <a:spcPts val="0"/>
              </a:spcBef>
              <a:spcAft>
                <a:spcPts val="0"/>
              </a:spcAft>
              <a:buNone/>
            </a:pPr>
            <a:endParaRPr sz="1600">
              <a:solidFill>
                <a:srgbClr val="0B5394"/>
              </a:solidFill>
              <a:latin typeface="Consolas"/>
              <a:ea typeface="Consolas"/>
              <a:cs typeface="Consolas"/>
              <a:sym typeface="Consolas"/>
            </a:endParaRPr>
          </a:p>
        </p:txBody>
      </p:sp>
      <p:sp>
        <p:nvSpPr>
          <p:cNvPr id="362" name="Google Shape;362;p61"/>
          <p:cNvSpPr txBox="1"/>
          <p:nvPr/>
        </p:nvSpPr>
        <p:spPr>
          <a:xfrm>
            <a:off x="0" y="2578625"/>
            <a:ext cx="9144000" cy="2076600"/>
          </a:xfrm>
          <a:prstGeom prst="rect">
            <a:avLst/>
          </a:prstGeom>
          <a:solidFill>
            <a:srgbClr val="F3F3F3"/>
          </a:solidFill>
          <a:ln w="9525" cap="flat" cmpd="sng">
            <a:solidFill>
              <a:srgbClr val="4A86E8"/>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fr" sz="1600">
                <a:solidFill>
                  <a:srgbClr val="073763"/>
                </a:solidFill>
              </a:rPr>
              <a:t>#Se déplacer dans son home</a:t>
            </a:r>
            <a:endParaRPr sz="1600">
              <a:solidFill>
                <a:srgbClr val="073763"/>
              </a:solidFill>
            </a:endParaRPr>
          </a:p>
          <a:p>
            <a:pPr marL="0" lvl="0" indent="0" algn="l" rtl="0">
              <a:spcBef>
                <a:spcPts val="0"/>
              </a:spcBef>
              <a:spcAft>
                <a:spcPts val="0"/>
              </a:spcAft>
              <a:buClr>
                <a:schemeClr val="dk1"/>
              </a:buClr>
              <a:buSzPts val="1100"/>
              <a:buFont typeface="Arial"/>
              <a:buNone/>
            </a:pPr>
            <a:r>
              <a:rPr lang="fr" sz="1600">
                <a:solidFill>
                  <a:schemeClr val="dk1"/>
                </a:solidFill>
                <a:latin typeface="Consolas"/>
                <a:ea typeface="Consolas"/>
                <a:cs typeface="Consolas"/>
                <a:sym typeface="Consolas"/>
              </a:rPr>
              <a:t>$ </a:t>
            </a:r>
            <a:r>
              <a:rPr lang="fr" sz="1600" b="1">
                <a:solidFill>
                  <a:srgbClr val="3D85C6"/>
                </a:solidFill>
                <a:latin typeface="Consolas"/>
                <a:ea typeface="Consolas"/>
                <a:cs typeface="Consolas"/>
                <a:sym typeface="Consolas"/>
              </a:rPr>
              <a:t>cd </a:t>
            </a:r>
            <a:r>
              <a:rPr lang="fr" sz="1600">
                <a:solidFill>
                  <a:schemeClr val="dk1"/>
                </a:solidFill>
                <a:latin typeface="Consolas"/>
                <a:ea typeface="Consolas"/>
                <a:cs typeface="Consolas"/>
                <a:sym typeface="Consolas"/>
              </a:rPr>
              <a:t>~</a:t>
            </a:r>
            <a:endParaRPr sz="160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fr" sz="1600">
                <a:solidFill>
                  <a:srgbClr val="073763"/>
                </a:solidFill>
              </a:rPr>
              <a:t>#Créer un répertoire de travail</a:t>
            </a:r>
            <a:endParaRPr sz="160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fr" sz="1600">
                <a:solidFill>
                  <a:schemeClr val="dk1"/>
                </a:solidFill>
                <a:latin typeface="Consolas"/>
                <a:ea typeface="Consolas"/>
                <a:cs typeface="Consolas"/>
                <a:sym typeface="Consolas"/>
              </a:rPr>
              <a:t>$ </a:t>
            </a:r>
            <a:r>
              <a:rPr lang="fr" sz="1600" b="1">
                <a:solidFill>
                  <a:srgbClr val="3D85C6"/>
                </a:solidFill>
                <a:latin typeface="Consolas"/>
                <a:ea typeface="Consolas"/>
                <a:cs typeface="Consolas"/>
                <a:sym typeface="Consolas"/>
              </a:rPr>
              <a:t>mkdir </a:t>
            </a:r>
            <a:r>
              <a:rPr lang="fr" sz="1600">
                <a:solidFill>
                  <a:schemeClr val="dk1"/>
                </a:solidFill>
                <a:latin typeface="Consolas"/>
                <a:ea typeface="Consolas"/>
                <a:cs typeface="Consolas"/>
                <a:sym typeface="Consolas"/>
              </a:rPr>
              <a:t>M5S3</a:t>
            </a:r>
            <a:endParaRPr sz="160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fr" sz="1600">
                <a:solidFill>
                  <a:srgbClr val="073763"/>
                </a:solidFill>
              </a:rPr>
              <a:t>#Copier les données du TP</a:t>
            </a:r>
            <a:endParaRPr sz="160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fr" sz="1600">
                <a:solidFill>
                  <a:schemeClr val="dk1"/>
                </a:solidFill>
                <a:latin typeface="Consolas"/>
                <a:ea typeface="Consolas"/>
                <a:cs typeface="Consolas"/>
                <a:sym typeface="Consolas"/>
              </a:rPr>
              <a:t>$ </a:t>
            </a:r>
            <a:r>
              <a:rPr lang="fr" sz="1600" b="1">
                <a:solidFill>
                  <a:srgbClr val="3D85C6"/>
                </a:solidFill>
                <a:latin typeface="Consolas"/>
                <a:ea typeface="Consolas"/>
                <a:cs typeface="Consolas"/>
                <a:sym typeface="Consolas"/>
              </a:rPr>
              <a:t>cp </a:t>
            </a:r>
            <a:r>
              <a:rPr lang="fr" sz="1600">
                <a:solidFill>
                  <a:srgbClr val="9900FF"/>
                </a:solidFill>
                <a:latin typeface="Consolas"/>
                <a:ea typeface="Consolas"/>
                <a:cs typeface="Consolas"/>
                <a:sym typeface="Consolas"/>
              </a:rPr>
              <a:t>-r</a:t>
            </a:r>
            <a:r>
              <a:rPr lang="fr" sz="1600">
                <a:solidFill>
                  <a:srgbClr val="3D85C6"/>
                </a:solidFill>
                <a:latin typeface="Consolas"/>
                <a:ea typeface="Consolas"/>
                <a:cs typeface="Consolas"/>
                <a:sym typeface="Consolas"/>
              </a:rPr>
              <a:t> </a:t>
            </a:r>
            <a:r>
              <a:rPr lang="fr" sz="1600">
                <a:solidFill>
                  <a:schemeClr val="dk1"/>
                </a:solidFill>
                <a:latin typeface="Consolas"/>
                <a:ea typeface="Consolas"/>
                <a:cs typeface="Consolas"/>
                <a:sym typeface="Consolas"/>
              </a:rPr>
              <a:t>/shared/data/projects/du_bii_2019/data/module5/seance3/* M5S3</a:t>
            </a:r>
            <a:endParaRPr sz="1600">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fr" sz="1600">
                <a:solidFill>
                  <a:srgbClr val="073763"/>
                </a:solidFill>
              </a:rPr>
              <a:t>#Se déplacer dans le dossier alignment_bwa</a:t>
            </a:r>
            <a:endParaRPr sz="1600">
              <a:solidFill>
                <a:srgbClr val="3D85C6"/>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fr" sz="1600">
                <a:solidFill>
                  <a:schemeClr val="dk1"/>
                </a:solidFill>
                <a:latin typeface="Consolas"/>
                <a:ea typeface="Consolas"/>
                <a:cs typeface="Consolas"/>
                <a:sym typeface="Consolas"/>
              </a:rPr>
              <a:t>$ </a:t>
            </a:r>
            <a:r>
              <a:rPr lang="fr" sz="1600" b="1">
                <a:solidFill>
                  <a:srgbClr val="3D85C6"/>
                </a:solidFill>
                <a:latin typeface="Consolas"/>
                <a:ea typeface="Consolas"/>
                <a:cs typeface="Consolas"/>
                <a:sym typeface="Consolas"/>
              </a:rPr>
              <a:t>cd</a:t>
            </a:r>
            <a:r>
              <a:rPr lang="fr" sz="1600">
                <a:solidFill>
                  <a:srgbClr val="3D85C6"/>
                </a:solidFill>
                <a:latin typeface="Consolas"/>
                <a:ea typeface="Consolas"/>
                <a:cs typeface="Consolas"/>
                <a:sym typeface="Consolas"/>
              </a:rPr>
              <a:t> </a:t>
            </a:r>
            <a:r>
              <a:rPr lang="fr" sz="1600">
                <a:latin typeface="Consolas"/>
                <a:ea typeface="Consolas"/>
                <a:cs typeface="Consolas"/>
                <a:sym typeface="Consolas"/>
              </a:rPr>
              <a:t> ~/</a:t>
            </a:r>
            <a:r>
              <a:rPr lang="fr" sz="1600">
                <a:solidFill>
                  <a:schemeClr val="dk1"/>
                </a:solidFill>
                <a:latin typeface="Consolas"/>
                <a:ea typeface="Consolas"/>
                <a:cs typeface="Consolas"/>
                <a:sym typeface="Consolas"/>
              </a:rPr>
              <a:t>M5S3</a:t>
            </a:r>
            <a:r>
              <a:rPr lang="fr" sz="1600">
                <a:latin typeface="Consolas"/>
                <a:ea typeface="Consolas"/>
                <a:cs typeface="Consolas"/>
                <a:sym typeface="Consolas"/>
              </a:rPr>
              <a:t>/alignment_bwa</a:t>
            </a:r>
            <a:endParaRPr sz="1600">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endParaRPr sz="1600">
              <a:solidFill>
                <a:srgbClr val="3D85C6"/>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endParaRPr sz="1600">
              <a:solidFill>
                <a:srgbClr val="3D85C6"/>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endParaRPr sz="1600">
              <a:solidFill>
                <a:srgbClr val="3D85C6"/>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endParaRPr sz="1600">
              <a:solidFill>
                <a:srgbClr val="3D85C6"/>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endParaRPr sz="1600">
              <a:solidFill>
                <a:srgbClr val="3D85C6"/>
              </a:solidFill>
              <a:latin typeface="Consolas"/>
              <a:ea typeface="Consolas"/>
              <a:cs typeface="Consolas"/>
              <a:sym typeface="Consolas"/>
            </a:endParaRPr>
          </a:p>
          <a:p>
            <a:pPr marL="0" lvl="0" indent="0" algn="l" rtl="0">
              <a:spcBef>
                <a:spcPts val="0"/>
              </a:spcBef>
              <a:spcAft>
                <a:spcPts val="0"/>
              </a:spcAft>
              <a:buNone/>
            </a:pPr>
            <a:endParaRPr sz="1600">
              <a:solidFill>
                <a:srgbClr val="0B5394"/>
              </a:solidFill>
              <a:latin typeface="Consolas"/>
              <a:ea typeface="Consolas"/>
              <a:cs typeface="Consolas"/>
              <a:sym typeface="Consolas"/>
            </a:endParaRPr>
          </a:p>
        </p:txBody>
      </p:sp>
      <p:sp>
        <p:nvSpPr>
          <p:cNvPr id="363" name="Google Shape;363;p61"/>
          <p:cNvSpPr txBox="1">
            <a:spLocks noGrp="1"/>
          </p:cNvSpPr>
          <p:nvPr>
            <p:ph type="sldNum" idx="12"/>
          </p:nvPr>
        </p:nvSpPr>
        <p:spPr>
          <a:xfrm>
            <a:off x="8548658" y="4739417"/>
            <a:ext cx="548700" cy="393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fr"/>
              <a:t>33</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sp>
        <p:nvSpPr>
          <p:cNvPr id="368" name="Google Shape;368;p62"/>
          <p:cNvSpPr txBox="1">
            <a:spLocks noGrp="1"/>
          </p:cNvSpPr>
          <p:nvPr>
            <p:ph type="title"/>
          </p:nvPr>
        </p:nvSpPr>
        <p:spPr>
          <a:xfrm>
            <a:off x="311700" y="1277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a:t>Contrôle qualité des données alignées</a:t>
            </a:r>
            <a:endParaRPr/>
          </a:p>
        </p:txBody>
      </p:sp>
      <p:sp>
        <p:nvSpPr>
          <p:cNvPr id="369" name="Google Shape;369;p62"/>
          <p:cNvSpPr txBox="1">
            <a:spLocks noGrp="1"/>
          </p:cNvSpPr>
          <p:nvPr>
            <p:ph type="body" idx="1"/>
          </p:nvPr>
        </p:nvSpPr>
        <p:spPr>
          <a:xfrm>
            <a:off x="311700" y="770650"/>
            <a:ext cx="8520600" cy="8268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chemeClr val="dk1"/>
              </a:buClr>
              <a:buSzPts val="1800"/>
              <a:buChar char="-"/>
            </a:pPr>
            <a:r>
              <a:rPr lang="fr">
                <a:solidFill>
                  <a:schemeClr val="dk1"/>
                </a:solidFill>
              </a:rPr>
              <a:t>Quelles informations regarder une fois le mapping effectué ?</a:t>
            </a:r>
            <a:endParaRPr>
              <a:solidFill>
                <a:schemeClr val="dk1"/>
              </a:solidFill>
            </a:endParaRPr>
          </a:p>
          <a:p>
            <a:pPr marL="914400" lvl="0" indent="0" algn="l" rtl="0">
              <a:spcBef>
                <a:spcPts val="1000"/>
              </a:spcBef>
              <a:spcAft>
                <a:spcPts val="0"/>
              </a:spcAft>
              <a:buNone/>
            </a:pPr>
            <a:endParaRPr/>
          </a:p>
          <a:p>
            <a:pPr marL="457200" lvl="0" indent="0" algn="l" rtl="0">
              <a:spcBef>
                <a:spcPts val="1600"/>
              </a:spcBef>
              <a:spcAft>
                <a:spcPts val="1600"/>
              </a:spcAft>
              <a:buNone/>
            </a:pPr>
            <a:endParaRPr/>
          </a:p>
        </p:txBody>
      </p:sp>
      <p:sp>
        <p:nvSpPr>
          <p:cNvPr id="370" name="Google Shape;370;p62"/>
          <p:cNvSpPr txBox="1"/>
          <p:nvPr/>
        </p:nvSpPr>
        <p:spPr>
          <a:xfrm>
            <a:off x="297575" y="2368150"/>
            <a:ext cx="7461300" cy="1583700"/>
          </a:xfrm>
          <a:prstGeom prst="rect">
            <a:avLst/>
          </a:prstGeom>
          <a:noFill/>
          <a:ln>
            <a:noFill/>
          </a:ln>
        </p:spPr>
        <p:txBody>
          <a:bodyPr spcFirstLastPara="1" wrap="square" lIns="91425" tIns="91425" rIns="91425" bIns="91425" anchor="ctr" anchorCtr="0">
            <a:noAutofit/>
          </a:bodyPr>
          <a:lstStyle/>
          <a:p>
            <a:pPr marL="457200" lvl="0" indent="-342900" algn="l" rtl="0">
              <a:lnSpc>
                <a:spcPct val="115000"/>
              </a:lnSpc>
              <a:spcBef>
                <a:spcPts val="0"/>
              </a:spcBef>
              <a:spcAft>
                <a:spcPts val="0"/>
              </a:spcAft>
              <a:buClr>
                <a:schemeClr val="dk1"/>
              </a:buClr>
              <a:buSzPts val="1800"/>
              <a:buFont typeface="Trebuchet MS"/>
              <a:buChar char="-"/>
            </a:pPr>
            <a:r>
              <a:rPr lang="fr" sz="1800">
                <a:solidFill>
                  <a:schemeClr val="dk1"/>
                </a:solidFill>
                <a:latin typeface="Trebuchet MS"/>
                <a:ea typeface="Trebuchet MS"/>
                <a:cs typeface="Trebuchet MS"/>
                <a:sym typeface="Trebuchet MS"/>
              </a:rPr>
              <a:t>Quels outils ? </a:t>
            </a:r>
            <a:endParaRPr sz="1800">
              <a:solidFill>
                <a:schemeClr val="dk1"/>
              </a:solidFill>
              <a:latin typeface="Trebuchet MS"/>
              <a:ea typeface="Trebuchet MS"/>
              <a:cs typeface="Trebuchet MS"/>
              <a:sym typeface="Trebuchet MS"/>
            </a:endParaRPr>
          </a:p>
          <a:p>
            <a:pPr marL="914400" lvl="1" indent="-342900" algn="l" rtl="0">
              <a:lnSpc>
                <a:spcPct val="115000"/>
              </a:lnSpc>
              <a:spcBef>
                <a:spcPts val="0"/>
              </a:spcBef>
              <a:spcAft>
                <a:spcPts val="0"/>
              </a:spcAft>
              <a:buClr>
                <a:schemeClr val="dk1"/>
              </a:buClr>
              <a:buSzPts val="1800"/>
              <a:buFont typeface="Trebuchet MS"/>
              <a:buChar char="-"/>
            </a:pPr>
            <a:r>
              <a:rPr lang="fr" sz="1800">
                <a:solidFill>
                  <a:schemeClr val="dk1"/>
                </a:solidFill>
                <a:latin typeface="Trebuchet MS"/>
                <a:ea typeface="Trebuchet MS"/>
                <a:cs typeface="Trebuchet MS"/>
                <a:sym typeface="Trebuchet MS"/>
              </a:rPr>
              <a:t>Samtools flagstat</a:t>
            </a:r>
            <a:endParaRPr sz="1800">
              <a:solidFill>
                <a:schemeClr val="dk1"/>
              </a:solidFill>
              <a:latin typeface="Trebuchet MS"/>
              <a:ea typeface="Trebuchet MS"/>
              <a:cs typeface="Trebuchet MS"/>
              <a:sym typeface="Trebuchet MS"/>
            </a:endParaRPr>
          </a:p>
          <a:p>
            <a:pPr marL="914400" lvl="0" indent="0" algn="l" rtl="0">
              <a:lnSpc>
                <a:spcPct val="115000"/>
              </a:lnSpc>
              <a:spcBef>
                <a:spcPts val="0"/>
              </a:spcBef>
              <a:spcAft>
                <a:spcPts val="0"/>
              </a:spcAft>
              <a:buNone/>
            </a:pPr>
            <a:endParaRPr/>
          </a:p>
        </p:txBody>
      </p:sp>
      <p:sp>
        <p:nvSpPr>
          <p:cNvPr id="371" name="Google Shape;371;p62"/>
          <p:cNvSpPr txBox="1"/>
          <p:nvPr/>
        </p:nvSpPr>
        <p:spPr>
          <a:xfrm>
            <a:off x="971550" y="1064313"/>
            <a:ext cx="7200900" cy="11643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fr" sz="1800">
                <a:solidFill>
                  <a:schemeClr val="dk1"/>
                </a:solidFill>
                <a:latin typeface="Trebuchet MS"/>
                <a:ea typeface="Trebuchet MS"/>
                <a:cs typeface="Trebuchet MS"/>
                <a:sym typeface="Trebuchet MS"/>
              </a:rPr>
              <a:t>→ Pourcentage total de reads alignés</a:t>
            </a:r>
            <a:endParaRPr sz="1800">
              <a:solidFill>
                <a:schemeClr val="dk1"/>
              </a:solidFill>
              <a:latin typeface="Trebuchet MS"/>
              <a:ea typeface="Trebuchet MS"/>
              <a:cs typeface="Trebuchet MS"/>
              <a:sym typeface="Trebuchet MS"/>
            </a:endParaRPr>
          </a:p>
          <a:p>
            <a:pPr marL="0" lvl="0" indent="0" algn="l" rtl="0">
              <a:lnSpc>
                <a:spcPct val="115000"/>
              </a:lnSpc>
              <a:spcBef>
                <a:spcPts val="0"/>
              </a:spcBef>
              <a:spcAft>
                <a:spcPts val="0"/>
              </a:spcAft>
              <a:buNone/>
            </a:pPr>
            <a:r>
              <a:rPr lang="fr" sz="1800">
                <a:solidFill>
                  <a:schemeClr val="dk1"/>
                </a:solidFill>
                <a:latin typeface="Trebuchet MS"/>
                <a:ea typeface="Trebuchet MS"/>
                <a:cs typeface="Trebuchet MS"/>
                <a:sym typeface="Trebuchet MS"/>
              </a:rPr>
              <a:t>→ Pourcentage de reads pairés “</a:t>
            </a:r>
            <a:r>
              <a:rPr lang="fr" sz="1800" b="1">
                <a:solidFill>
                  <a:schemeClr val="dk1"/>
                </a:solidFill>
                <a:latin typeface="Trebuchet MS"/>
                <a:ea typeface="Trebuchet MS"/>
                <a:cs typeface="Trebuchet MS"/>
                <a:sym typeface="Trebuchet MS"/>
              </a:rPr>
              <a:t>proprement</a:t>
            </a:r>
            <a:r>
              <a:rPr lang="fr" sz="1800">
                <a:solidFill>
                  <a:schemeClr val="dk1"/>
                </a:solidFill>
                <a:latin typeface="Trebuchet MS"/>
                <a:ea typeface="Trebuchet MS"/>
                <a:cs typeface="Trebuchet MS"/>
                <a:sym typeface="Trebuchet MS"/>
              </a:rPr>
              <a:t>”</a:t>
            </a:r>
            <a:endParaRPr sz="1800">
              <a:solidFill>
                <a:schemeClr val="dk1"/>
              </a:solidFill>
              <a:latin typeface="Trebuchet MS"/>
              <a:ea typeface="Trebuchet MS"/>
              <a:cs typeface="Trebuchet MS"/>
              <a:sym typeface="Trebuchet MS"/>
            </a:endParaRPr>
          </a:p>
        </p:txBody>
      </p:sp>
      <p:pic>
        <p:nvPicPr>
          <p:cNvPr id="372" name="Google Shape;372;p62"/>
          <p:cNvPicPr preferRelativeResize="0"/>
          <p:nvPr/>
        </p:nvPicPr>
        <p:blipFill>
          <a:blip r:embed="rId3">
            <a:alphaModFix/>
          </a:blip>
          <a:stretch>
            <a:fillRect/>
          </a:stretch>
        </p:blipFill>
        <p:spPr>
          <a:xfrm>
            <a:off x="4076775" y="2368150"/>
            <a:ext cx="4755524" cy="1956600"/>
          </a:xfrm>
          <a:prstGeom prst="rect">
            <a:avLst/>
          </a:prstGeom>
          <a:noFill/>
          <a:ln>
            <a:noFill/>
          </a:ln>
        </p:spPr>
      </p:pic>
      <p:sp>
        <p:nvSpPr>
          <p:cNvPr id="373" name="Google Shape;373;p62"/>
          <p:cNvSpPr txBox="1">
            <a:spLocks noGrp="1"/>
          </p:cNvSpPr>
          <p:nvPr>
            <p:ph type="sldNum" idx="12"/>
          </p:nvPr>
        </p:nvSpPr>
        <p:spPr>
          <a:xfrm>
            <a:off x="8548658" y="4739417"/>
            <a:ext cx="548700" cy="393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fr"/>
              <a:t>34</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7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8" name="Google Shape;378;p63"/>
          <p:cNvSpPr txBox="1">
            <a:spLocks noGrp="1"/>
          </p:cNvSpPr>
          <p:nvPr>
            <p:ph type="title"/>
          </p:nvPr>
        </p:nvSpPr>
        <p:spPr>
          <a:xfrm>
            <a:off x="311700" y="1277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a:t>Contrôle qualité des données alignées</a:t>
            </a:r>
            <a:endParaRPr/>
          </a:p>
        </p:txBody>
      </p:sp>
      <p:sp>
        <p:nvSpPr>
          <p:cNvPr id="379" name="Google Shape;379;p63"/>
          <p:cNvSpPr txBox="1"/>
          <p:nvPr/>
        </p:nvSpPr>
        <p:spPr>
          <a:xfrm>
            <a:off x="0" y="818375"/>
            <a:ext cx="9144000" cy="2161200"/>
          </a:xfrm>
          <a:prstGeom prst="rect">
            <a:avLst/>
          </a:prstGeom>
          <a:solidFill>
            <a:srgbClr val="F3F3F3"/>
          </a:solidFill>
          <a:ln w="9525" cap="flat" cmpd="sng">
            <a:solidFill>
              <a:srgbClr val="4A86E8"/>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fr" sz="1600">
                <a:solidFill>
                  <a:srgbClr val="073763"/>
                </a:solidFill>
              </a:rPr>
              <a:t>#Lancement de samtools</a:t>
            </a:r>
            <a:endParaRPr sz="1600">
              <a:solidFill>
                <a:srgbClr val="073763"/>
              </a:solidFill>
            </a:endParaRPr>
          </a:p>
          <a:p>
            <a:pPr marL="0" lvl="0" indent="0" algn="l" rtl="0">
              <a:spcBef>
                <a:spcPts val="0"/>
              </a:spcBef>
              <a:spcAft>
                <a:spcPts val="0"/>
              </a:spcAft>
              <a:buClr>
                <a:schemeClr val="dk1"/>
              </a:buClr>
              <a:buSzPts val="1100"/>
              <a:buFont typeface="Arial"/>
              <a:buNone/>
            </a:pPr>
            <a:r>
              <a:rPr lang="fr" sz="1600">
                <a:solidFill>
                  <a:schemeClr val="dk1"/>
                </a:solidFill>
                <a:latin typeface="Consolas"/>
                <a:ea typeface="Consolas"/>
                <a:cs typeface="Consolas"/>
                <a:sym typeface="Consolas"/>
              </a:rPr>
              <a:t>$ </a:t>
            </a:r>
            <a:r>
              <a:rPr lang="fr" sz="1600" b="1">
                <a:solidFill>
                  <a:srgbClr val="3D85C6"/>
                </a:solidFill>
                <a:latin typeface="Consolas"/>
                <a:ea typeface="Consolas"/>
                <a:cs typeface="Consolas"/>
                <a:sym typeface="Consolas"/>
              </a:rPr>
              <a:t>samtools</a:t>
            </a:r>
            <a:r>
              <a:rPr lang="fr" sz="1600">
                <a:solidFill>
                  <a:srgbClr val="3D85C6"/>
                </a:solidFill>
                <a:latin typeface="Consolas"/>
                <a:ea typeface="Consolas"/>
                <a:cs typeface="Consolas"/>
                <a:sym typeface="Consolas"/>
              </a:rPr>
              <a:t> </a:t>
            </a:r>
            <a:r>
              <a:rPr lang="fr" sz="1600">
                <a:solidFill>
                  <a:srgbClr val="9900FF"/>
                </a:solidFill>
                <a:latin typeface="Consolas"/>
                <a:ea typeface="Consolas"/>
                <a:cs typeface="Consolas"/>
                <a:sym typeface="Consolas"/>
              </a:rPr>
              <a:t>--version</a:t>
            </a:r>
            <a:r>
              <a:rPr lang="fr" sz="1600">
                <a:solidFill>
                  <a:srgbClr val="3D85C6"/>
                </a:solidFill>
                <a:latin typeface="Consolas"/>
                <a:ea typeface="Consolas"/>
                <a:cs typeface="Consolas"/>
                <a:sym typeface="Consolas"/>
              </a:rPr>
              <a:t> </a:t>
            </a:r>
            <a:r>
              <a:rPr lang="fr" sz="1600">
                <a:solidFill>
                  <a:srgbClr val="666666"/>
                </a:solidFill>
                <a:latin typeface="Consolas"/>
                <a:ea typeface="Consolas"/>
                <a:cs typeface="Consolas"/>
                <a:sym typeface="Consolas"/>
              </a:rPr>
              <a:t># affiche la version (v.1.9)</a:t>
            </a:r>
            <a:endParaRPr sz="1600">
              <a:solidFill>
                <a:srgbClr val="073763"/>
              </a:solidFill>
            </a:endParaRPr>
          </a:p>
          <a:p>
            <a:pPr marL="0" lvl="0" indent="0" algn="l" rtl="0">
              <a:spcBef>
                <a:spcPts val="0"/>
              </a:spcBef>
              <a:spcAft>
                <a:spcPts val="0"/>
              </a:spcAft>
              <a:buClr>
                <a:schemeClr val="dk1"/>
              </a:buClr>
              <a:buSzPts val="1100"/>
              <a:buFont typeface="Arial"/>
              <a:buNone/>
            </a:pPr>
            <a:r>
              <a:rPr lang="fr" sz="1600">
                <a:latin typeface="Consolas"/>
                <a:ea typeface="Consolas"/>
                <a:cs typeface="Consolas"/>
                <a:sym typeface="Consolas"/>
              </a:rPr>
              <a:t>$ </a:t>
            </a:r>
            <a:r>
              <a:rPr lang="fr" sz="1600" b="1">
                <a:solidFill>
                  <a:srgbClr val="3D85C6"/>
                </a:solidFill>
                <a:latin typeface="Consolas"/>
                <a:ea typeface="Consolas"/>
                <a:cs typeface="Consolas"/>
                <a:sym typeface="Consolas"/>
              </a:rPr>
              <a:t>samtools</a:t>
            </a:r>
            <a:r>
              <a:rPr lang="fr" sz="1600">
                <a:solidFill>
                  <a:srgbClr val="3D85C6"/>
                </a:solidFill>
                <a:latin typeface="Consolas"/>
                <a:ea typeface="Consolas"/>
                <a:cs typeface="Consolas"/>
                <a:sym typeface="Consolas"/>
              </a:rPr>
              <a:t> </a:t>
            </a:r>
            <a:r>
              <a:rPr lang="fr" sz="1600" b="1">
                <a:solidFill>
                  <a:srgbClr val="3D85C6"/>
                </a:solidFill>
                <a:latin typeface="Consolas"/>
                <a:ea typeface="Consolas"/>
                <a:cs typeface="Consolas"/>
                <a:sym typeface="Consolas"/>
              </a:rPr>
              <a:t>flagstat</a:t>
            </a:r>
            <a:r>
              <a:rPr lang="fr" sz="1600">
                <a:solidFill>
                  <a:srgbClr val="3D85C6"/>
                </a:solidFill>
                <a:latin typeface="Consolas"/>
                <a:ea typeface="Consolas"/>
                <a:cs typeface="Consolas"/>
                <a:sym typeface="Consolas"/>
              </a:rPr>
              <a:t> </a:t>
            </a:r>
            <a:r>
              <a:rPr lang="fr" sz="1600">
                <a:solidFill>
                  <a:srgbClr val="666666"/>
                </a:solidFill>
                <a:latin typeface="Consolas"/>
                <a:ea typeface="Consolas"/>
                <a:cs typeface="Consolas"/>
                <a:sym typeface="Consolas"/>
              </a:rPr>
              <a:t># affiche l'aide</a:t>
            </a:r>
            <a:endParaRPr sz="1600">
              <a:solidFill>
                <a:srgbClr val="666666"/>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endParaRPr sz="1600">
              <a:solidFill>
                <a:srgbClr val="3D85C6"/>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fr" sz="1600">
                <a:latin typeface="Consolas"/>
                <a:ea typeface="Consolas"/>
                <a:cs typeface="Consolas"/>
                <a:sym typeface="Consolas"/>
              </a:rPr>
              <a:t>$ </a:t>
            </a:r>
            <a:r>
              <a:rPr lang="fr" sz="1600" b="1">
                <a:solidFill>
                  <a:srgbClr val="FF0000"/>
                </a:solidFill>
                <a:latin typeface="Consolas"/>
                <a:ea typeface="Consolas"/>
                <a:cs typeface="Consolas"/>
                <a:sym typeface="Consolas"/>
              </a:rPr>
              <a:t>srun</a:t>
            </a:r>
            <a:r>
              <a:rPr lang="fr" sz="1600">
                <a:latin typeface="Consolas"/>
                <a:ea typeface="Consolas"/>
                <a:cs typeface="Consolas"/>
                <a:sym typeface="Consolas"/>
              </a:rPr>
              <a:t> </a:t>
            </a:r>
            <a:r>
              <a:rPr lang="fr" sz="1600" b="1">
                <a:solidFill>
                  <a:srgbClr val="3D85C6"/>
                </a:solidFill>
                <a:latin typeface="Consolas"/>
                <a:ea typeface="Consolas"/>
                <a:cs typeface="Consolas"/>
                <a:sym typeface="Consolas"/>
              </a:rPr>
              <a:t>samtools</a:t>
            </a:r>
            <a:r>
              <a:rPr lang="fr" sz="1600">
                <a:solidFill>
                  <a:srgbClr val="3D85C6"/>
                </a:solidFill>
                <a:latin typeface="Consolas"/>
                <a:ea typeface="Consolas"/>
                <a:cs typeface="Consolas"/>
                <a:sym typeface="Consolas"/>
              </a:rPr>
              <a:t> </a:t>
            </a:r>
            <a:r>
              <a:rPr lang="fr" sz="1600" b="1">
                <a:solidFill>
                  <a:srgbClr val="3D85C6"/>
                </a:solidFill>
                <a:latin typeface="Consolas"/>
                <a:ea typeface="Consolas"/>
                <a:cs typeface="Consolas"/>
                <a:sym typeface="Consolas"/>
              </a:rPr>
              <a:t>flagstat</a:t>
            </a:r>
            <a:r>
              <a:rPr lang="fr" sz="1600">
                <a:solidFill>
                  <a:srgbClr val="3D85C6"/>
                </a:solidFill>
                <a:latin typeface="Consolas"/>
                <a:ea typeface="Consolas"/>
                <a:cs typeface="Consolas"/>
                <a:sym typeface="Consolas"/>
              </a:rPr>
              <a:t> </a:t>
            </a:r>
            <a:r>
              <a:rPr lang="fr" sz="1600">
                <a:latin typeface="Consolas"/>
                <a:ea typeface="Consolas"/>
                <a:cs typeface="Consolas"/>
                <a:sym typeface="Consolas"/>
              </a:rPr>
              <a:t>SRR1262731_extract.sort.bam &gt;  SRR1262731.flagstat.txt</a:t>
            </a:r>
            <a:endParaRPr sz="1600">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endParaRPr sz="1600">
              <a:solidFill>
                <a:srgbClr val="3D85C6"/>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fr" sz="1600">
                <a:solidFill>
                  <a:schemeClr val="dk1"/>
                </a:solidFill>
                <a:latin typeface="Consolas"/>
                <a:ea typeface="Consolas"/>
                <a:cs typeface="Consolas"/>
                <a:sym typeface="Consolas"/>
              </a:rPr>
              <a:t>$ </a:t>
            </a:r>
            <a:r>
              <a:rPr lang="fr" sz="1600" b="1">
                <a:solidFill>
                  <a:srgbClr val="3D85C6"/>
                </a:solidFill>
                <a:latin typeface="Consolas"/>
                <a:ea typeface="Consolas"/>
                <a:cs typeface="Consolas"/>
                <a:sym typeface="Consolas"/>
              </a:rPr>
              <a:t>cat </a:t>
            </a:r>
            <a:r>
              <a:rPr lang="fr" sz="1600">
                <a:latin typeface="Consolas"/>
                <a:ea typeface="Consolas"/>
                <a:cs typeface="Consolas"/>
                <a:sym typeface="Consolas"/>
              </a:rPr>
              <a:t>SRR1262731.flagstat.txt</a:t>
            </a:r>
            <a:r>
              <a:rPr lang="fr" sz="1600">
                <a:solidFill>
                  <a:srgbClr val="3D85C6"/>
                </a:solidFill>
                <a:latin typeface="Consolas"/>
                <a:ea typeface="Consolas"/>
                <a:cs typeface="Consolas"/>
                <a:sym typeface="Consolas"/>
              </a:rPr>
              <a:t> </a:t>
            </a:r>
            <a:r>
              <a:rPr lang="fr" sz="1600">
                <a:solidFill>
                  <a:srgbClr val="666666"/>
                </a:solidFill>
                <a:latin typeface="Consolas"/>
                <a:ea typeface="Consolas"/>
                <a:cs typeface="Consolas"/>
                <a:sym typeface="Consolas"/>
              </a:rPr>
              <a:t># visualisation du résultat</a:t>
            </a:r>
            <a:endParaRPr sz="1600">
              <a:solidFill>
                <a:srgbClr val="666666"/>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endParaRPr sz="1600">
              <a:solidFill>
                <a:srgbClr val="3D85C6"/>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endParaRPr sz="1600">
              <a:solidFill>
                <a:srgbClr val="3D85C6"/>
              </a:solidFill>
              <a:latin typeface="Consolas"/>
              <a:ea typeface="Consolas"/>
              <a:cs typeface="Consolas"/>
              <a:sym typeface="Consolas"/>
            </a:endParaRPr>
          </a:p>
          <a:p>
            <a:pPr marL="0" lvl="0" indent="0" algn="l" rtl="0">
              <a:spcBef>
                <a:spcPts val="0"/>
              </a:spcBef>
              <a:spcAft>
                <a:spcPts val="0"/>
              </a:spcAft>
              <a:buNone/>
            </a:pPr>
            <a:endParaRPr sz="1600">
              <a:solidFill>
                <a:srgbClr val="0B5394"/>
              </a:solidFill>
              <a:latin typeface="Consolas"/>
              <a:ea typeface="Consolas"/>
              <a:cs typeface="Consolas"/>
              <a:sym typeface="Consolas"/>
            </a:endParaRPr>
          </a:p>
        </p:txBody>
      </p:sp>
      <p:sp>
        <p:nvSpPr>
          <p:cNvPr id="380" name="Google Shape;380;p63"/>
          <p:cNvSpPr txBox="1">
            <a:spLocks noGrp="1"/>
          </p:cNvSpPr>
          <p:nvPr>
            <p:ph type="sldNum" idx="12"/>
          </p:nvPr>
        </p:nvSpPr>
        <p:spPr>
          <a:xfrm>
            <a:off x="8548658" y="4739417"/>
            <a:ext cx="548700" cy="393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fr"/>
              <a:t>35</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Google Shape;385;p64"/>
          <p:cNvSpPr txBox="1">
            <a:spLocks noGrp="1"/>
          </p:cNvSpPr>
          <p:nvPr>
            <p:ph type="title"/>
          </p:nvPr>
        </p:nvSpPr>
        <p:spPr>
          <a:xfrm>
            <a:off x="311700" y="1277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a:t>ReadGroups (RG)</a:t>
            </a:r>
            <a:endParaRPr/>
          </a:p>
        </p:txBody>
      </p:sp>
      <p:sp>
        <p:nvSpPr>
          <p:cNvPr id="386" name="Google Shape;386;p64"/>
          <p:cNvSpPr txBox="1">
            <a:spLocks noGrp="1"/>
          </p:cNvSpPr>
          <p:nvPr>
            <p:ph type="body" idx="1"/>
          </p:nvPr>
        </p:nvSpPr>
        <p:spPr>
          <a:xfrm>
            <a:off x="83100" y="770650"/>
            <a:ext cx="10014300" cy="16860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fr"/>
              <a:t>Associe des i</a:t>
            </a:r>
            <a:r>
              <a:rPr lang="fr" b="1"/>
              <a:t>nformations sur la provenance des reads</a:t>
            </a:r>
            <a:r>
              <a:rPr lang="fr"/>
              <a:t> </a:t>
            </a:r>
            <a:endParaRPr/>
          </a:p>
          <a:p>
            <a:pPr marL="914400" lvl="0" indent="0" algn="l" rtl="0">
              <a:spcBef>
                <a:spcPts val="0"/>
              </a:spcBef>
              <a:spcAft>
                <a:spcPts val="0"/>
              </a:spcAft>
              <a:buNone/>
            </a:pPr>
            <a:r>
              <a:rPr lang="fr"/>
              <a:t>→ Identité : run/échantillon</a:t>
            </a:r>
            <a:endParaRPr/>
          </a:p>
          <a:p>
            <a:pPr marL="914400" lvl="0" indent="0" algn="l" rtl="0">
              <a:spcBef>
                <a:spcPts val="0"/>
              </a:spcBef>
              <a:spcAft>
                <a:spcPts val="0"/>
              </a:spcAft>
              <a:buNone/>
            </a:pPr>
            <a:r>
              <a:rPr lang="fr"/>
              <a:t>→ Séquençage, librairie…</a:t>
            </a:r>
            <a:endParaRPr/>
          </a:p>
          <a:p>
            <a:pPr marL="457200" lvl="0" indent="-342900" algn="l" rtl="0">
              <a:spcBef>
                <a:spcPts val="1000"/>
              </a:spcBef>
              <a:spcAft>
                <a:spcPts val="0"/>
              </a:spcAft>
              <a:buClr>
                <a:srgbClr val="CC0000"/>
              </a:buClr>
              <a:buSzPts val="1800"/>
              <a:buChar char="-"/>
            </a:pPr>
            <a:r>
              <a:rPr lang="fr">
                <a:solidFill>
                  <a:srgbClr val="CC0000"/>
                </a:solidFill>
              </a:rPr>
              <a:t>Nécessaire à la recherche de variants</a:t>
            </a:r>
            <a:endParaRPr>
              <a:solidFill>
                <a:srgbClr val="CC0000"/>
              </a:solidFill>
            </a:endParaRPr>
          </a:p>
          <a:p>
            <a:pPr marL="914400" lvl="0" indent="0" algn="l" rtl="0">
              <a:spcBef>
                <a:spcPts val="1600"/>
              </a:spcBef>
              <a:spcAft>
                <a:spcPts val="1600"/>
              </a:spcAft>
              <a:buNone/>
            </a:pPr>
            <a:endParaRPr/>
          </a:p>
        </p:txBody>
      </p:sp>
      <p:pic>
        <p:nvPicPr>
          <p:cNvPr id="387" name="Google Shape;387;p64"/>
          <p:cNvPicPr preferRelativeResize="0"/>
          <p:nvPr/>
        </p:nvPicPr>
        <p:blipFill rotWithShape="1">
          <a:blip r:embed="rId3">
            <a:alphaModFix/>
          </a:blip>
          <a:srcRect t="34443" r="40596"/>
          <a:stretch/>
        </p:blipFill>
        <p:spPr>
          <a:xfrm>
            <a:off x="5214550" y="1388200"/>
            <a:ext cx="3770149" cy="1589375"/>
          </a:xfrm>
          <a:prstGeom prst="rect">
            <a:avLst/>
          </a:prstGeom>
          <a:noFill/>
          <a:ln>
            <a:noFill/>
          </a:ln>
        </p:spPr>
      </p:pic>
      <p:sp>
        <p:nvSpPr>
          <p:cNvPr id="388" name="Google Shape;388;p64"/>
          <p:cNvSpPr txBox="1"/>
          <p:nvPr/>
        </p:nvSpPr>
        <p:spPr>
          <a:xfrm>
            <a:off x="-100" y="3624550"/>
            <a:ext cx="9144000" cy="855300"/>
          </a:xfrm>
          <a:prstGeom prst="rect">
            <a:avLst/>
          </a:prstGeom>
          <a:solidFill>
            <a:srgbClr val="F3F3F3"/>
          </a:solidFill>
          <a:ln w="9525" cap="flat" cmpd="sng">
            <a:solidFill>
              <a:srgbClr val="4A86E8"/>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fr" sz="1600">
                <a:solidFill>
                  <a:schemeClr val="dk1"/>
                </a:solidFill>
                <a:latin typeface="Consolas"/>
                <a:ea typeface="Consolas"/>
                <a:cs typeface="Consolas"/>
                <a:sym typeface="Consolas"/>
              </a:rPr>
              <a:t>$ </a:t>
            </a:r>
            <a:r>
              <a:rPr lang="fr" sz="1600" b="1">
                <a:solidFill>
                  <a:srgbClr val="3D85C6"/>
                </a:solidFill>
                <a:latin typeface="Consolas"/>
                <a:ea typeface="Consolas"/>
                <a:cs typeface="Consolas"/>
                <a:sym typeface="Consolas"/>
              </a:rPr>
              <a:t>samtools view</a:t>
            </a:r>
            <a:r>
              <a:rPr lang="fr" sz="1600">
                <a:solidFill>
                  <a:srgbClr val="3D85C6"/>
                </a:solidFill>
                <a:latin typeface="Consolas"/>
                <a:ea typeface="Consolas"/>
                <a:cs typeface="Consolas"/>
                <a:sym typeface="Consolas"/>
              </a:rPr>
              <a:t> </a:t>
            </a:r>
            <a:r>
              <a:rPr lang="fr" sz="1600">
                <a:solidFill>
                  <a:srgbClr val="666666"/>
                </a:solidFill>
                <a:latin typeface="Consolas"/>
                <a:ea typeface="Consolas"/>
                <a:cs typeface="Consolas"/>
                <a:sym typeface="Consolas"/>
              </a:rPr>
              <a:t># affiche l'aide</a:t>
            </a:r>
            <a:endParaRPr sz="1600">
              <a:solidFill>
                <a:srgbClr val="666666"/>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endParaRPr sz="1600">
              <a:solidFill>
                <a:srgbClr val="3D85C6"/>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fr" sz="1600">
                <a:solidFill>
                  <a:schemeClr val="dk1"/>
                </a:solidFill>
                <a:latin typeface="Consolas"/>
                <a:ea typeface="Consolas"/>
                <a:cs typeface="Consolas"/>
                <a:sym typeface="Consolas"/>
              </a:rPr>
              <a:t>$ </a:t>
            </a:r>
            <a:r>
              <a:rPr lang="fr" sz="1600" b="1">
                <a:solidFill>
                  <a:srgbClr val="3D85C6"/>
                </a:solidFill>
                <a:latin typeface="Consolas"/>
                <a:ea typeface="Consolas"/>
                <a:cs typeface="Consolas"/>
                <a:sym typeface="Consolas"/>
              </a:rPr>
              <a:t>samtools view </a:t>
            </a:r>
            <a:r>
              <a:rPr lang="fr" sz="1600">
                <a:solidFill>
                  <a:srgbClr val="9900FF"/>
                </a:solidFill>
                <a:latin typeface="Consolas"/>
                <a:ea typeface="Consolas"/>
                <a:cs typeface="Consolas"/>
                <a:sym typeface="Consolas"/>
              </a:rPr>
              <a:t>-H</a:t>
            </a:r>
            <a:r>
              <a:rPr lang="fr" sz="1600">
                <a:solidFill>
                  <a:srgbClr val="3D85C6"/>
                </a:solidFill>
                <a:latin typeface="Consolas"/>
                <a:ea typeface="Consolas"/>
                <a:cs typeface="Consolas"/>
                <a:sym typeface="Consolas"/>
              </a:rPr>
              <a:t> </a:t>
            </a:r>
            <a:r>
              <a:rPr lang="fr" sz="1600">
                <a:latin typeface="Consolas"/>
                <a:ea typeface="Consolas"/>
                <a:cs typeface="Consolas"/>
                <a:sym typeface="Consolas"/>
              </a:rPr>
              <a:t>SRR1262731_extract.sort.bam  | </a:t>
            </a:r>
            <a:r>
              <a:rPr lang="fr" sz="1600" b="1">
                <a:solidFill>
                  <a:srgbClr val="3D85C6"/>
                </a:solidFill>
                <a:latin typeface="Consolas"/>
                <a:ea typeface="Consolas"/>
                <a:cs typeface="Consolas"/>
                <a:sym typeface="Consolas"/>
              </a:rPr>
              <a:t>grep</a:t>
            </a:r>
            <a:r>
              <a:rPr lang="fr" sz="1600">
                <a:solidFill>
                  <a:srgbClr val="3D85C6"/>
                </a:solidFill>
                <a:latin typeface="Consolas"/>
                <a:ea typeface="Consolas"/>
                <a:cs typeface="Consolas"/>
                <a:sym typeface="Consolas"/>
              </a:rPr>
              <a:t> </a:t>
            </a:r>
            <a:r>
              <a:rPr lang="fr" sz="1600">
                <a:latin typeface="Consolas"/>
                <a:ea typeface="Consolas"/>
                <a:cs typeface="Consolas"/>
                <a:sym typeface="Consolas"/>
              </a:rPr>
              <a:t>“^@RG”</a:t>
            </a:r>
            <a:endParaRPr sz="1600">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endParaRPr sz="1600">
              <a:solidFill>
                <a:srgbClr val="3D85C6"/>
              </a:solidFill>
              <a:latin typeface="Consolas"/>
              <a:ea typeface="Consolas"/>
              <a:cs typeface="Consolas"/>
              <a:sym typeface="Consolas"/>
            </a:endParaRPr>
          </a:p>
          <a:p>
            <a:pPr marL="0" lvl="0" indent="0" algn="l" rtl="0">
              <a:spcBef>
                <a:spcPts val="0"/>
              </a:spcBef>
              <a:spcAft>
                <a:spcPts val="0"/>
              </a:spcAft>
              <a:buNone/>
            </a:pPr>
            <a:endParaRPr sz="1600">
              <a:solidFill>
                <a:srgbClr val="0B5394"/>
              </a:solidFill>
              <a:latin typeface="Consolas"/>
              <a:ea typeface="Consolas"/>
              <a:cs typeface="Consolas"/>
              <a:sym typeface="Consolas"/>
            </a:endParaRPr>
          </a:p>
        </p:txBody>
      </p:sp>
      <p:sp>
        <p:nvSpPr>
          <p:cNvPr id="389" name="Google Shape;389;p64"/>
          <p:cNvSpPr txBox="1"/>
          <p:nvPr/>
        </p:nvSpPr>
        <p:spPr>
          <a:xfrm>
            <a:off x="83100" y="3028950"/>
            <a:ext cx="8520600" cy="854400"/>
          </a:xfrm>
          <a:prstGeom prst="rect">
            <a:avLst/>
          </a:prstGeom>
          <a:noFill/>
          <a:ln>
            <a:noFill/>
          </a:ln>
        </p:spPr>
        <p:txBody>
          <a:bodyPr spcFirstLastPara="1" wrap="square" lIns="91425" tIns="91425" rIns="91425" bIns="91425" anchor="t" anchorCtr="0">
            <a:noAutofit/>
          </a:bodyPr>
          <a:lstStyle/>
          <a:p>
            <a:pPr marL="457200" marR="0" lvl="0" indent="-342900" algn="l" rtl="0">
              <a:lnSpc>
                <a:spcPct val="115000"/>
              </a:lnSpc>
              <a:spcBef>
                <a:spcPts val="0"/>
              </a:spcBef>
              <a:spcAft>
                <a:spcPts val="0"/>
              </a:spcAft>
              <a:buSzPts val="1800"/>
              <a:buFont typeface="Trebuchet MS"/>
              <a:buChar char="-"/>
            </a:pPr>
            <a:r>
              <a:rPr lang="fr" sz="1800">
                <a:latin typeface="Trebuchet MS"/>
                <a:ea typeface="Trebuchet MS"/>
                <a:cs typeface="Trebuchet MS"/>
                <a:sym typeface="Trebuchet MS"/>
              </a:rPr>
              <a:t>Comment vérifier la présence de ReadGroups dans un fichier BAM? </a:t>
            </a:r>
            <a:endParaRPr sz="1800">
              <a:latin typeface="Trebuchet MS"/>
              <a:ea typeface="Trebuchet MS"/>
              <a:cs typeface="Trebuchet MS"/>
              <a:sym typeface="Trebuchet MS"/>
            </a:endParaRPr>
          </a:p>
        </p:txBody>
      </p:sp>
      <p:sp>
        <p:nvSpPr>
          <p:cNvPr id="390" name="Google Shape;390;p64"/>
          <p:cNvSpPr txBox="1">
            <a:spLocks noGrp="1"/>
          </p:cNvSpPr>
          <p:nvPr>
            <p:ph type="sldNum" idx="12"/>
          </p:nvPr>
        </p:nvSpPr>
        <p:spPr>
          <a:xfrm>
            <a:off x="8548658" y="4739417"/>
            <a:ext cx="548700" cy="393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fr"/>
              <a:t>36</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89"/>
                                        </p:tgtEl>
                                        <p:attrNameLst>
                                          <p:attrName>style.visibility</p:attrName>
                                        </p:attrNameLst>
                                      </p:cBhvr>
                                      <p:to>
                                        <p:strVal val="visible"/>
                                      </p:to>
                                    </p:set>
                                    <p:animEffect transition="in" filter="fade">
                                      <p:cBhvr>
                                        <p:cTn id="7" dur="1000"/>
                                        <p:tgtEl>
                                          <p:spTgt spid="38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88"/>
                                        </p:tgtEl>
                                        <p:attrNameLst>
                                          <p:attrName>style.visibility</p:attrName>
                                        </p:attrNameLst>
                                      </p:cBhvr>
                                      <p:to>
                                        <p:strVal val="visible"/>
                                      </p:to>
                                    </p:set>
                                    <p:animEffect transition="in" filter="fade">
                                      <p:cBhvr>
                                        <p:cTn id="12" dur="1000"/>
                                        <p:tgtEl>
                                          <p:spTgt spid="3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sp>
        <p:nvSpPr>
          <p:cNvPr id="395" name="Google Shape;395;p65"/>
          <p:cNvSpPr txBox="1">
            <a:spLocks noGrp="1"/>
          </p:cNvSpPr>
          <p:nvPr>
            <p:ph type="title"/>
          </p:nvPr>
        </p:nvSpPr>
        <p:spPr>
          <a:xfrm>
            <a:off x="311700" y="1277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a:t>Comment ajouter des ReadGroups ?</a:t>
            </a:r>
            <a:endParaRPr/>
          </a:p>
        </p:txBody>
      </p:sp>
      <p:sp>
        <p:nvSpPr>
          <p:cNvPr id="396" name="Google Shape;396;p65"/>
          <p:cNvSpPr txBox="1">
            <a:spLocks noGrp="1"/>
          </p:cNvSpPr>
          <p:nvPr>
            <p:ph type="body" idx="1"/>
          </p:nvPr>
        </p:nvSpPr>
        <p:spPr>
          <a:xfrm>
            <a:off x="159300" y="770650"/>
            <a:ext cx="8984700" cy="28218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fr"/>
              <a:t>Au niveau des </a:t>
            </a:r>
            <a:r>
              <a:rPr lang="fr" b="1"/>
              <a:t>paramètres du mapper </a:t>
            </a:r>
            <a:r>
              <a:rPr lang="fr"/>
              <a:t>:</a:t>
            </a:r>
            <a:endParaRPr/>
          </a:p>
          <a:p>
            <a:pPr marL="0" lvl="0" indent="0" algn="l" rtl="0">
              <a:spcBef>
                <a:spcPts val="1000"/>
              </a:spcBef>
              <a:spcAft>
                <a:spcPts val="0"/>
              </a:spcAft>
              <a:buNone/>
            </a:pPr>
            <a:r>
              <a:rPr lang="fr" u="sng"/>
              <a:t>Bwa</a:t>
            </a:r>
            <a:r>
              <a:rPr lang="fr"/>
              <a:t> : “ </a:t>
            </a:r>
            <a:r>
              <a:rPr lang="fr">
                <a:solidFill>
                  <a:srgbClr val="9900FF"/>
                </a:solidFill>
                <a:latin typeface="Consolas"/>
                <a:ea typeface="Consolas"/>
                <a:cs typeface="Consolas"/>
                <a:sym typeface="Consolas"/>
              </a:rPr>
              <a:t>-R</a:t>
            </a:r>
            <a:r>
              <a:rPr lang="fr">
                <a:latin typeface="Consolas"/>
                <a:ea typeface="Consolas"/>
                <a:cs typeface="Consolas"/>
                <a:sym typeface="Consolas"/>
              </a:rPr>
              <a:t> @RG</a:t>
            </a:r>
            <a:r>
              <a:rPr lang="fr">
                <a:solidFill>
                  <a:srgbClr val="666666"/>
                </a:solidFill>
                <a:latin typeface="Consolas"/>
                <a:ea typeface="Consolas"/>
                <a:cs typeface="Consolas"/>
                <a:sym typeface="Consolas"/>
              </a:rPr>
              <a:t>\t</a:t>
            </a:r>
            <a:r>
              <a:rPr lang="fr">
                <a:latin typeface="Consolas"/>
                <a:ea typeface="Consolas"/>
                <a:cs typeface="Consolas"/>
                <a:sym typeface="Consolas"/>
              </a:rPr>
              <a:t>ID:</a:t>
            </a:r>
            <a:r>
              <a:rPr lang="fr">
                <a:solidFill>
                  <a:srgbClr val="CC0000"/>
                </a:solidFill>
                <a:latin typeface="Consolas"/>
                <a:ea typeface="Consolas"/>
                <a:cs typeface="Consolas"/>
                <a:sym typeface="Consolas"/>
              </a:rPr>
              <a:t>ID</a:t>
            </a:r>
            <a:r>
              <a:rPr lang="fr">
                <a:solidFill>
                  <a:srgbClr val="666666"/>
                </a:solidFill>
                <a:latin typeface="Consolas"/>
                <a:ea typeface="Consolas"/>
                <a:cs typeface="Consolas"/>
                <a:sym typeface="Consolas"/>
              </a:rPr>
              <a:t>\t</a:t>
            </a:r>
            <a:r>
              <a:rPr lang="fr">
                <a:latin typeface="Consolas"/>
                <a:ea typeface="Consolas"/>
                <a:cs typeface="Consolas"/>
                <a:sym typeface="Consolas"/>
              </a:rPr>
              <a:t>SM:</a:t>
            </a:r>
            <a:r>
              <a:rPr lang="fr">
                <a:solidFill>
                  <a:srgbClr val="CC0000"/>
                </a:solidFill>
                <a:latin typeface="Consolas"/>
                <a:ea typeface="Consolas"/>
                <a:cs typeface="Consolas"/>
                <a:sym typeface="Consolas"/>
              </a:rPr>
              <a:t>SAMPLE_NAME</a:t>
            </a:r>
            <a:r>
              <a:rPr lang="fr">
                <a:solidFill>
                  <a:srgbClr val="666666"/>
                </a:solidFill>
                <a:latin typeface="Consolas"/>
                <a:ea typeface="Consolas"/>
                <a:cs typeface="Consolas"/>
                <a:sym typeface="Consolas"/>
              </a:rPr>
              <a:t>\t</a:t>
            </a:r>
            <a:r>
              <a:rPr lang="fr">
                <a:solidFill>
                  <a:schemeClr val="dk1"/>
                </a:solidFill>
                <a:latin typeface="Consolas"/>
                <a:ea typeface="Consolas"/>
                <a:cs typeface="Consolas"/>
                <a:sym typeface="Consolas"/>
              </a:rPr>
              <a:t>PL:</a:t>
            </a:r>
            <a:r>
              <a:rPr lang="fr">
                <a:solidFill>
                  <a:srgbClr val="CC0000"/>
                </a:solidFill>
                <a:latin typeface="Consolas"/>
                <a:ea typeface="Consolas"/>
                <a:cs typeface="Consolas"/>
                <a:sym typeface="Consolas"/>
              </a:rPr>
              <a:t>Illumina</a:t>
            </a:r>
            <a:r>
              <a:rPr lang="fr">
                <a:solidFill>
                  <a:srgbClr val="666666"/>
                </a:solidFill>
                <a:latin typeface="Consolas"/>
                <a:ea typeface="Consolas"/>
                <a:cs typeface="Consolas"/>
                <a:sym typeface="Consolas"/>
              </a:rPr>
              <a:t>\t</a:t>
            </a:r>
            <a:r>
              <a:rPr lang="fr">
                <a:solidFill>
                  <a:schemeClr val="dk1"/>
                </a:solidFill>
                <a:latin typeface="Consolas"/>
                <a:ea typeface="Consolas"/>
                <a:cs typeface="Consolas"/>
                <a:sym typeface="Consolas"/>
              </a:rPr>
              <a:t>PU:</a:t>
            </a:r>
            <a:r>
              <a:rPr lang="fr">
                <a:solidFill>
                  <a:srgbClr val="CC0000"/>
                </a:solidFill>
                <a:latin typeface="Consolas"/>
                <a:ea typeface="Consolas"/>
                <a:cs typeface="Consolas"/>
                <a:sym typeface="Consolas"/>
              </a:rPr>
              <a:t>PU</a:t>
            </a:r>
            <a:r>
              <a:rPr lang="fr">
                <a:solidFill>
                  <a:srgbClr val="666666"/>
                </a:solidFill>
                <a:latin typeface="Consolas"/>
                <a:ea typeface="Consolas"/>
                <a:cs typeface="Consolas"/>
                <a:sym typeface="Consolas"/>
              </a:rPr>
              <a:t>\t</a:t>
            </a:r>
            <a:r>
              <a:rPr lang="fr">
                <a:solidFill>
                  <a:schemeClr val="dk1"/>
                </a:solidFill>
                <a:latin typeface="Consolas"/>
                <a:ea typeface="Consolas"/>
                <a:cs typeface="Consolas"/>
                <a:sym typeface="Consolas"/>
              </a:rPr>
              <a:t>LB:</a:t>
            </a:r>
            <a:r>
              <a:rPr lang="fr">
                <a:solidFill>
                  <a:srgbClr val="CC0000"/>
                </a:solidFill>
                <a:latin typeface="Consolas"/>
                <a:ea typeface="Consolas"/>
                <a:cs typeface="Consolas"/>
                <a:sym typeface="Consolas"/>
              </a:rPr>
              <a:t>LB</a:t>
            </a:r>
            <a:r>
              <a:rPr lang="fr"/>
              <a:t>”</a:t>
            </a:r>
            <a:endParaRPr/>
          </a:p>
          <a:p>
            <a:pPr marL="0" lvl="0" indent="0" algn="l" rtl="0">
              <a:spcBef>
                <a:spcPts val="1600"/>
              </a:spcBef>
              <a:spcAft>
                <a:spcPts val="0"/>
              </a:spcAft>
              <a:buNone/>
            </a:pPr>
            <a:r>
              <a:rPr lang="fr" u="sng"/>
              <a:t>Bowtie2</a:t>
            </a:r>
            <a:r>
              <a:rPr lang="fr"/>
              <a:t> : “</a:t>
            </a:r>
            <a:r>
              <a:rPr lang="fr">
                <a:solidFill>
                  <a:srgbClr val="9900FF"/>
                </a:solidFill>
                <a:latin typeface="Consolas"/>
                <a:ea typeface="Consolas"/>
                <a:cs typeface="Consolas"/>
                <a:sym typeface="Consolas"/>
              </a:rPr>
              <a:t>--rg-id</a:t>
            </a:r>
            <a:r>
              <a:rPr lang="fr">
                <a:latin typeface="Consolas"/>
                <a:ea typeface="Consolas"/>
                <a:cs typeface="Consolas"/>
                <a:sym typeface="Consolas"/>
              </a:rPr>
              <a:t> </a:t>
            </a:r>
            <a:r>
              <a:rPr lang="fr">
                <a:solidFill>
                  <a:srgbClr val="990000"/>
                </a:solidFill>
                <a:latin typeface="Consolas"/>
                <a:ea typeface="Consolas"/>
                <a:cs typeface="Consolas"/>
                <a:sym typeface="Consolas"/>
              </a:rPr>
              <a:t>ID</a:t>
            </a:r>
            <a:r>
              <a:rPr lang="fr">
                <a:latin typeface="Consolas"/>
                <a:ea typeface="Consolas"/>
                <a:cs typeface="Consolas"/>
                <a:sym typeface="Consolas"/>
              </a:rPr>
              <a:t> </a:t>
            </a:r>
            <a:r>
              <a:rPr lang="fr">
                <a:solidFill>
                  <a:srgbClr val="9900FF"/>
                </a:solidFill>
                <a:latin typeface="Consolas"/>
                <a:ea typeface="Consolas"/>
                <a:cs typeface="Consolas"/>
                <a:sym typeface="Consolas"/>
              </a:rPr>
              <a:t>--rg</a:t>
            </a:r>
            <a:r>
              <a:rPr lang="fr">
                <a:latin typeface="Consolas"/>
                <a:ea typeface="Consolas"/>
                <a:cs typeface="Consolas"/>
                <a:sym typeface="Consolas"/>
              </a:rPr>
              <a:t> SM:</a:t>
            </a:r>
            <a:r>
              <a:rPr lang="fr">
                <a:solidFill>
                  <a:srgbClr val="CC0000"/>
                </a:solidFill>
                <a:latin typeface="Consolas"/>
                <a:ea typeface="Consolas"/>
                <a:cs typeface="Consolas"/>
                <a:sym typeface="Consolas"/>
              </a:rPr>
              <a:t>SAMPLE_NAME</a:t>
            </a:r>
            <a:r>
              <a:rPr lang="fr">
                <a:latin typeface="Consolas"/>
                <a:ea typeface="Consolas"/>
                <a:cs typeface="Consolas"/>
                <a:sym typeface="Consolas"/>
              </a:rPr>
              <a:t> </a:t>
            </a:r>
            <a:r>
              <a:rPr lang="fr">
                <a:solidFill>
                  <a:srgbClr val="9900FF"/>
                </a:solidFill>
                <a:latin typeface="Consolas"/>
                <a:ea typeface="Consolas"/>
                <a:cs typeface="Consolas"/>
                <a:sym typeface="Consolas"/>
              </a:rPr>
              <a:t>--rg</a:t>
            </a:r>
            <a:r>
              <a:rPr lang="fr">
                <a:latin typeface="Consolas"/>
                <a:ea typeface="Consolas"/>
                <a:cs typeface="Consolas"/>
                <a:sym typeface="Consolas"/>
              </a:rPr>
              <a:t> PL:</a:t>
            </a:r>
            <a:r>
              <a:rPr lang="fr">
                <a:solidFill>
                  <a:srgbClr val="CC0000"/>
                </a:solidFill>
                <a:latin typeface="Consolas"/>
                <a:ea typeface="Consolas"/>
                <a:cs typeface="Consolas"/>
                <a:sym typeface="Consolas"/>
              </a:rPr>
              <a:t>Illumina</a:t>
            </a:r>
            <a:r>
              <a:rPr lang="fr">
                <a:latin typeface="Consolas"/>
                <a:ea typeface="Consolas"/>
                <a:cs typeface="Consolas"/>
                <a:sym typeface="Consolas"/>
              </a:rPr>
              <a:t> </a:t>
            </a:r>
            <a:r>
              <a:rPr lang="fr">
                <a:solidFill>
                  <a:srgbClr val="9900FF"/>
                </a:solidFill>
                <a:latin typeface="Consolas"/>
                <a:ea typeface="Consolas"/>
                <a:cs typeface="Consolas"/>
                <a:sym typeface="Consolas"/>
              </a:rPr>
              <a:t>--rg</a:t>
            </a:r>
            <a:r>
              <a:rPr lang="fr">
                <a:latin typeface="Consolas"/>
                <a:ea typeface="Consolas"/>
                <a:cs typeface="Consolas"/>
                <a:sym typeface="Consolas"/>
              </a:rPr>
              <a:t> PU:</a:t>
            </a:r>
            <a:r>
              <a:rPr lang="fr">
                <a:solidFill>
                  <a:srgbClr val="CC0000"/>
                </a:solidFill>
                <a:latin typeface="Consolas"/>
                <a:ea typeface="Consolas"/>
                <a:cs typeface="Consolas"/>
                <a:sym typeface="Consolas"/>
              </a:rPr>
              <a:t>PU</a:t>
            </a:r>
            <a:r>
              <a:rPr lang="fr">
                <a:latin typeface="Consolas"/>
                <a:ea typeface="Consolas"/>
                <a:cs typeface="Consolas"/>
                <a:sym typeface="Consolas"/>
              </a:rPr>
              <a:t> </a:t>
            </a:r>
            <a:r>
              <a:rPr lang="fr">
                <a:solidFill>
                  <a:srgbClr val="9900FF"/>
                </a:solidFill>
                <a:latin typeface="Consolas"/>
                <a:ea typeface="Consolas"/>
                <a:cs typeface="Consolas"/>
                <a:sym typeface="Consolas"/>
              </a:rPr>
              <a:t>--rg</a:t>
            </a:r>
            <a:r>
              <a:rPr lang="fr">
                <a:latin typeface="Consolas"/>
                <a:ea typeface="Consolas"/>
                <a:cs typeface="Consolas"/>
                <a:sym typeface="Consolas"/>
              </a:rPr>
              <a:t> LB:</a:t>
            </a:r>
            <a:r>
              <a:rPr lang="fr">
                <a:solidFill>
                  <a:srgbClr val="CC0000"/>
                </a:solidFill>
                <a:latin typeface="Consolas"/>
                <a:ea typeface="Consolas"/>
                <a:cs typeface="Consolas"/>
                <a:sym typeface="Consolas"/>
              </a:rPr>
              <a:t>LB</a:t>
            </a:r>
            <a:r>
              <a:rPr lang="fr"/>
              <a:t>”</a:t>
            </a:r>
            <a:endParaRPr/>
          </a:p>
          <a:p>
            <a:pPr marL="914400" lvl="0" indent="0" algn="l" rtl="0">
              <a:spcBef>
                <a:spcPts val="1600"/>
              </a:spcBef>
              <a:spcAft>
                <a:spcPts val="1600"/>
              </a:spcAft>
              <a:buNone/>
            </a:pPr>
            <a:endParaRPr/>
          </a:p>
        </p:txBody>
      </p:sp>
      <p:grpSp>
        <p:nvGrpSpPr>
          <p:cNvPr id="397" name="Google Shape;397;p65"/>
          <p:cNvGrpSpPr/>
          <p:nvPr/>
        </p:nvGrpSpPr>
        <p:grpSpPr>
          <a:xfrm>
            <a:off x="-100" y="2775025"/>
            <a:ext cx="9144100" cy="2081625"/>
            <a:chOff x="-100" y="2775025"/>
            <a:chExt cx="9144100" cy="2081625"/>
          </a:xfrm>
        </p:grpSpPr>
        <p:sp>
          <p:nvSpPr>
            <p:cNvPr id="398" name="Google Shape;398;p65"/>
            <p:cNvSpPr txBox="1"/>
            <p:nvPr/>
          </p:nvSpPr>
          <p:spPr>
            <a:xfrm>
              <a:off x="-100" y="3167350"/>
              <a:ext cx="9144000" cy="1689300"/>
            </a:xfrm>
            <a:prstGeom prst="rect">
              <a:avLst/>
            </a:prstGeom>
            <a:solidFill>
              <a:srgbClr val="F3F3F3"/>
            </a:solidFill>
            <a:ln w="9525" cap="flat" cmpd="sng">
              <a:solidFill>
                <a:srgbClr val="4A86E8"/>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fr" sz="1600">
                  <a:solidFill>
                    <a:schemeClr val="dk1"/>
                  </a:solidFill>
                  <a:latin typeface="Consolas"/>
                  <a:ea typeface="Consolas"/>
                  <a:cs typeface="Consolas"/>
                  <a:sym typeface="Consolas"/>
                </a:rPr>
                <a:t>$ </a:t>
              </a:r>
              <a:r>
                <a:rPr lang="fr" sz="1600" b="1">
                  <a:solidFill>
                    <a:srgbClr val="3D85C6"/>
                  </a:solidFill>
                  <a:latin typeface="Consolas"/>
                  <a:ea typeface="Consolas"/>
                  <a:cs typeface="Consolas"/>
                  <a:sym typeface="Consolas"/>
                </a:rPr>
                <a:t>picard AddOrReplaceReadGroups </a:t>
              </a:r>
              <a:r>
                <a:rPr lang="fr" sz="1600">
                  <a:solidFill>
                    <a:srgbClr val="9900FF"/>
                  </a:solidFill>
                  <a:latin typeface="Consolas"/>
                  <a:ea typeface="Consolas"/>
                  <a:cs typeface="Consolas"/>
                  <a:sym typeface="Consolas"/>
                </a:rPr>
                <a:t>--version</a:t>
              </a:r>
              <a:r>
                <a:rPr lang="fr" sz="1600">
                  <a:solidFill>
                    <a:srgbClr val="3D85C6"/>
                  </a:solidFill>
                  <a:latin typeface="Consolas"/>
                  <a:ea typeface="Consolas"/>
                  <a:cs typeface="Consolas"/>
                  <a:sym typeface="Consolas"/>
                </a:rPr>
                <a:t> </a:t>
              </a:r>
              <a:r>
                <a:rPr lang="fr" sz="1600">
                  <a:solidFill>
                    <a:srgbClr val="666666"/>
                  </a:solidFill>
                  <a:latin typeface="Consolas"/>
                  <a:ea typeface="Consolas"/>
                  <a:cs typeface="Consolas"/>
                  <a:sym typeface="Consolas"/>
                </a:rPr>
                <a:t># affiche la version (v2.18.9)</a:t>
              </a:r>
              <a:endParaRPr sz="1600">
                <a:solidFill>
                  <a:srgbClr val="666666"/>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fr" sz="1600">
                  <a:solidFill>
                    <a:schemeClr val="dk1"/>
                  </a:solidFill>
                  <a:latin typeface="Consolas"/>
                  <a:ea typeface="Consolas"/>
                  <a:cs typeface="Consolas"/>
                  <a:sym typeface="Consolas"/>
                </a:rPr>
                <a:t>$ </a:t>
              </a:r>
              <a:r>
                <a:rPr lang="fr" sz="1600" b="1">
                  <a:solidFill>
                    <a:srgbClr val="3D85C6"/>
                  </a:solidFill>
                  <a:latin typeface="Consolas"/>
                  <a:ea typeface="Consolas"/>
                  <a:cs typeface="Consolas"/>
                  <a:sym typeface="Consolas"/>
                </a:rPr>
                <a:t>picard AddOrReplaceReadGroups </a:t>
              </a:r>
              <a:r>
                <a:rPr lang="fr" sz="1600">
                  <a:solidFill>
                    <a:srgbClr val="9900FF"/>
                  </a:solidFill>
                  <a:latin typeface="Consolas"/>
                  <a:ea typeface="Consolas"/>
                  <a:cs typeface="Consolas"/>
                  <a:sym typeface="Consolas"/>
                </a:rPr>
                <a:t>--help</a:t>
              </a:r>
              <a:r>
                <a:rPr lang="fr" sz="1600">
                  <a:solidFill>
                    <a:srgbClr val="3D85C6"/>
                  </a:solidFill>
                  <a:latin typeface="Consolas"/>
                  <a:ea typeface="Consolas"/>
                  <a:cs typeface="Consolas"/>
                  <a:sym typeface="Consolas"/>
                </a:rPr>
                <a:t> </a:t>
              </a:r>
              <a:r>
                <a:rPr lang="fr" sz="1600">
                  <a:solidFill>
                    <a:srgbClr val="666666"/>
                  </a:solidFill>
                  <a:latin typeface="Consolas"/>
                  <a:ea typeface="Consolas"/>
                  <a:cs typeface="Consolas"/>
                  <a:sym typeface="Consolas"/>
                </a:rPr>
                <a:t># affiche l'aide</a:t>
              </a:r>
              <a:endParaRPr sz="1600">
                <a:solidFill>
                  <a:srgbClr val="666666"/>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endParaRPr sz="1600">
                <a:solidFill>
                  <a:srgbClr val="3D85C6"/>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fr" sz="1600">
                  <a:solidFill>
                    <a:schemeClr val="dk1"/>
                  </a:solidFill>
                  <a:latin typeface="Consolas"/>
                  <a:ea typeface="Consolas"/>
                  <a:cs typeface="Consolas"/>
                  <a:sym typeface="Consolas"/>
                </a:rPr>
                <a:t>$ </a:t>
              </a:r>
              <a:r>
                <a:rPr lang="fr" sz="1600" b="1">
                  <a:solidFill>
                    <a:srgbClr val="FF0000"/>
                  </a:solidFill>
                  <a:latin typeface="Consolas"/>
                  <a:ea typeface="Consolas"/>
                  <a:cs typeface="Consolas"/>
                  <a:sym typeface="Consolas"/>
                </a:rPr>
                <a:t>srun</a:t>
              </a:r>
              <a:r>
                <a:rPr lang="fr" sz="1600">
                  <a:solidFill>
                    <a:schemeClr val="dk1"/>
                  </a:solidFill>
                  <a:latin typeface="Consolas"/>
                  <a:ea typeface="Consolas"/>
                  <a:cs typeface="Consolas"/>
                  <a:sym typeface="Consolas"/>
                </a:rPr>
                <a:t> </a:t>
              </a:r>
              <a:r>
                <a:rPr lang="fr" sz="1600" b="1">
                  <a:solidFill>
                    <a:srgbClr val="3D85C6"/>
                  </a:solidFill>
                  <a:latin typeface="Consolas"/>
                  <a:ea typeface="Consolas"/>
                  <a:cs typeface="Consolas"/>
                  <a:sym typeface="Consolas"/>
                </a:rPr>
                <a:t>picard</a:t>
              </a:r>
              <a:r>
                <a:rPr lang="fr" sz="1600">
                  <a:solidFill>
                    <a:srgbClr val="3D85C6"/>
                  </a:solidFill>
                  <a:latin typeface="Consolas"/>
                  <a:ea typeface="Consolas"/>
                  <a:cs typeface="Consolas"/>
                  <a:sym typeface="Consolas"/>
                </a:rPr>
                <a:t> </a:t>
              </a:r>
              <a:r>
                <a:rPr lang="fr" sz="1600" b="1">
                  <a:solidFill>
                    <a:srgbClr val="3D85C6"/>
                  </a:solidFill>
                  <a:latin typeface="Consolas"/>
                  <a:ea typeface="Consolas"/>
                  <a:cs typeface="Consolas"/>
                  <a:sym typeface="Consolas"/>
                </a:rPr>
                <a:t>AddOrReplaceReadGroups</a:t>
              </a:r>
              <a:r>
                <a:rPr lang="fr" sz="1600">
                  <a:solidFill>
                    <a:srgbClr val="3D85C6"/>
                  </a:solidFill>
                  <a:latin typeface="Consolas"/>
                  <a:ea typeface="Consolas"/>
                  <a:cs typeface="Consolas"/>
                  <a:sym typeface="Consolas"/>
                </a:rPr>
                <a:t> </a:t>
              </a:r>
              <a:r>
                <a:rPr lang="fr" sz="1600">
                  <a:solidFill>
                    <a:srgbClr val="9900FF"/>
                  </a:solidFill>
                  <a:latin typeface="Consolas"/>
                  <a:ea typeface="Consolas"/>
                  <a:cs typeface="Consolas"/>
                  <a:sym typeface="Consolas"/>
                </a:rPr>
                <a:t>I=</a:t>
              </a:r>
              <a:r>
                <a:rPr lang="fr" sz="1600">
                  <a:latin typeface="Consolas"/>
                  <a:ea typeface="Consolas"/>
                  <a:cs typeface="Consolas"/>
                  <a:sym typeface="Consolas"/>
                </a:rPr>
                <a:t>SRR1262731_extract.sort.bam \</a:t>
              </a:r>
              <a:endParaRPr sz="1600">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fr" sz="1600">
                  <a:solidFill>
                    <a:srgbClr val="9900FF"/>
                  </a:solidFill>
                  <a:latin typeface="Consolas"/>
                  <a:ea typeface="Consolas"/>
                  <a:cs typeface="Consolas"/>
                  <a:sym typeface="Consolas"/>
                </a:rPr>
                <a:t>O=</a:t>
              </a:r>
              <a:r>
                <a:rPr lang="fr" sz="1600">
                  <a:latin typeface="Consolas"/>
                  <a:ea typeface="Consolas"/>
                  <a:cs typeface="Consolas"/>
                  <a:sym typeface="Consolas"/>
                </a:rPr>
                <a:t>SRR1262731_extract.sort.rg.bam</a:t>
              </a:r>
              <a:r>
                <a:rPr lang="fr" sz="1600">
                  <a:solidFill>
                    <a:srgbClr val="3D85C6"/>
                  </a:solidFill>
                  <a:latin typeface="Consolas"/>
                  <a:ea typeface="Consolas"/>
                  <a:cs typeface="Consolas"/>
                  <a:sym typeface="Consolas"/>
                </a:rPr>
                <a:t> </a:t>
              </a:r>
              <a:r>
                <a:rPr lang="fr" sz="1600">
                  <a:solidFill>
                    <a:srgbClr val="9900FF"/>
                  </a:solidFill>
                  <a:latin typeface="Consolas"/>
                  <a:ea typeface="Consolas"/>
                  <a:cs typeface="Consolas"/>
                  <a:sym typeface="Consolas"/>
                </a:rPr>
                <a:t>RGID=</a:t>
              </a:r>
              <a:r>
                <a:rPr lang="fr" sz="1600">
                  <a:latin typeface="Consolas"/>
                  <a:ea typeface="Consolas"/>
                  <a:cs typeface="Consolas"/>
                  <a:sym typeface="Consolas"/>
                </a:rPr>
                <a:t>1</a:t>
              </a:r>
              <a:r>
                <a:rPr lang="fr" sz="1600">
                  <a:solidFill>
                    <a:srgbClr val="3D85C6"/>
                  </a:solidFill>
                  <a:latin typeface="Consolas"/>
                  <a:ea typeface="Consolas"/>
                  <a:cs typeface="Consolas"/>
                  <a:sym typeface="Consolas"/>
                </a:rPr>
                <a:t> </a:t>
              </a:r>
              <a:r>
                <a:rPr lang="fr" sz="1600">
                  <a:solidFill>
                    <a:srgbClr val="9900FF"/>
                  </a:solidFill>
                  <a:latin typeface="Consolas"/>
                  <a:ea typeface="Consolas"/>
                  <a:cs typeface="Consolas"/>
                  <a:sym typeface="Consolas"/>
                </a:rPr>
                <a:t>RGPL=</a:t>
              </a:r>
              <a:r>
                <a:rPr lang="fr" sz="1600">
                  <a:latin typeface="Consolas"/>
                  <a:ea typeface="Consolas"/>
                  <a:cs typeface="Consolas"/>
                  <a:sym typeface="Consolas"/>
                </a:rPr>
                <a:t>Illumina</a:t>
              </a:r>
              <a:r>
                <a:rPr lang="fr" sz="1600">
                  <a:solidFill>
                    <a:srgbClr val="3D85C6"/>
                  </a:solidFill>
                  <a:latin typeface="Consolas"/>
                  <a:ea typeface="Consolas"/>
                  <a:cs typeface="Consolas"/>
                  <a:sym typeface="Consolas"/>
                </a:rPr>
                <a:t> </a:t>
              </a:r>
              <a:r>
                <a:rPr lang="fr" sz="1600">
                  <a:solidFill>
                    <a:srgbClr val="9900FF"/>
                  </a:solidFill>
                  <a:latin typeface="Consolas"/>
                  <a:ea typeface="Consolas"/>
                  <a:cs typeface="Consolas"/>
                  <a:sym typeface="Consolas"/>
                </a:rPr>
                <a:t>RGPU=</a:t>
              </a:r>
              <a:r>
                <a:rPr lang="fr" sz="1600">
                  <a:latin typeface="Consolas"/>
                  <a:ea typeface="Consolas"/>
                  <a:cs typeface="Consolas"/>
                  <a:sym typeface="Consolas"/>
                </a:rPr>
                <a:t>PU \</a:t>
              </a:r>
              <a:endParaRPr sz="1600">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fr" sz="1600">
                  <a:solidFill>
                    <a:srgbClr val="9900FF"/>
                  </a:solidFill>
                  <a:latin typeface="Consolas"/>
                  <a:ea typeface="Consolas"/>
                  <a:cs typeface="Consolas"/>
                  <a:sym typeface="Consolas"/>
                </a:rPr>
                <a:t>RGSM=</a:t>
              </a:r>
              <a:r>
                <a:rPr lang="fr" sz="1600">
                  <a:latin typeface="Consolas"/>
                  <a:ea typeface="Consolas"/>
                  <a:cs typeface="Consolas"/>
                  <a:sym typeface="Consolas"/>
                </a:rPr>
                <a:t>SRR1262731</a:t>
              </a:r>
              <a:r>
                <a:rPr lang="fr" sz="1600">
                  <a:solidFill>
                    <a:srgbClr val="3D85C6"/>
                  </a:solidFill>
                  <a:latin typeface="Consolas"/>
                  <a:ea typeface="Consolas"/>
                  <a:cs typeface="Consolas"/>
                  <a:sym typeface="Consolas"/>
                </a:rPr>
                <a:t> </a:t>
              </a:r>
              <a:r>
                <a:rPr lang="fr" sz="1600">
                  <a:solidFill>
                    <a:srgbClr val="9900FF"/>
                  </a:solidFill>
                  <a:latin typeface="Consolas"/>
                  <a:ea typeface="Consolas"/>
                  <a:cs typeface="Consolas"/>
                  <a:sym typeface="Consolas"/>
                </a:rPr>
                <a:t>RGLB=</a:t>
              </a:r>
              <a:r>
                <a:rPr lang="fr" sz="1600">
                  <a:latin typeface="Consolas"/>
                  <a:ea typeface="Consolas"/>
                  <a:cs typeface="Consolas"/>
                  <a:sym typeface="Consolas"/>
                </a:rPr>
                <a:t>LB</a:t>
              </a:r>
              <a:endParaRPr sz="1600">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endParaRPr sz="1600">
                <a:solidFill>
                  <a:srgbClr val="3D85C6"/>
                </a:solidFill>
                <a:latin typeface="Consolas"/>
                <a:ea typeface="Consolas"/>
                <a:cs typeface="Consolas"/>
                <a:sym typeface="Consolas"/>
              </a:endParaRPr>
            </a:p>
            <a:p>
              <a:pPr marL="0" lvl="0" indent="0" algn="l" rtl="0">
                <a:spcBef>
                  <a:spcPts val="0"/>
                </a:spcBef>
                <a:spcAft>
                  <a:spcPts val="0"/>
                </a:spcAft>
                <a:buNone/>
              </a:pPr>
              <a:endParaRPr sz="1600">
                <a:solidFill>
                  <a:srgbClr val="0B5394"/>
                </a:solidFill>
                <a:latin typeface="Consolas"/>
                <a:ea typeface="Consolas"/>
                <a:cs typeface="Consolas"/>
                <a:sym typeface="Consolas"/>
              </a:endParaRPr>
            </a:p>
          </p:txBody>
        </p:sp>
        <p:sp>
          <p:nvSpPr>
            <p:cNvPr id="399" name="Google Shape;399;p65"/>
            <p:cNvSpPr txBox="1"/>
            <p:nvPr/>
          </p:nvSpPr>
          <p:spPr>
            <a:xfrm>
              <a:off x="159300" y="2775025"/>
              <a:ext cx="8984700" cy="468900"/>
            </a:xfrm>
            <a:prstGeom prst="rect">
              <a:avLst/>
            </a:prstGeom>
            <a:noFill/>
            <a:ln>
              <a:noFill/>
            </a:ln>
          </p:spPr>
          <p:txBody>
            <a:bodyPr spcFirstLastPara="1" wrap="square" lIns="91425" tIns="91425" rIns="91425" bIns="91425" anchor="ctr" anchorCtr="0">
              <a:noAutofit/>
            </a:bodyPr>
            <a:lstStyle/>
            <a:p>
              <a:pPr marL="457200" lvl="0" indent="-342900" algn="l" rtl="0">
                <a:lnSpc>
                  <a:spcPct val="115000"/>
                </a:lnSpc>
                <a:spcBef>
                  <a:spcPts val="0"/>
                </a:spcBef>
                <a:spcAft>
                  <a:spcPts val="0"/>
                </a:spcAft>
                <a:buClr>
                  <a:schemeClr val="dk1"/>
                </a:buClr>
                <a:buSzPts val="1800"/>
                <a:buFont typeface="Trebuchet MS"/>
                <a:buChar char="-"/>
              </a:pPr>
              <a:r>
                <a:rPr lang="fr" sz="1800">
                  <a:solidFill>
                    <a:schemeClr val="dk1"/>
                  </a:solidFill>
                  <a:latin typeface="Trebuchet MS"/>
                  <a:ea typeface="Trebuchet MS"/>
                  <a:cs typeface="Trebuchet MS"/>
                  <a:sym typeface="Trebuchet MS"/>
                </a:rPr>
                <a:t>Avec l’outil </a:t>
              </a:r>
              <a:r>
                <a:rPr lang="fr" sz="1800" b="1">
                  <a:solidFill>
                    <a:schemeClr val="dk1"/>
                  </a:solidFill>
                  <a:latin typeface="Trebuchet MS"/>
                  <a:ea typeface="Trebuchet MS"/>
                  <a:cs typeface="Trebuchet MS"/>
                  <a:sym typeface="Trebuchet MS"/>
                </a:rPr>
                <a:t>AddOrReplaceReadGroups</a:t>
              </a:r>
              <a:r>
                <a:rPr lang="fr" sz="1800">
                  <a:solidFill>
                    <a:schemeClr val="dk1"/>
                  </a:solidFill>
                  <a:latin typeface="Trebuchet MS"/>
                  <a:ea typeface="Trebuchet MS"/>
                  <a:cs typeface="Trebuchet MS"/>
                  <a:sym typeface="Trebuchet MS"/>
                </a:rPr>
                <a:t> de la suite PicardTools</a:t>
              </a:r>
              <a:endParaRPr sz="1800">
                <a:solidFill>
                  <a:schemeClr val="dk1"/>
                </a:solidFill>
                <a:latin typeface="Trebuchet MS"/>
                <a:ea typeface="Trebuchet MS"/>
                <a:cs typeface="Trebuchet MS"/>
                <a:sym typeface="Trebuchet MS"/>
              </a:endParaRPr>
            </a:p>
          </p:txBody>
        </p:sp>
      </p:grpSp>
      <p:sp>
        <p:nvSpPr>
          <p:cNvPr id="400" name="Google Shape;400;p65"/>
          <p:cNvSpPr txBox="1">
            <a:spLocks noGrp="1"/>
          </p:cNvSpPr>
          <p:nvPr>
            <p:ph type="sldNum" idx="12"/>
          </p:nvPr>
        </p:nvSpPr>
        <p:spPr>
          <a:xfrm>
            <a:off x="8548658" y="4739417"/>
            <a:ext cx="548700" cy="393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fr"/>
              <a:t>37</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97"/>
                                        </p:tgtEl>
                                        <p:attrNameLst>
                                          <p:attrName>style.visibility</p:attrName>
                                        </p:attrNameLst>
                                      </p:cBhvr>
                                      <p:to>
                                        <p:strVal val="visible"/>
                                      </p:to>
                                    </p:set>
                                    <p:animEffect transition="in" filter="fade">
                                      <p:cBhvr>
                                        <p:cTn id="7" dur="1000"/>
                                        <p:tgtEl>
                                          <p:spTgt spid="3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Google Shape;405;p66"/>
          <p:cNvSpPr txBox="1">
            <a:spLocks noGrp="1"/>
          </p:cNvSpPr>
          <p:nvPr>
            <p:ph type="title"/>
          </p:nvPr>
        </p:nvSpPr>
        <p:spPr>
          <a:xfrm>
            <a:off x="311700" y="1277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a:t>Marquage des duplicats de PCR</a:t>
            </a:r>
            <a:endParaRPr/>
          </a:p>
        </p:txBody>
      </p:sp>
      <p:sp>
        <p:nvSpPr>
          <p:cNvPr id="406" name="Google Shape;406;p66"/>
          <p:cNvSpPr txBox="1">
            <a:spLocks noGrp="1"/>
          </p:cNvSpPr>
          <p:nvPr>
            <p:ph type="body" idx="1"/>
          </p:nvPr>
        </p:nvSpPr>
        <p:spPr>
          <a:xfrm>
            <a:off x="311700" y="770650"/>
            <a:ext cx="8832300" cy="39879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fr"/>
              <a:t>Identifier les </a:t>
            </a:r>
            <a:r>
              <a:rPr lang="fr" b="1"/>
              <a:t>reads provenant d’une même molécule</a:t>
            </a:r>
            <a:r>
              <a:rPr lang="fr"/>
              <a:t> issus de :</a:t>
            </a:r>
            <a:endParaRPr/>
          </a:p>
          <a:p>
            <a:pPr marL="0" lvl="0" indent="457200" algn="l" rtl="0">
              <a:spcBef>
                <a:spcPts val="0"/>
              </a:spcBef>
              <a:spcAft>
                <a:spcPts val="0"/>
              </a:spcAft>
              <a:buNone/>
            </a:pPr>
            <a:r>
              <a:rPr lang="fr"/>
              <a:t>→ </a:t>
            </a:r>
            <a:r>
              <a:rPr lang="fr" sz="1800">
                <a:solidFill>
                  <a:srgbClr val="CC0000"/>
                </a:solidFill>
              </a:rPr>
              <a:t>PCR duplicates</a:t>
            </a:r>
            <a:r>
              <a:rPr lang="fr" sz="1800">
                <a:solidFill>
                  <a:schemeClr val="dk1"/>
                </a:solidFill>
              </a:rPr>
              <a:t> : </a:t>
            </a:r>
            <a:r>
              <a:rPr lang="fr" sz="1800"/>
              <a:t>amplification PCR durant la préparation de la librairie</a:t>
            </a:r>
            <a:endParaRPr sz="1800"/>
          </a:p>
          <a:p>
            <a:pPr marL="0" lvl="0" indent="457200" algn="l" rtl="0">
              <a:spcBef>
                <a:spcPts val="0"/>
              </a:spcBef>
              <a:spcAft>
                <a:spcPts val="1600"/>
              </a:spcAft>
              <a:buNone/>
            </a:pPr>
            <a:r>
              <a:rPr lang="fr">
                <a:solidFill>
                  <a:schemeClr val="dk1"/>
                </a:solidFill>
              </a:rPr>
              <a:t>→ </a:t>
            </a:r>
            <a:r>
              <a:rPr lang="fr" sz="1800">
                <a:solidFill>
                  <a:srgbClr val="CC0000"/>
                </a:solidFill>
              </a:rPr>
              <a:t>Optical duplicates</a:t>
            </a:r>
            <a:r>
              <a:rPr lang="fr" sz="1800"/>
              <a:t> : cluster illumina identifié comme deux clusters</a:t>
            </a:r>
            <a:endParaRPr sz="1800"/>
          </a:p>
        </p:txBody>
      </p:sp>
      <p:pic>
        <p:nvPicPr>
          <p:cNvPr id="407" name="Google Shape;407;p66"/>
          <p:cNvPicPr preferRelativeResize="0"/>
          <p:nvPr/>
        </p:nvPicPr>
        <p:blipFill>
          <a:blip r:embed="rId3">
            <a:alphaModFix/>
          </a:blip>
          <a:stretch>
            <a:fillRect/>
          </a:stretch>
        </p:blipFill>
        <p:spPr>
          <a:xfrm>
            <a:off x="743150" y="2668850"/>
            <a:ext cx="7657710" cy="1946450"/>
          </a:xfrm>
          <a:prstGeom prst="rect">
            <a:avLst/>
          </a:prstGeom>
          <a:noFill/>
          <a:ln>
            <a:noFill/>
          </a:ln>
        </p:spPr>
      </p:pic>
      <p:sp>
        <p:nvSpPr>
          <p:cNvPr id="408" name="Google Shape;408;p66"/>
          <p:cNvSpPr txBox="1">
            <a:spLocks noGrp="1"/>
          </p:cNvSpPr>
          <p:nvPr>
            <p:ph type="sldNum" idx="12"/>
          </p:nvPr>
        </p:nvSpPr>
        <p:spPr>
          <a:xfrm>
            <a:off x="8548658" y="4739417"/>
            <a:ext cx="548700" cy="393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fr"/>
              <a:t>38</a:t>
            </a:fld>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sp>
        <p:nvSpPr>
          <p:cNvPr id="413" name="Google Shape;413;p67"/>
          <p:cNvSpPr txBox="1">
            <a:spLocks noGrp="1"/>
          </p:cNvSpPr>
          <p:nvPr>
            <p:ph type="title"/>
          </p:nvPr>
        </p:nvSpPr>
        <p:spPr>
          <a:xfrm>
            <a:off x="311700" y="1277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a:t>Marquage des duplicats de PCR</a:t>
            </a:r>
            <a:endParaRPr/>
          </a:p>
        </p:txBody>
      </p:sp>
      <p:sp>
        <p:nvSpPr>
          <p:cNvPr id="414" name="Google Shape;414;p67"/>
          <p:cNvSpPr txBox="1">
            <a:spLocks noGrp="1"/>
          </p:cNvSpPr>
          <p:nvPr>
            <p:ph type="body" idx="1"/>
          </p:nvPr>
        </p:nvSpPr>
        <p:spPr>
          <a:xfrm>
            <a:off x="159300" y="770650"/>
            <a:ext cx="8952000" cy="20679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fr"/>
              <a:t>→ </a:t>
            </a:r>
            <a:r>
              <a:rPr lang="fr">
                <a:solidFill>
                  <a:srgbClr val="CC0000"/>
                </a:solidFill>
              </a:rPr>
              <a:t>Garder les duplicats</a:t>
            </a:r>
            <a:r>
              <a:rPr lang="fr"/>
              <a:t> de PCR : probabilité importante de confondre les duplicats avec des fragments biologiques issus du même locus </a:t>
            </a:r>
            <a:endParaRPr/>
          </a:p>
          <a:p>
            <a:pPr marL="0" lvl="0" indent="0" algn="just" rtl="0">
              <a:spcBef>
                <a:spcPts val="0"/>
              </a:spcBef>
              <a:spcAft>
                <a:spcPts val="0"/>
              </a:spcAft>
              <a:buNone/>
            </a:pPr>
            <a:r>
              <a:rPr lang="fr"/>
              <a:t>→ </a:t>
            </a:r>
            <a:r>
              <a:rPr lang="fr">
                <a:solidFill>
                  <a:srgbClr val="CC0000"/>
                </a:solidFill>
              </a:rPr>
              <a:t>Marquer les duplicats </a:t>
            </a:r>
            <a:r>
              <a:rPr lang="fr"/>
              <a:t>mais les conserver dans le fichier BAM : certains outils les supprimeront par défaut (samtools, GATK…)</a:t>
            </a:r>
            <a:endParaRPr/>
          </a:p>
          <a:p>
            <a:pPr marL="0" lvl="0" indent="0" algn="just" rtl="0">
              <a:spcBef>
                <a:spcPts val="0"/>
              </a:spcBef>
              <a:spcAft>
                <a:spcPts val="1600"/>
              </a:spcAft>
              <a:buNone/>
            </a:pPr>
            <a:r>
              <a:rPr lang="fr"/>
              <a:t>→ </a:t>
            </a:r>
            <a:r>
              <a:rPr lang="fr">
                <a:solidFill>
                  <a:srgbClr val="CC0000"/>
                </a:solidFill>
              </a:rPr>
              <a:t>Supprimer les duplicats</a:t>
            </a:r>
            <a:r>
              <a:rPr lang="fr"/>
              <a:t> du fichier BAM</a:t>
            </a:r>
            <a:endParaRPr/>
          </a:p>
        </p:txBody>
      </p:sp>
      <p:sp>
        <p:nvSpPr>
          <p:cNvPr id="415" name="Google Shape;415;p67"/>
          <p:cNvSpPr txBox="1"/>
          <p:nvPr/>
        </p:nvSpPr>
        <p:spPr>
          <a:xfrm>
            <a:off x="0" y="2573250"/>
            <a:ext cx="9144000" cy="2493900"/>
          </a:xfrm>
          <a:prstGeom prst="rect">
            <a:avLst/>
          </a:prstGeom>
          <a:solidFill>
            <a:srgbClr val="F3F3F3"/>
          </a:solidFill>
          <a:ln w="9525" cap="flat" cmpd="sng">
            <a:solidFill>
              <a:srgbClr val="4A86E8"/>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fr" sz="1600">
                <a:solidFill>
                  <a:schemeClr val="dk1"/>
                </a:solidFill>
                <a:latin typeface="Consolas"/>
                <a:ea typeface="Consolas"/>
                <a:cs typeface="Consolas"/>
                <a:sym typeface="Consolas"/>
              </a:rPr>
              <a:t>$ </a:t>
            </a:r>
            <a:r>
              <a:rPr lang="fr" sz="1600" b="1">
                <a:solidFill>
                  <a:srgbClr val="3D85C6"/>
                </a:solidFill>
                <a:latin typeface="Consolas"/>
                <a:ea typeface="Consolas"/>
                <a:cs typeface="Consolas"/>
                <a:sym typeface="Consolas"/>
              </a:rPr>
              <a:t>picard MarkDuplicates </a:t>
            </a:r>
            <a:r>
              <a:rPr lang="fr" sz="1600">
                <a:solidFill>
                  <a:srgbClr val="9900FF"/>
                </a:solidFill>
                <a:latin typeface="Consolas"/>
                <a:ea typeface="Consolas"/>
                <a:cs typeface="Consolas"/>
                <a:sym typeface="Consolas"/>
              </a:rPr>
              <a:t>--help</a:t>
            </a:r>
            <a:r>
              <a:rPr lang="fr" sz="1600">
                <a:solidFill>
                  <a:srgbClr val="3D85C6"/>
                </a:solidFill>
                <a:latin typeface="Consolas"/>
                <a:ea typeface="Consolas"/>
                <a:cs typeface="Consolas"/>
                <a:sym typeface="Consolas"/>
              </a:rPr>
              <a:t> </a:t>
            </a:r>
            <a:r>
              <a:rPr lang="fr" sz="1600">
                <a:solidFill>
                  <a:srgbClr val="666666"/>
                </a:solidFill>
                <a:latin typeface="Consolas"/>
                <a:ea typeface="Consolas"/>
                <a:cs typeface="Consolas"/>
                <a:sym typeface="Consolas"/>
              </a:rPr>
              <a:t># affiche l’aide</a:t>
            </a:r>
            <a:endParaRPr sz="1600">
              <a:solidFill>
                <a:srgbClr val="666666"/>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fr" sz="1600">
                <a:solidFill>
                  <a:schemeClr val="dk1"/>
                </a:solidFill>
                <a:latin typeface="Consolas"/>
                <a:ea typeface="Consolas"/>
                <a:cs typeface="Consolas"/>
                <a:sym typeface="Consolas"/>
              </a:rPr>
              <a:t>$ </a:t>
            </a:r>
            <a:r>
              <a:rPr lang="fr" sz="1600" b="1">
                <a:solidFill>
                  <a:srgbClr val="FF0000"/>
                </a:solidFill>
                <a:latin typeface="Consolas"/>
                <a:ea typeface="Consolas"/>
                <a:cs typeface="Consolas"/>
                <a:sym typeface="Consolas"/>
              </a:rPr>
              <a:t>srun --mem=8GB</a:t>
            </a:r>
            <a:r>
              <a:rPr lang="fr" sz="1600">
                <a:solidFill>
                  <a:schemeClr val="dk1"/>
                </a:solidFill>
                <a:latin typeface="Consolas"/>
                <a:ea typeface="Consolas"/>
                <a:cs typeface="Consolas"/>
                <a:sym typeface="Consolas"/>
              </a:rPr>
              <a:t> </a:t>
            </a:r>
            <a:r>
              <a:rPr lang="fr" sz="1600" b="1">
                <a:solidFill>
                  <a:srgbClr val="3D85C6"/>
                </a:solidFill>
                <a:latin typeface="Consolas"/>
                <a:ea typeface="Consolas"/>
                <a:cs typeface="Consolas"/>
                <a:sym typeface="Consolas"/>
              </a:rPr>
              <a:t>picard </a:t>
            </a:r>
            <a:r>
              <a:rPr lang="fr" sz="1600">
                <a:solidFill>
                  <a:srgbClr val="9900FF"/>
                </a:solidFill>
                <a:latin typeface="Consolas"/>
                <a:ea typeface="Consolas"/>
                <a:cs typeface="Consolas"/>
                <a:sym typeface="Consolas"/>
              </a:rPr>
              <a:t>-Xmx</a:t>
            </a:r>
            <a:r>
              <a:rPr lang="fr" sz="1600">
                <a:latin typeface="Consolas"/>
                <a:ea typeface="Consolas"/>
                <a:cs typeface="Consolas"/>
                <a:sym typeface="Consolas"/>
              </a:rPr>
              <a:t>8G</a:t>
            </a:r>
            <a:r>
              <a:rPr lang="fr" sz="1600">
                <a:solidFill>
                  <a:srgbClr val="3D85C6"/>
                </a:solidFill>
                <a:latin typeface="Consolas"/>
                <a:ea typeface="Consolas"/>
                <a:cs typeface="Consolas"/>
                <a:sym typeface="Consolas"/>
              </a:rPr>
              <a:t> </a:t>
            </a:r>
            <a:r>
              <a:rPr lang="fr" sz="1600" b="1">
                <a:solidFill>
                  <a:srgbClr val="3D85C6"/>
                </a:solidFill>
                <a:latin typeface="Consolas"/>
                <a:ea typeface="Consolas"/>
                <a:cs typeface="Consolas"/>
                <a:sym typeface="Consolas"/>
              </a:rPr>
              <a:t>MarkDuplicates </a:t>
            </a:r>
            <a:r>
              <a:rPr lang="fr" sz="1600">
                <a:solidFill>
                  <a:srgbClr val="9900FF"/>
                </a:solidFill>
                <a:latin typeface="Consolas"/>
                <a:ea typeface="Consolas"/>
                <a:cs typeface="Consolas"/>
                <a:sym typeface="Consolas"/>
              </a:rPr>
              <a:t>I=</a:t>
            </a:r>
            <a:r>
              <a:rPr lang="fr" sz="1600">
                <a:latin typeface="Consolas"/>
                <a:ea typeface="Consolas"/>
                <a:cs typeface="Consolas"/>
                <a:sym typeface="Consolas"/>
              </a:rPr>
              <a:t>SRR1262731_extract.sort.rg.bam \</a:t>
            </a:r>
            <a:endParaRPr sz="1600">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fr" sz="1600">
                <a:solidFill>
                  <a:srgbClr val="9900FF"/>
                </a:solidFill>
                <a:latin typeface="Consolas"/>
                <a:ea typeface="Consolas"/>
                <a:cs typeface="Consolas"/>
                <a:sym typeface="Consolas"/>
              </a:rPr>
              <a:t>O=</a:t>
            </a:r>
            <a:r>
              <a:rPr lang="fr" sz="1600">
                <a:latin typeface="Consolas"/>
                <a:ea typeface="Consolas"/>
                <a:cs typeface="Consolas"/>
                <a:sym typeface="Consolas"/>
              </a:rPr>
              <a:t>SRR1262731_extract.sort.rg.md.bam </a:t>
            </a:r>
            <a:r>
              <a:rPr lang="fr" sz="1600">
                <a:solidFill>
                  <a:srgbClr val="9900FF"/>
                </a:solidFill>
                <a:latin typeface="Consolas"/>
                <a:ea typeface="Consolas"/>
                <a:cs typeface="Consolas"/>
                <a:sym typeface="Consolas"/>
              </a:rPr>
              <a:t>M=</a:t>
            </a:r>
            <a:r>
              <a:rPr lang="fr" sz="1600">
                <a:latin typeface="Consolas"/>
                <a:ea typeface="Consolas"/>
                <a:cs typeface="Consolas"/>
                <a:sym typeface="Consolas"/>
              </a:rPr>
              <a:t>SRR1262731_extract_metrics_md.txt \</a:t>
            </a:r>
            <a:endParaRPr sz="1600">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fr" sz="1600">
                <a:solidFill>
                  <a:srgbClr val="9900FF"/>
                </a:solidFill>
                <a:latin typeface="Consolas"/>
                <a:ea typeface="Consolas"/>
                <a:cs typeface="Consolas"/>
                <a:sym typeface="Consolas"/>
              </a:rPr>
              <a:t>VALIDATION_STRINGENCY=</a:t>
            </a:r>
            <a:r>
              <a:rPr lang="fr" sz="1600">
                <a:latin typeface="Consolas"/>
                <a:ea typeface="Consolas"/>
                <a:cs typeface="Consolas"/>
                <a:sym typeface="Consolas"/>
              </a:rPr>
              <a:t>SILENT</a:t>
            </a:r>
            <a:endParaRPr sz="1600">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fr" sz="1600">
                <a:solidFill>
                  <a:schemeClr val="dk1"/>
                </a:solidFill>
                <a:latin typeface="Consolas"/>
                <a:ea typeface="Consolas"/>
                <a:cs typeface="Consolas"/>
                <a:sym typeface="Consolas"/>
              </a:rPr>
              <a:t>$ </a:t>
            </a:r>
            <a:r>
              <a:rPr lang="fr" sz="1600" b="1">
                <a:solidFill>
                  <a:srgbClr val="FF0000"/>
                </a:solidFill>
                <a:latin typeface="Consolas"/>
                <a:ea typeface="Consolas"/>
                <a:cs typeface="Consolas"/>
                <a:sym typeface="Consolas"/>
              </a:rPr>
              <a:t>srun</a:t>
            </a:r>
            <a:r>
              <a:rPr lang="fr" sz="1600">
                <a:solidFill>
                  <a:schemeClr val="dk1"/>
                </a:solidFill>
                <a:latin typeface="Consolas"/>
                <a:ea typeface="Consolas"/>
                <a:cs typeface="Consolas"/>
                <a:sym typeface="Consolas"/>
              </a:rPr>
              <a:t> </a:t>
            </a:r>
            <a:r>
              <a:rPr lang="fr" sz="1600" b="1">
                <a:solidFill>
                  <a:srgbClr val="3D85C6"/>
                </a:solidFill>
                <a:latin typeface="Consolas"/>
                <a:ea typeface="Consolas"/>
                <a:cs typeface="Consolas"/>
                <a:sym typeface="Consolas"/>
              </a:rPr>
              <a:t>samtools</a:t>
            </a:r>
            <a:r>
              <a:rPr lang="fr" sz="1600">
                <a:solidFill>
                  <a:srgbClr val="3D85C6"/>
                </a:solidFill>
                <a:latin typeface="Consolas"/>
                <a:ea typeface="Consolas"/>
                <a:cs typeface="Consolas"/>
                <a:sym typeface="Consolas"/>
              </a:rPr>
              <a:t> </a:t>
            </a:r>
            <a:r>
              <a:rPr lang="fr" sz="1600" b="1">
                <a:solidFill>
                  <a:srgbClr val="3D85C6"/>
                </a:solidFill>
                <a:latin typeface="Consolas"/>
                <a:ea typeface="Consolas"/>
                <a:cs typeface="Consolas"/>
                <a:sym typeface="Consolas"/>
              </a:rPr>
              <a:t>flagstat</a:t>
            </a:r>
            <a:r>
              <a:rPr lang="fr" sz="1600">
                <a:solidFill>
                  <a:srgbClr val="3D85C6"/>
                </a:solidFill>
                <a:latin typeface="Consolas"/>
                <a:ea typeface="Consolas"/>
                <a:cs typeface="Consolas"/>
                <a:sym typeface="Consolas"/>
              </a:rPr>
              <a:t> </a:t>
            </a:r>
            <a:r>
              <a:rPr lang="fr" sz="1600">
                <a:latin typeface="Consolas"/>
                <a:ea typeface="Consolas"/>
                <a:cs typeface="Consolas"/>
                <a:sym typeface="Consolas"/>
              </a:rPr>
              <a:t>SRR1262731_extract.sort.rg.md.bam \</a:t>
            </a:r>
            <a:endParaRPr sz="1600">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fr" sz="1600">
                <a:latin typeface="Consolas"/>
                <a:ea typeface="Consolas"/>
                <a:cs typeface="Consolas"/>
                <a:sym typeface="Consolas"/>
              </a:rPr>
              <a:t>&gt; SRR1262731_extract.md.flagstat.txt</a:t>
            </a:r>
            <a:endParaRPr sz="1600">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fr" sz="1600">
                <a:solidFill>
                  <a:schemeClr val="dk1"/>
                </a:solidFill>
                <a:latin typeface="Consolas"/>
                <a:ea typeface="Consolas"/>
                <a:cs typeface="Consolas"/>
                <a:sym typeface="Consolas"/>
              </a:rPr>
              <a:t>$ </a:t>
            </a:r>
            <a:r>
              <a:rPr lang="fr" sz="1600" b="1">
                <a:solidFill>
                  <a:srgbClr val="3D85C6"/>
                </a:solidFill>
                <a:latin typeface="Consolas"/>
                <a:ea typeface="Consolas"/>
                <a:cs typeface="Consolas"/>
                <a:sym typeface="Consolas"/>
              </a:rPr>
              <a:t>cat</a:t>
            </a:r>
            <a:r>
              <a:rPr lang="fr" sz="1600">
                <a:solidFill>
                  <a:srgbClr val="3D85C6"/>
                </a:solidFill>
                <a:latin typeface="Consolas"/>
                <a:ea typeface="Consolas"/>
                <a:cs typeface="Consolas"/>
                <a:sym typeface="Consolas"/>
              </a:rPr>
              <a:t> </a:t>
            </a:r>
            <a:r>
              <a:rPr lang="fr" sz="1600">
                <a:latin typeface="Consolas"/>
                <a:ea typeface="Consolas"/>
                <a:cs typeface="Consolas"/>
                <a:sym typeface="Consolas"/>
              </a:rPr>
              <a:t>SRR1262731_extract.md.flagstat.txt</a:t>
            </a:r>
            <a:r>
              <a:rPr lang="fr" sz="1600">
                <a:solidFill>
                  <a:srgbClr val="666666"/>
                </a:solidFill>
                <a:latin typeface="Consolas"/>
                <a:ea typeface="Consolas"/>
                <a:cs typeface="Consolas"/>
                <a:sym typeface="Consolas"/>
              </a:rPr>
              <a:t> # nombre de duplicats</a:t>
            </a:r>
            <a:endParaRPr sz="1600">
              <a:solidFill>
                <a:srgbClr val="3D85C6"/>
              </a:solidFill>
              <a:latin typeface="Consolas"/>
              <a:ea typeface="Consolas"/>
              <a:cs typeface="Consolas"/>
              <a:sym typeface="Consolas"/>
            </a:endParaRPr>
          </a:p>
          <a:p>
            <a:pPr marL="0" lvl="0" indent="0" algn="l" rtl="0">
              <a:spcBef>
                <a:spcPts val="1000"/>
              </a:spcBef>
              <a:spcAft>
                <a:spcPts val="0"/>
              </a:spcAft>
              <a:buClr>
                <a:schemeClr val="dk1"/>
              </a:buClr>
              <a:buSzPts val="1100"/>
              <a:buFont typeface="Arial"/>
              <a:buNone/>
            </a:pPr>
            <a:r>
              <a:rPr lang="fr" sz="1600">
                <a:solidFill>
                  <a:schemeClr val="dk1"/>
                </a:solidFill>
                <a:latin typeface="Consolas"/>
                <a:ea typeface="Consolas"/>
                <a:cs typeface="Consolas"/>
                <a:sym typeface="Consolas"/>
              </a:rPr>
              <a:t>$ </a:t>
            </a:r>
            <a:r>
              <a:rPr lang="fr" sz="1600" b="1">
                <a:solidFill>
                  <a:srgbClr val="3D85C6"/>
                </a:solidFill>
                <a:latin typeface="Consolas"/>
                <a:ea typeface="Consolas"/>
                <a:cs typeface="Consolas"/>
                <a:sym typeface="Consolas"/>
              </a:rPr>
              <a:t>grep </a:t>
            </a:r>
            <a:r>
              <a:rPr lang="fr" sz="1600">
                <a:solidFill>
                  <a:srgbClr val="9900FF"/>
                </a:solidFill>
                <a:latin typeface="Consolas"/>
                <a:ea typeface="Consolas"/>
                <a:cs typeface="Consolas"/>
                <a:sym typeface="Consolas"/>
              </a:rPr>
              <a:t>-A</a:t>
            </a:r>
            <a:r>
              <a:rPr lang="fr" sz="1600">
                <a:solidFill>
                  <a:srgbClr val="3D85C6"/>
                </a:solidFill>
                <a:latin typeface="Consolas"/>
                <a:ea typeface="Consolas"/>
                <a:cs typeface="Consolas"/>
                <a:sym typeface="Consolas"/>
              </a:rPr>
              <a:t>1 "LIBRARY" </a:t>
            </a:r>
            <a:r>
              <a:rPr lang="fr" sz="1600">
                <a:solidFill>
                  <a:schemeClr val="dk1"/>
                </a:solidFill>
                <a:latin typeface="Consolas"/>
                <a:ea typeface="Consolas"/>
                <a:cs typeface="Consolas"/>
                <a:sym typeface="Consolas"/>
              </a:rPr>
              <a:t>SRR1262731_extract_metrics_md.txt</a:t>
            </a:r>
            <a:r>
              <a:rPr lang="fr" sz="1600">
                <a:latin typeface="Consolas"/>
                <a:ea typeface="Consolas"/>
                <a:cs typeface="Consolas"/>
                <a:sym typeface="Consolas"/>
              </a:rPr>
              <a:t> |</a:t>
            </a:r>
            <a:r>
              <a:rPr lang="fr" sz="1600">
                <a:solidFill>
                  <a:srgbClr val="3D85C6"/>
                </a:solidFill>
                <a:latin typeface="Consolas"/>
                <a:ea typeface="Consolas"/>
                <a:cs typeface="Consolas"/>
                <a:sym typeface="Consolas"/>
              </a:rPr>
              <a:t> </a:t>
            </a:r>
            <a:r>
              <a:rPr lang="fr" sz="1600" b="1">
                <a:solidFill>
                  <a:srgbClr val="3D85C6"/>
                </a:solidFill>
                <a:latin typeface="Consolas"/>
                <a:ea typeface="Consolas"/>
                <a:cs typeface="Consolas"/>
                <a:sym typeface="Consolas"/>
              </a:rPr>
              <a:t>less</a:t>
            </a:r>
            <a:r>
              <a:rPr lang="fr" sz="1600">
                <a:solidFill>
                  <a:srgbClr val="3D85C6"/>
                </a:solidFill>
                <a:latin typeface="Consolas"/>
                <a:ea typeface="Consolas"/>
                <a:cs typeface="Consolas"/>
                <a:sym typeface="Consolas"/>
              </a:rPr>
              <a:t> </a:t>
            </a:r>
            <a:r>
              <a:rPr lang="fr" sz="1600">
                <a:solidFill>
                  <a:srgbClr val="9900FF"/>
                </a:solidFill>
                <a:latin typeface="Consolas"/>
                <a:ea typeface="Consolas"/>
                <a:cs typeface="Consolas"/>
                <a:sym typeface="Consolas"/>
              </a:rPr>
              <a:t>-S </a:t>
            </a:r>
            <a:r>
              <a:rPr lang="fr" sz="1600">
                <a:solidFill>
                  <a:srgbClr val="666666"/>
                </a:solidFill>
                <a:latin typeface="Consolas"/>
                <a:ea typeface="Consolas"/>
                <a:cs typeface="Consolas"/>
                <a:sym typeface="Consolas"/>
              </a:rPr>
              <a:t># % de pcrDup</a:t>
            </a:r>
            <a:endParaRPr sz="1600">
              <a:solidFill>
                <a:srgbClr val="9900FF"/>
              </a:solidFill>
              <a:latin typeface="Consolas"/>
              <a:ea typeface="Consolas"/>
              <a:cs typeface="Consolas"/>
              <a:sym typeface="Consolas"/>
            </a:endParaRPr>
          </a:p>
          <a:p>
            <a:pPr marL="0" lvl="0" indent="0" algn="l" rtl="0">
              <a:spcBef>
                <a:spcPts val="0"/>
              </a:spcBef>
              <a:spcAft>
                <a:spcPts val="0"/>
              </a:spcAft>
              <a:buNone/>
            </a:pPr>
            <a:endParaRPr sz="1600">
              <a:solidFill>
                <a:srgbClr val="0B5394"/>
              </a:solidFill>
              <a:latin typeface="Consolas"/>
              <a:ea typeface="Consolas"/>
              <a:cs typeface="Consolas"/>
              <a:sym typeface="Consolas"/>
            </a:endParaRPr>
          </a:p>
        </p:txBody>
      </p:sp>
      <p:sp>
        <p:nvSpPr>
          <p:cNvPr id="416" name="Google Shape;416;p67"/>
          <p:cNvSpPr txBox="1">
            <a:spLocks noGrp="1"/>
          </p:cNvSpPr>
          <p:nvPr>
            <p:ph type="sldNum" idx="12"/>
          </p:nvPr>
        </p:nvSpPr>
        <p:spPr>
          <a:xfrm>
            <a:off x="8548658" y="4739417"/>
            <a:ext cx="548700" cy="393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fr"/>
              <a:t>39</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15"/>
                                        </p:tgtEl>
                                        <p:attrNameLst>
                                          <p:attrName>style.visibility</p:attrName>
                                        </p:attrNameLst>
                                      </p:cBhvr>
                                      <p:to>
                                        <p:strVal val="visible"/>
                                      </p:to>
                                    </p:set>
                                    <p:animEffect transition="in" filter="fade">
                                      <p:cBhvr>
                                        <p:cTn id="7" dur="1000"/>
                                        <p:tgtEl>
                                          <p:spTgt spid="4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39"/>
          <p:cNvSpPr txBox="1"/>
          <p:nvPr/>
        </p:nvSpPr>
        <p:spPr>
          <a:xfrm>
            <a:off x="0" y="1233225"/>
            <a:ext cx="9144000" cy="1783500"/>
          </a:xfrm>
          <a:prstGeom prst="rect">
            <a:avLst/>
          </a:prstGeom>
          <a:solidFill>
            <a:srgbClr val="F3F3F3"/>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fr" sz="1600">
                <a:solidFill>
                  <a:srgbClr val="073763"/>
                </a:solidFill>
              </a:rPr>
              <a:t># Chargement de l’environnement dédié à cette session</a:t>
            </a:r>
            <a:endParaRPr sz="1600">
              <a:solidFill>
                <a:srgbClr val="073763"/>
              </a:solidFill>
            </a:endParaRPr>
          </a:p>
          <a:p>
            <a:pPr marL="0" lvl="0" indent="0" algn="l" rtl="0">
              <a:lnSpc>
                <a:spcPct val="115000"/>
              </a:lnSpc>
              <a:spcBef>
                <a:spcPts val="0"/>
              </a:spcBef>
              <a:spcAft>
                <a:spcPts val="0"/>
              </a:spcAft>
              <a:buClr>
                <a:schemeClr val="dk1"/>
              </a:buClr>
              <a:buSzPts val="1100"/>
              <a:buFont typeface="Arial"/>
              <a:buNone/>
            </a:pPr>
            <a:r>
              <a:rPr lang="fr" sz="1600">
                <a:solidFill>
                  <a:schemeClr val="dk1"/>
                </a:solidFill>
                <a:latin typeface="Consolas"/>
                <a:ea typeface="Consolas"/>
                <a:cs typeface="Consolas"/>
                <a:sym typeface="Consolas"/>
              </a:rPr>
              <a:t>$</a:t>
            </a:r>
            <a:r>
              <a:rPr lang="fr" sz="1600" b="1">
                <a:solidFill>
                  <a:schemeClr val="dk1"/>
                </a:solidFill>
                <a:latin typeface="Consolas"/>
                <a:ea typeface="Consolas"/>
                <a:cs typeface="Consolas"/>
                <a:sym typeface="Consolas"/>
              </a:rPr>
              <a:t> </a:t>
            </a:r>
            <a:r>
              <a:rPr lang="fr" sz="1600" b="1">
                <a:solidFill>
                  <a:srgbClr val="3D85C6"/>
                </a:solidFill>
                <a:latin typeface="Consolas"/>
                <a:ea typeface="Consolas"/>
                <a:cs typeface="Consolas"/>
                <a:sym typeface="Consolas"/>
              </a:rPr>
              <a:t>module load conda</a:t>
            </a:r>
            <a:endParaRPr sz="1600" b="1">
              <a:solidFill>
                <a:srgbClr val="3D85C6"/>
              </a:solidFill>
              <a:latin typeface="Consolas"/>
              <a:ea typeface="Consolas"/>
              <a:cs typeface="Consolas"/>
              <a:sym typeface="Consolas"/>
            </a:endParaRPr>
          </a:p>
          <a:p>
            <a:pPr marL="0" lvl="0" indent="0" algn="l" rtl="0">
              <a:lnSpc>
                <a:spcPct val="115000"/>
              </a:lnSpc>
              <a:spcBef>
                <a:spcPts val="0"/>
              </a:spcBef>
              <a:spcAft>
                <a:spcPts val="0"/>
              </a:spcAft>
              <a:buClr>
                <a:schemeClr val="dk1"/>
              </a:buClr>
              <a:buSzPts val="1100"/>
              <a:buFont typeface="Arial"/>
              <a:buNone/>
            </a:pPr>
            <a:r>
              <a:rPr lang="fr" sz="1600" b="1">
                <a:latin typeface="Consolas"/>
                <a:ea typeface="Consolas"/>
                <a:cs typeface="Consolas"/>
                <a:sym typeface="Consolas"/>
              </a:rPr>
              <a:t>$</a:t>
            </a:r>
            <a:r>
              <a:rPr lang="fr" sz="1600" b="1">
                <a:solidFill>
                  <a:srgbClr val="3D85C6"/>
                </a:solidFill>
                <a:latin typeface="Consolas"/>
                <a:ea typeface="Consolas"/>
                <a:cs typeface="Consolas"/>
                <a:sym typeface="Consolas"/>
              </a:rPr>
              <a:t> source activate</a:t>
            </a:r>
            <a:r>
              <a:rPr lang="fr" sz="1600">
                <a:solidFill>
                  <a:srgbClr val="3D85C6"/>
                </a:solidFill>
                <a:latin typeface="Consolas"/>
                <a:ea typeface="Consolas"/>
                <a:cs typeface="Consolas"/>
                <a:sym typeface="Consolas"/>
              </a:rPr>
              <a:t> eba2018_variant_calling_python3</a:t>
            </a:r>
            <a:endParaRPr sz="1600">
              <a:solidFill>
                <a:srgbClr val="073763"/>
              </a:solidFill>
              <a:latin typeface="Consolas"/>
              <a:ea typeface="Consolas"/>
              <a:cs typeface="Consolas"/>
              <a:sym typeface="Consolas"/>
            </a:endParaRPr>
          </a:p>
        </p:txBody>
      </p:sp>
      <p:sp>
        <p:nvSpPr>
          <p:cNvPr id="167" name="Google Shape;167;p39"/>
          <p:cNvSpPr txBox="1"/>
          <p:nvPr/>
        </p:nvSpPr>
        <p:spPr>
          <a:xfrm>
            <a:off x="311700" y="127775"/>
            <a:ext cx="85206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 sz="2800">
                <a:solidFill>
                  <a:srgbClr val="3D85C6"/>
                </a:solidFill>
                <a:latin typeface="Trebuchet MS"/>
                <a:ea typeface="Trebuchet MS"/>
                <a:cs typeface="Trebuchet MS"/>
                <a:sym typeface="Trebuchet MS"/>
              </a:rPr>
              <a:t>Cluster de l’IFB</a:t>
            </a:r>
            <a:endParaRPr sz="2800">
              <a:solidFill>
                <a:srgbClr val="3D85C6"/>
              </a:solidFill>
              <a:latin typeface="Trebuchet MS"/>
              <a:ea typeface="Trebuchet MS"/>
              <a:cs typeface="Trebuchet MS"/>
              <a:sym typeface="Trebuchet MS"/>
            </a:endParaRPr>
          </a:p>
        </p:txBody>
      </p:sp>
      <p:sp>
        <p:nvSpPr>
          <p:cNvPr id="168" name="Google Shape;168;p3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fr"/>
              <a:t>4</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sp>
        <p:nvSpPr>
          <p:cNvPr id="421" name="Google Shape;421;p68"/>
          <p:cNvSpPr txBox="1">
            <a:spLocks noGrp="1"/>
          </p:cNvSpPr>
          <p:nvPr>
            <p:ph type="title"/>
          </p:nvPr>
        </p:nvSpPr>
        <p:spPr>
          <a:xfrm>
            <a:off x="311700" y="1277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a:t>Filtres sur les alignements</a:t>
            </a:r>
            <a:endParaRPr/>
          </a:p>
        </p:txBody>
      </p:sp>
      <p:sp>
        <p:nvSpPr>
          <p:cNvPr id="422" name="Google Shape;422;p68"/>
          <p:cNvSpPr txBox="1">
            <a:spLocks noGrp="1"/>
          </p:cNvSpPr>
          <p:nvPr>
            <p:ph type="body" idx="1"/>
          </p:nvPr>
        </p:nvSpPr>
        <p:spPr>
          <a:xfrm>
            <a:off x="159300" y="770650"/>
            <a:ext cx="8984700" cy="398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b="1">
                <a:solidFill>
                  <a:schemeClr val="dk1"/>
                </a:solidFill>
              </a:rPr>
              <a:t>Restreindre le fichier BAM</a:t>
            </a:r>
            <a:r>
              <a:rPr lang="fr">
                <a:solidFill>
                  <a:schemeClr val="dk1"/>
                </a:solidFill>
              </a:rPr>
              <a:t> en fonction de métriques d’alignements : </a:t>
            </a:r>
            <a:endParaRPr>
              <a:solidFill>
                <a:schemeClr val="dk1"/>
              </a:solidFill>
            </a:endParaRPr>
          </a:p>
          <a:p>
            <a:pPr marL="457200" lvl="0" indent="-342900" algn="just" rtl="0">
              <a:spcBef>
                <a:spcPts val="0"/>
              </a:spcBef>
              <a:spcAft>
                <a:spcPts val="0"/>
              </a:spcAft>
              <a:buClr>
                <a:schemeClr val="dk1"/>
              </a:buClr>
              <a:buSzPts val="1800"/>
              <a:buChar char="-"/>
            </a:pPr>
            <a:r>
              <a:rPr lang="fr" sz="1800">
                <a:solidFill>
                  <a:srgbClr val="CC0000"/>
                </a:solidFill>
              </a:rPr>
              <a:t>qualité de mapping</a:t>
            </a:r>
            <a:r>
              <a:rPr lang="fr" sz="1800">
                <a:solidFill>
                  <a:schemeClr val="dk1"/>
                </a:solidFill>
              </a:rPr>
              <a:t> (MAPQ) suffisante</a:t>
            </a:r>
            <a:endParaRPr sz="1800">
              <a:solidFill>
                <a:schemeClr val="dk1"/>
              </a:solidFill>
            </a:endParaRPr>
          </a:p>
          <a:p>
            <a:pPr marL="457200" lvl="0" indent="-342900" algn="just" rtl="0">
              <a:spcBef>
                <a:spcPts val="0"/>
              </a:spcBef>
              <a:spcAft>
                <a:spcPts val="0"/>
              </a:spcAft>
              <a:buClr>
                <a:schemeClr val="dk1"/>
              </a:buClr>
              <a:buSzPts val="1800"/>
              <a:buChar char="-"/>
            </a:pPr>
            <a:r>
              <a:rPr lang="fr" sz="1800">
                <a:solidFill>
                  <a:schemeClr val="dk1"/>
                </a:solidFill>
              </a:rPr>
              <a:t>retrait des reads non mappés </a:t>
            </a:r>
            <a:endParaRPr sz="1800">
              <a:solidFill>
                <a:schemeClr val="dk1"/>
              </a:solidFill>
            </a:endParaRPr>
          </a:p>
          <a:p>
            <a:pPr marL="457200" lvl="0" indent="0" algn="just" rtl="0">
              <a:spcBef>
                <a:spcPts val="1600"/>
              </a:spcBef>
              <a:spcAft>
                <a:spcPts val="0"/>
              </a:spcAft>
              <a:buNone/>
            </a:pPr>
            <a:endParaRPr sz="1800">
              <a:solidFill>
                <a:schemeClr val="dk1"/>
              </a:solidFill>
            </a:endParaRPr>
          </a:p>
          <a:p>
            <a:pPr marL="457200" lvl="0" indent="0" algn="l" rtl="0">
              <a:spcBef>
                <a:spcPts val="1600"/>
              </a:spcBef>
              <a:spcAft>
                <a:spcPts val="1600"/>
              </a:spcAft>
              <a:buNone/>
            </a:pPr>
            <a:endParaRPr>
              <a:solidFill>
                <a:schemeClr val="dk1"/>
              </a:solidFill>
            </a:endParaRPr>
          </a:p>
        </p:txBody>
      </p:sp>
      <p:sp>
        <p:nvSpPr>
          <p:cNvPr id="423" name="Google Shape;423;p68"/>
          <p:cNvSpPr txBox="1"/>
          <p:nvPr/>
        </p:nvSpPr>
        <p:spPr>
          <a:xfrm>
            <a:off x="0" y="2021575"/>
            <a:ext cx="9144000" cy="2204100"/>
          </a:xfrm>
          <a:prstGeom prst="rect">
            <a:avLst/>
          </a:prstGeom>
          <a:solidFill>
            <a:srgbClr val="F3F3F3"/>
          </a:solidFill>
          <a:ln w="9525" cap="flat" cmpd="sng">
            <a:solidFill>
              <a:srgbClr val="4A86E8"/>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 sz="1600">
                <a:solidFill>
                  <a:srgbClr val="666666"/>
                </a:solidFill>
                <a:latin typeface="Consolas"/>
                <a:ea typeface="Consolas"/>
                <a:cs typeface="Consolas"/>
                <a:sym typeface="Consolas"/>
              </a:rPr>
              <a:t># Suppression des reads non mappés et filtre sur les reads avec MAPQ &lt; 30</a:t>
            </a:r>
            <a:endParaRPr sz="1600">
              <a:solidFill>
                <a:srgbClr val="666666"/>
              </a:solidFill>
              <a:latin typeface="Consolas"/>
              <a:ea typeface="Consolas"/>
              <a:cs typeface="Consolas"/>
              <a:sym typeface="Consolas"/>
            </a:endParaRPr>
          </a:p>
          <a:p>
            <a:pPr marL="0" lvl="0" indent="0" algn="l" rtl="0">
              <a:spcBef>
                <a:spcPts val="0"/>
              </a:spcBef>
              <a:spcAft>
                <a:spcPts val="0"/>
              </a:spcAft>
              <a:buNone/>
            </a:pPr>
            <a:r>
              <a:rPr lang="fr" sz="1600">
                <a:solidFill>
                  <a:schemeClr val="dk1"/>
                </a:solidFill>
                <a:latin typeface="Consolas"/>
                <a:ea typeface="Consolas"/>
                <a:cs typeface="Consolas"/>
                <a:sym typeface="Consolas"/>
              </a:rPr>
              <a:t>$ </a:t>
            </a:r>
            <a:r>
              <a:rPr lang="fr" sz="1600" b="1">
                <a:solidFill>
                  <a:srgbClr val="FF0000"/>
                </a:solidFill>
                <a:latin typeface="Consolas"/>
                <a:ea typeface="Consolas"/>
                <a:cs typeface="Consolas"/>
                <a:sym typeface="Consolas"/>
              </a:rPr>
              <a:t>srun</a:t>
            </a:r>
            <a:r>
              <a:rPr lang="fr" sz="1600">
                <a:solidFill>
                  <a:schemeClr val="dk1"/>
                </a:solidFill>
                <a:latin typeface="Consolas"/>
                <a:ea typeface="Consolas"/>
                <a:cs typeface="Consolas"/>
                <a:sym typeface="Consolas"/>
              </a:rPr>
              <a:t> </a:t>
            </a:r>
            <a:r>
              <a:rPr lang="fr" sz="1600" b="1">
                <a:solidFill>
                  <a:srgbClr val="3D85C6"/>
                </a:solidFill>
                <a:latin typeface="Consolas"/>
                <a:ea typeface="Consolas"/>
                <a:cs typeface="Consolas"/>
                <a:sym typeface="Consolas"/>
              </a:rPr>
              <a:t>samtools</a:t>
            </a:r>
            <a:r>
              <a:rPr lang="fr" sz="1600">
                <a:solidFill>
                  <a:srgbClr val="3D85C6"/>
                </a:solidFill>
                <a:latin typeface="Consolas"/>
                <a:ea typeface="Consolas"/>
                <a:cs typeface="Consolas"/>
                <a:sym typeface="Consolas"/>
              </a:rPr>
              <a:t> </a:t>
            </a:r>
            <a:r>
              <a:rPr lang="fr" sz="1600" b="1">
                <a:solidFill>
                  <a:srgbClr val="3D85C6"/>
                </a:solidFill>
                <a:latin typeface="Consolas"/>
                <a:ea typeface="Consolas"/>
                <a:cs typeface="Consolas"/>
                <a:sym typeface="Consolas"/>
              </a:rPr>
              <a:t>view</a:t>
            </a:r>
            <a:r>
              <a:rPr lang="fr" sz="1600">
                <a:solidFill>
                  <a:srgbClr val="3D85C6"/>
                </a:solidFill>
                <a:latin typeface="Consolas"/>
                <a:ea typeface="Consolas"/>
                <a:cs typeface="Consolas"/>
                <a:sym typeface="Consolas"/>
              </a:rPr>
              <a:t> </a:t>
            </a:r>
            <a:r>
              <a:rPr lang="fr" sz="1600">
                <a:solidFill>
                  <a:srgbClr val="9900FF"/>
                </a:solidFill>
                <a:latin typeface="Consolas"/>
                <a:ea typeface="Consolas"/>
                <a:cs typeface="Consolas"/>
                <a:sym typeface="Consolas"/>
              </a:rPr>
              <a:t>-bh</a:t>
            </a:r>
            <a:r>
              <a:rPr lang="fr" sz="1600">
                <a:solidFill>
                  <a:srgbClr val="3D85C6"/>
                </a:solidFill>
                <a:latin typeface="Consolas"/>
                <a:ea typeface="Consolas"/>
                <a:cs typeface="Consolas"/>
                <a:sym typeface="Consolas"/>
              </a:rPr>
              <a:t> </a:t>
            </a:r>
            <a:r>
              <a:rPr lang="fr" sz="1600">
                <a:solidFill>
                  <a:srgbClr val="9900FF"/>
                </a:solidFill>
                <a:latin typeface="Consolas"/>
                <a:ea typeface="Consolas"/>
                <a:cs typeface="Consolas"/>
                <a:sym typeface="Consolas"/>
              </a:rPr>
              <a:t>-F</a:t>
            </a:r>
            <a:r>
              <a:rPr lang="fr" sz="1600">
                <a:solidFill>
                  <a:srgbClr val="3D85C6"/>
                </a:solidFill>
                <a:latin typeface="Consolas"/>
                <a:ea typeface="Consolas"/>
                <a:cs typeface="Consolas"/>
                <a:sym typeface="Consolas"/>
              </a:rPr>
              <a:t> </a:t>
            </a:r>
            <a:r>
              <a:rPr lang="fr" sz="1600">
                <a:latin typeface="Consolas"/>
                <a:ea typeface="Consolas"/>
                <a:cs typeface="Consolas"/>
                <a:sym typeface="Consolas"/>
              </a:rPr>
              <a:t>4</a:t>
            </a:r>
            <a:r>
              <a:rPr lang="fr" sz="1600">
                <a:solidFill>
                  <a:srgbClr val="3D85C6"/>
                </a:solidFill>
                <a:latin typeface="Consolas"/>
                <a:ea typeface="Consolas"/>
                <a:cs typeface="Consolas"/>
                <a:sym typeface="Consolas"/>
              </a:rPr>
              <a:t> </a:t>
            </a:r>
            <a:r>
              <a:rPr lang="fr" sz="1600">
                <a:solidFill>
                  <a:srgbClr val="9900FF"/>
                </a:solidFill>
                <a:latin typeface="Consolas"/>
                <a:ea typeface="Consolas"/>
                <a:cs typeface="Consolas"/>
                <a:sym typeface="Consolas"/>
              </a:rPr>
              <a:t>-q</a:t>
            </a:r>
            <a:r>
              <a:rPr lang="fr" sz="1600">
                <a:solidFill>
                  <a:srgbClr val="3D85C6"/>
                </a:solidFill>
                <a:latin typeface="Consolas"/>
                <a:ea typeface="Consolas"/>
                <a:cs typeface="Consolas"/>
                <a:sym typeface="Consolas"/>
              </a:rPr>
              <a:t> </a:t>
            </a:r>
            <a:r>
              <a:rPr lang="fr" sz="1600">
                <a:latin typeface="Consolas"/>
                <a:ea typeface="Consolas"/>
                <a:cs typeface="Consolas"/>
                <a:sym typeface="Consolas"/>
              </a:rPr>
              <a:t>30 SRR1262731_extract.sort.rg.md.bam</a:t>
            </a:r>
            <a:r>
              <a:rPr lang="fr">
                <a:latin typeface="Consolas"/>
                <a:ea typeface="Consolas"/>
                <a:cs typeface="Consolas"/>
                <a:sym typeface="Consolas"/>
              </a:rPr>
              <a:t> \</a:t>
            </a:r>
            <a:endParaRPr>
              <a:latin typeface="Consolas"/>
              <a:ea typeface="Consolas"/>
              <a:cs typeface="Consolas"/>
              <a:sym typeface="Consolas"/>
            </a:endParaRPr>
          </a:p>
          <a:p>
            <a:pPr marL="0" lvl="0" indent="0" algn="l" rtl="0">
              <a:spcBef>
                <a:spcPts val="0"/>
              </a:spcBef>
              <a:spcAft>
                <a:spcPts val="0"/>
              </a:spcAft>
              <a:buNone/>
            </a:pPr>
            <a:r>
              <a:rPr lang="fr" sz="1600">
                <a:latin typeface="Consolas"/>
                <a:ea typeface="Consolas"/>
                <a:cs typeface="Consolas"/>
                <a:sym typeface="Consolas"/>
              </a:rPr>
              <a:t>&gt; SRR1262731_extract.sort.rg.md.filt.bam</a:t>
            </a:r>
            <a:endParaRPr sz="1600">
              <a:latin typeface="Consolas"/>
              <a:ea typeface="Consolas"/>
              <a:cs typeface="Consolas"/>
              <a:sym typeface="Consolas"/>
            </a:endParaRPr>
          </a:p>
          <a:p>
            <a:pPr marL="0" lvl="0" indent="0" algn="l" rtl="0">
              <a:spcBef>
                <a:spcPts val="0"/>
              </a:spcBef>
              <a:spcAft>
                <a:spcPts val="0"/>
              </a:spcAft>
              <a:buNone/>
            </a:pPr>
            <a:endParaRPr sz="1600">
              <a:solidFill>
                <a:srgbClr val="3D85C6"/>
              </a:solidFill>
              <a:latin typeface="Consolas"/>
              <a:ea typeface="Consolas"/>
              <a:cs typeface="Consolas"/>
              <a:sym typeface="Consolas"/>
            </a:endParaRPr>
          </a:p>
          <a:p>
            <a:pPr marL="0" lvl="0" indent="0" algn="l" rtl="0">
              <a:spcBef>
                <a:spcPts val="0"/>
              </a:spcBef>
              <a:spcAft>
                <a:spcPts val="0"/>
              </a:spcAft>
              <a:buNone/>
            </a:pPr>
            <a:r>
              <a:rPr lang="fr" sz="1600">
                <a:solidFill>
                  <a:schemeClr val="dk1"/>
                </a:solidFill>
                <a:latin typeface="Consolas"/>
                <a:ea typeface="Consolas"/>
                <a:cs typeface="Consolas"/>
                <a:sym typeface="Consolas"/>
              </a:rPr>
              <a:t>$ </a:t>
            </a:r>
            <a:r>
              <a:rPr lang="fr" sz="1600" b="1">
                <a:solidFill>
                  <a:srgbClr val="FF0000"/>
                </a:solidFill>
                <a:latin typeface="Consolas"/>
                <a:ea typeface="Consolas"/>
                <a:cs typeface="Consolas"/>
                <a:sym typeface="Consolas"/>
              </a:rPr>
              <a:t>srun</a:t>
            </a:r>
            <a:r>
              <a:rPr lang="fr" sz="1600">
                <a:solidFill>
                  <a:schemeClr val="dk1"/>
                </a:solidFill>
                <a:latin typeface="Consolas"/>
                <a:ea typeface="Consolas"/>
                <a:cs typeface="Consolas"/>
                <a:sym typeface="Consolas"/>
              </a:rPr>
              <a:t> </a:t>
            </a:r>
            <a:r>
              <a:rPr lang="fr" sz="1600" b="1">
                <a:solidFill>
                  <a:srgbClr val="3D85C6"/>
                </a:solidFill>
                <a:latin typeface="Consolas"/>
                <a:ea typeface="Consolas"/>
                <a:cs typeface="Consolas"/>
                <a:sym typeface="Consolas"/>
              </a:rPr>
              <a:t>samtools</a:t>
            </a:r>
            <a:r>
              <a:rPr lang="fr" sz="1600">
                <a:solidFill>
                  <a:srgbClr val="3D85C6"/>
                </a:solidFill>
                <a:latin typeface="Consolas"/>
                <a:ea typeface="Consolas"/>
                <a:cs typeface="Consolas"/>
                <a:sym typeface="Consolas"/>
              </a:rPr>
              <a:t> </a:t>
            </a:r>
            <a:r>
              <a:rPr lang="fr" sz="1600" b="1">
                <a:solidFill>
                  <a:srgbClr val="3D85C6"/>
                </a:solidFill>
                <a:latin typeface="Consolas"/>
                <a:ea typeface="Consolas"/>
                <a:cs typeface="Consolas"/>
                <a:sym typeface="Consolas"/>
              </a:rPr>
              <a:t>flagstat</a:t>
            </a:r>
            <a:r>
              <a:rPr lang="fr" sz="1600">
                <a:solidFill>
                  <a:srgbClr val="3D85C6"/>
                </a:solidFill>
                <a:latin typeface="Consolas"/>
                <a:ea typeface="Consolas"/>
                <a:cs typeface="Consolas"/>
                <a:sym typeface="Consolas"/>
              </a:rPr>
              <a:t> </a:t>
            </a:r>
            <a:r>
              <a:rPr lang="fr" sz="1600">
                <a:solidFill>
                  <a:schemeClr val="dk1"/>
                </a:solidFill>
                <a:latin typeface="Consolas"/>
                <a:ea typeface="Consolas"/>
                <a:cs typeface="Consolas"/>
                <a:sym typeface="Consolas"/>
              </a:rPr>
              <a:t>SRR1262731_extract.sort.rg.md.filt.bam</a:t>
            </a:r>
            <a:r>
              <a:rPr lang="fr" sz="1600">
                <a:latin typeface="Consolas"/>
                <a:ea typeface="Consolas"/>
                <a:cs typeface="Consolas"/>
                <a:sym typeface="Consolas"/>
              </a:rPr>
              <a:t> \</a:t>
            </a:r>
            <a:endParaRPr sz="1600">
              <a:latin typeface="Consolas"/>
              <a:ea typeface="Consolas"/>
              <a:cs typeface="Consolas"/>
              <a:sym typeface="Consolas"/>
            </a:endParaRPr>
          </a:p>
          <a:p>
            <a:pPr marL="0" lvl="0" indent="0" algn="l" rtl="0">
              <a:spcBef>
                <a:spcPts val="0"/>
              </a:spcBef>
              <a:spcAft>
                <a:spcPts val="0"/>
              </a:spcAft>
              <a:buNone/>
            </a:pPr>
            <a:r>
              <a:rPr lang="fr" sz="1600">
                <a:latin typeface="Consolas"/>
                <a:ea typeface="Consolas"/>
                <a:cs typeface="Consolas"/>
                <a:sym typeface="Consolas"/>
              </a:rPr>
              <a:t>&gt; SRR1262731_extract.filt.flagstat.txt</a:t>
            </a:r>
            <a:endParaRPr sz="1600">
              <a:latin typeface="Consolas"/>
              <a:ea typeface="Consolas"/>
              <a:cs typeface="Consolas"/>
              <a:sym typeface="Consolas"/>
            </a:endParaRPr>
          </a:p>
          <a:p>
            <a:pPr marL="0" lvl="0" indent="0" algn="l" rtl="0">
              <a:spcBef>
                <a:spcPts val="0"/>
              </a:spcBef>
              <a:spcAft>
                <a:spcPts val="0"/>
              </a:spcAft>
              <a:buNone/>
            </a:pPr>
            <a:endParaRPr sz="1600">
              <a:solidFill>
                <a:srgbClr val="3D85C6"/>
              </a:solidFill>
              <a:latin typeface="Consolas"/>
              <a:ea typeface="Consolas"/>
              <a:cs typeface="Consolas"/>
              <a:sym typeface="Consolas"/>
            </a:endParaRPr>
          </a:p>
          <a:p>
            <a:pPr marL="0" lvl="0" indent="0" algn="l" rtl="0">
              <a:spcBef>
                <a:spcPts val="0"/>
              </a:spcBef>
              <a:spcAft>
                <a:spcPts val="0"/>
              </a:spcAft>
              <a:buNone/>
            </a:pPr>
            <a:r>
              <a:rPr lang="fr" sz="1600">
                <a:solidFill>
                  <a:schemeClr val="dk1"/>
                </a:solidFill>
                <a:latin typeface="Consolas"/>
                <a:ea typeface="Consolas"/>
                <a:cs typeface="Consolas"/>
                <a:sym typeface="Consolas"/>
              </a:rPr>
              <a:t>$ </a:t>
            </a:r>
            <a:r>
              <a:rPr lang="fr" sz="1600" b="1">
                <a:solidFill>
                  <a:srgbClr val="3D85C6"/>
                </a:solidFill>
                <a:latin typeface="Consolas"/>
                <a:ea typeface="Consolas"/>
                <a:cs typeface="Consolas"/>
                <a:sym typeface="Consolas"/>
              </a:rPr>
              <a:t>cat</a:t>
            </a:r>
            <a:r>
              <a:rPr lang="fr" sz="1600">
                <a:solidFill>
                  <a:srgbClr val="3D85C6"/>
                </a:solidFill>
                <a:latin typeface="Consolas"/>
                <a:ea typeface="Consolas"/>
                <a:cs typeface="Consolas"/>
                <a:sym typeface="Consolas"/>
              </a:rPr>
              <a:t> </a:t>
            </a:r>
            <a:r>
              <a:rPr lang="fr" sz="1600">
                <a:latin typeface="Consolas"/>
                <a:ea typeface="Consolas"/>
                <a:cs typeface="Consolas"/>
                <a:sym typeface="Consolas"/>
              </a:rPr>
              <a:t>SRR1262731_extract.filt.flagstat.txt</a:t>
            </a:r>
            <a:endParaRPr sz="1600">
              <a:latin typeface="Consolas"/>
              <a:ea typeface="Consolas"/>
              <a:cs typeface="Consolas"/>
              <a:sym typeface="Consolas"/>
            </a:endParaRPr>
          </a:p>
          <a:p>
            <a:pPr marL="0" lvl="0" indent="0" algn="l" rtl="0">
              <a:spcBef>
                <a:spcPts val="0"/>
              </a:spcBef>
              <a:spcAft>
                <a:spcPts val="0"/>
              </a:spcAft>
              <a:buNone/>
            </a:pPr>
            <a:endParaRPr sz="1600">
              <a:solidFill>
                <a:srgbClr val="3D85C6"/>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endParaRPr sz="1600">
              <a:solidFill>
                <a:srgbClr val="3D85C6"/>
              </a:solidFill>
              <a:latin typeface="Consolas"/>
              <a:ea typeface="Consolas"/>
              <a:cs typeface="Consolas"/>
              <a:sym typeface="Consolas"/>
            </a:endParaRPr>
          </a:p>
        </p:txBody>
      </p:sp>
      <p:sp>
        <p:nvSpPr>
          <p:cNvPr id="424" name="Google Shape;424;p68"/>
          <p:cNvSpPr txBox="1">
            <a:spLocks noGrp="1"/>
          </p:cNvSpPr>
          <p:nvPr>
            <p:ph type="sldNum" idx="12"/>
          </p:nvPr>
        </p:nvSpPr>
        <p:spPr>
          <a:xfrm>
            <a:off x="8548658" y="4739417"/>
            <a:ext cx="548700" cy="393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fr"/>
              <a:t>40</a:t>
            </a:fld>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sp>
        <p:nvSpPr>
          <p:cNvPr id="429" name="Google Shape;429;p69"/>
          <p:cNvSpPr txBox="1">
            <a:spLocks noGrp="1"/>
          </p:cNvSpPr>
          <p:nvPr>
            <p:ph type="title"/>
          </p:nvPr>
        </p:nvSpPr>
        <p:spPr>
          <a:xfrm>
            <a:off x="311700" y="1277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a:t>Filtres sur les alignements</a:t>
            </a:r>
            <a:endParaRPr/>
          </a:p>
        </p:txBody>
      </p:sp>
      <p:sp>
        <p:nvSpPr>
          <p:cNvPr id="430" name="Google Shape;430;p69"/>
          <p:cNvSpPr txBox="1">
            <a:spLocks noGrp="1"/>
          </p:cNvSpPr>
          <p:nvPr>
            <p:ph type="body" idx="1"/>
          </p:nvPr>
        </p:nvSpPr>
        <p:spPr>
          <a:xfrm>
            <a:off x="159300" y="770650"/>
            <a:ext cx="8984700" cy="398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b="1">
                <a:solidFill>
                  <a:schemeClr val="dk1"/>
                </a:solidFill>
              </a:rPr>
              <a:t>Restreindre le fichier BAM</a:t>
            </a:r>
            <a:r>
              <a:rPr lang="fr">
                <a:solidFill>
                  <a:schemeClr val="dk1"/>
                </a:solidFill>
              </a:rPr>
              <a:t> en fonction de métriques d’alignements : </a:t>
            </a:r>
            <a:endParaRPr>
              <a:solidFill>
                <a:schemeClr val="dk1"/>
              </a:solidFill>
            </a:endParaRPr>
          </a:p>
          <a:p>
            <a:pPr marL="457200" lvl="0" indent="-342900" algn="just" rtl="0">
              <a:spcBef>
                <a:spcPts val="0"/>
              </a:spcBef>
              <a:spcAft>
                <a:spcPts val="0"/>
              </a:spcAft>
              <a:buClr>
                <a:schemeClr val="dk1"/>
              </a:buClr>
              <a:buSzPts val="1800"/>
              <a:buChar char="-"/>
            </a:pPr>
            <a:r>
              <a:rPr lang="fr" sz="1800">
                <a:solidFill>
                  <a:schemeClr val="dk1"/>
                </a:solidFill>
              </a:rPr>
              <a:t>alignements </a:t>
            </a:r>
            <a:r>
              <a:rPr lang="fr" sz="1800">
                <a:solidFill>
                  <a:srgbClr val="CC0000"/>
                </a:solidFill>
              </a:rPr>
              <a:t>intersectant les régions d’intérêt</a:t>
            </a:r>
            <a:endParaRPr sz="1800">
              <a:solidFill>
                <a:srgbClr val="CC0000"/>
              </a:solidFill>
            </a:endParaRPr>
          </a:p>
          <a:p>
            <a:pPr marL="457200" lvl="0" indent="-342900" algn="just" rtl="0">
              <a:spcBef>
                <a:spcPts val="0"/>
              </a:spcBef>
              <a:spcAft>
                <a:spcPts val="0"/>
              </a:spcAft>
              <a:buClr>
                <a:schemeClr val="dk1"/>
              </a:buClr>
              <a:buSzPts val="1800"/>
              <a:buChar char="-"/>
            </a:pPr>
            <a:r>
              <a:rPr lang="fr" sz="1800">
                <a:solidFill>
                  <a:schemeClr val="dk1"/>
                </a:solidFill>
              </a:rPr>
              <a:t>en fonction du nombre de mismatchs, de la taille d’insert, de paires mappées sur des chromosomes différents…</a:t>
            </a:r>
            <a:endParaRPr sz="1800">
              <a:solidFill>
                <a:schemeClr val="dk1"/>
              </a:solidFill>
            </a:endParaRPr>
          </a:p>
          <a:p>
            <a:pPr marL="457200" lvl="0" indent="0" algn="l" rtl="0">
              <a:spcBef>
                <a:spcPts val="1600"/>
              </a:spcBef>
              <a:spcAft>
                <a:spcPts val="1600"/>
              </a:spcAft>
              <a:buNone/>
            </a:pPr>
            <a:endParaRPr>
              <a:solidFill>
                <a:schemeClr val="dk1"/>
              </a:solidFill>
            </a:endParaRPr>
          </a:p>
        </p:txBody>
      </p:sp>
      <p:sp>
        <p:nvSpPr>
          <p:cNvPr id="431" name="Google Shape;431;p69"/>
          <p:cNvSpPr txBox="1"/>
          <p:nvPr/>
        </p:nvSpPr>
        <p:spPr>
          <a:xfrm>
            <a:off x="0" y="2457550"/>
            <a:ext cx="9144000" cy="2434200"/>
          </a:xfrm>
          <a:prstGeom prst="rect">
            <a:avLst/>
          </a:prstGeom>
          <a:solidFill>
            <a:srgbClr val="F3F3F3"/>
          </a:solidFill>
          <a:ln w="9525" cap="flat" cmpd="sng">
            <a:solidFill>
              <a:srgbClr val="4A86E8"/>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 sz="1600">
                <a:solidFill>
                  <a:srgbClr val="666666"/>
                </a:solidFill>
                <a:latin typeface="Consolas"/>
                <a:ea typeface="Consolas"/>
                <a:cs typeface="Consolas"/>
                <a:sym typeface="Consolas"/>
              </a:rPr>
              <a:t># Conservation des alignements dans les régions ciblées</a:t>
            </a:r>
            <a:endParaRPr sz="1600">
              <a:solidFill>
                <a:srgbClr val="666666"/>
              </a:solidFill>
              <a:latin typeface="Consolas"/>
              <a:ea typeface="Consolas"/>
              <a:cs typeface="Consolas"/>
              <a:sym typeface="Consolas"/>
            </a:endParaRPr>
          </a:p>
          <a:p>
            <a:pPr marL="0" lvl="0" indent="0" algn="l" rtl="0">
              <a:spcBef>
                <a:spcPts val="0"/>
              </a:spcBef>
              <a:spcAft>
                <a:spcPts val="0"/>
              </a:spcAft>
              <a:buNone/>
            </a:pPr>
            <a:r>
              <a:rPr lang="fr" sz="1600">
                <a:solidFill>
                  <a:schemeClr val="dk1"/>
                </a:solidFill>
                <a:latin typeface="Consolas"/>
                <a:ea typeface="Consolas"/>
                <a:cs typeface="Consolas"/>
                <a:sym typeface="Consolas"/>
              </a:rPr>
              <a:t>$ </a:t>
            </a:r>
            <a:r>
              <a:rPr lang="fr" sz="1600" b="1">
                <a:solidFill>
                  <a:srgbClr val="3D85C6"/>
                </a:solidFill>
                <a:latin typeface="Consolas"/>
                <a:ea typeface="Consolas"/>
                <a:cs typeface="Consolas"/>
                <a:sym typeface="Consolas"/>
              </a:rPr>
              <a:t>bedtools </a:t>
            </a:r>
            <a:r>
              <a:rPr lang="fr" sz="1600">
                <a:solidFill>
                  <a:srgbClr val="9900FF"/>
                </a:solidFill>
                <a:latin typeface="Consolas"/>
                <a:ea typeface="Consolas"/>
                <a:cs typeface="Consolas"/>
                <a:sym typeface="Consolas"/>
              </a:rPr>
              <a:t>--version</a:t>
            </a:r>
            <a:r>
              <a:rPr lang="fr" sz="1600" b="1">
                <a:solidFill>
                  <a:srgbClr val="3D85C6"/>
                </a:solidFill>
                <a:latin typeface="Consolas"/>
                <a:ea typeface="Consolas"/>
                <a:cs typeface="Consolas"/>
                <a:sym typeface="Consolas"/>
              </a:rPr>
              <a:t> </a:t>
            </a:r>
            <a:r>
              <a:rPr lang="fr" sz="1600">
                <a:solidFill>
                  <a:srgbClr val="666666"/>
                </a:solidFill>
                <a:latin typeface="Consolas"/>
                <a:ea typeface="Consolas"/>
                <a:cs typeface="Consolas"/>
                <a:sym typeface="Consolas"/>
              </a:rPr>
              <a:t># affiche la version (v2.27.1)</a:t>
            </a:r>
            <a:endParaRPr sz="1600">
              <a:solidFill>
                <a:srgbClr val="666666"/>
              </a:solidFill>
              <a:latin typeface="Consolas"/>
              <a:ea typeface="Consolas"/>
              <a:cs typeface="Consolas"/>
              <a:sym typeface="Consolas"/>
            </a:endParaRPr>
          </a:p>
          <a:p>
            <a:pPr marL="0" lvl="0" indent="0" algn="l" rtl="0">
              <a:spcBef>
                <a:spcPts val="0"/>
              </a:spcBef>
              <a:spcAft>
                <a:spcPts val="0"/>
              </a:spcAft>
              <a:buNone/>
            </a:pPr>
            <a:r>
              <a:rPr lang="fr" sz="1600">
                <a:solidFill>
                  <a:schemeClr val="dk1"/>
                </a:solidFill>
                <a:latin typeface="Consolas"/>
                <a:ea typeface="Consolas"/>
                <a:cs typeface="Consolas"/>
                <a:sym typeface="Consolas"/>
              </a:rPr>
              <a:t>$ </a:t>
            </a:r>
            <a:r>
              <a:rPr lang="fr" sz="1600" b="1">
                <a:solidFill>
                  <a:srgbClr val="3D85C6"/>
                </a:solidFill>
                <a:latin typeface="Consolas"/>
                <a:ea typeface="Consolas"/>
                <a:cs typeface="Consolas"/>
                <a:sym typeface="Consolas"/>
              </a:rPr>
              <a:t>bedtools intersect  </a:t>
            </a:r>
            <a:r>
              <a:rPr lang="fr" sz="1600">
                <a:solidFill>
                  <a:srgbClr val="9900FF"/>
                </a:solidFill>
                <a:latin typeface="Consolas"/>
                <a:ea typeface="Consolas"/>
                <a:cs typeface="Consolas"/>
                <a:sym typeface="Consolas"/>
              </a:rPr>
              <a:t>--help </a:t>
            </a:r>
            <a:r>
              <a:rPr lang="fr" sz="1600">
                <a:solidFill>
                  <a:srgbClr val="666666"/>
                </a:solidFill>
                <a:latin typeface="Consolas"/>
                <a:ea typeface="Consolas"/>
                <a:cs typeface="Consolas"/>
                <a:sym typeface="Consolas"/>
              </a:rPr>
              <a:t># affiche l’aide</a:t>
            </a:r>
            <a:endParaRPr sz="1600">
              <a:solidFill>
                <a:srgbClr val="666666"/>
              </a:solidFill>
              <a:latin typeface="Consolas"/>
              <a:ea typeface="Consolas"/>
              <a:cs typeface="Consolas"/>
              <a:sym typeface="Consolas"/>
            </a:endParaRPr>
          </a:p>
          <a:p>
            <a:pPr marL="0" lvl="0" indent="0" algn="l" rtl="0">
              <a:spcBef>
                <a:spcPts val="0"/>
              </a:spcBef>
              <a:spcAft>
                <a:spcPts val="0"/>
              </a:spcAft>
              <a:buNone/>
            </a:pPr>
            <a:endParaRPr sz="1600">
              <a:solidFill>
                <a:srgbClr val="666666"/>
              </a:solidFill>
              <a:latin typeface="Consolas"/>
              <a:ea typeface="Consolas"/>
              <a:cs typeface="Consolas"/>
              <a:sym typeface="Consolas"/>
            </a:endParaRPr>
          </a:p>
          <a:p>
            <a:pPr marL="0" lvl="0" indent="0" algn="l" rtl="0">
              <a:spcBef>
                <a:spcPts val="0"/>
              </a:spcBef>
              <a:spcAft>
                <a:spcPts val="0"/>
              </a:spcAft>
              <a:buNone/>
            </a:pPr>
            <a:r>
              <a:rPr lang="fr" sz="1600">
                <a:solidFill>
                  <a:schemeClr val="dk1"/>
                </a:solidFill>
                <a:latin typeface="Consolas"/>
                <a:ea typeface="Consolas"/>
                <a:cs typeface="Consolas"/>
                <a:sym typeface="Consolas"/>
              </a:rPr>
              <a:t>$ </a:t>
            </a:r>
            <a:r>
              <a:rPr lang="fr" sz="1600" b="1">
                <a:solidFill>
                  <a:srgbClr val="FF0000"/>
                </a:solidFill>
                <a:latin typeface="Consolas"/>
                <a:ea typeface="Consolas"/>
                <a:cs typeface="Consolas"/>
                <a:sym typeface="Consolas"/>
              </a:rPr>
              <a:t>srun</a:t>
            </a:r>
            <a:r>
              <a:rPr lang="fr" sz="1600">
                <a:solidFill>
                  <a:schemeClr val="dk1"/>
                </a:solidFill>
                <a:latin typeface="Consolas"/>
                <a:ea typeface="Consolas"/>
                <a:cs typeface="Consolas"/>
                <a:sym typeface="Consolas"/>
              </a:rPr>
              <a:t> </a:t>
            </a:r>
            <a:r>
              <a:rPr lang="fr" sz="1600" b="1">
                <a:solidFill>
                  <a:srgbClr val="3D85C6"/>
                </a:solidFill>
                <a:latin typeface="Consolas"/>
                <a:ea typeface="Consolas"/>
                <a:cs typeface="Consolas"/>
                <a:sym typeface="Consolas"/>
              </a:rPr>
              <a:t>bedtools intersect</a:t>
            </a:r>
            <a:r>
              <a:rPr lang="fr" sz="1600">
                <a:solidFill>
                  <a:srgbClr val="3D85C6"/>
                </a:solidFill>
                <a:latin typeface="Consolas"/>
                <a:ea typeface="Consolas"/>
                <a:cs typeface="Consolas"/>
                <a:sym typeface="Consolas"/>
              </a:rPr>
              <a:t> </a:t>
            </a:r>
            <a:r>
              <a:rPr lang="fr" sz="1600">
                <a:solidFill>
                  <a:srgbClr val="9900FF"/>
                </a:solidFill>
                <a:latin typeface="Consolas"/>
                <a:ea typeface="Consolas"/>
                <a:cs typeface="Consolas"/>
                <a:sym typeface="Consolas"/>
              </a:rPr>
              <a:t>-a</a:t>
            </a:r>
            <a:r>
              <a:rPr lang="fr" sz="1600">
                <a:solidFill>
                  <a:srgbClr val="3D85C6"/>
                </a:solidFill>
                <a:latin typeface="Consolas"/>
                <a:ea typeface="Consolas"/>
                <a:cs typeface="Consolas"/>
                <a:sym typeface="Consolas"/>
              </a:rPr>
              <a:t> </a:t>
            </a:r>
            <a:r>
              <a:rPr lang="fr" sz="1600">
                <a:latin typeface="Consolas"/>
                <a:ea typeface="Consolas"/>
                <a:cs typeface="Consolas"/>
                <a:sym typeface="Consolas"/>
              </a:rPr>
              <a:t>SRR1262731_extract.sort.rg.md.filt.bam</a:t>
            </a:r>
            <a:r>
              <a:rPr lang="fr" sz="1600">
                <a:solidFill>
                  <a:srgbClr val="3D85C6"/>
                </a:solidFill>
                <a:latin typeface="Consolas"/>
                <a:ea typeface="Consolas"/>
                <a:cs typeface="Consolas"/>
                <a:sym typeface="Consolas"/>
              </a:rPr>
              <a:t> </a:t>
            </a:r>
            <a:r>
              <a:rPr lang="fr" sz="1600">
                <a:latin typeface="Consolas"/>
                <a:ea typeface="Consolas"/>
                <a:cs typeface="Consolas"/>
                <a:sym typeface="Consolas"/>
              </a:rPr>
              <a:t>\</a:t>
            </a:r>
            <a:endParaRPr sz="1600">
              <a:latin typeface="Consolas"/>
              <a:ea typeface="Consolas"/>
              <a:cs typeface="Consolas"/>
              <a:sym typeface="Consolas"/>
            </a:endParaRPr>
          </a:p>
          <a:p>
            <a:pPr marL="0" lvl="0" indent="0" algn="l" rtl="0">
              <a:spcBef>
                <a:spcPts val="0"/>
              </a:spcBef>
              <a:spcAft>
                <a:spcPts val="0"/>
              </a:spcAft>
              <a:buNone/>
            </a:pPr>
            <a:r>
              <a:rPr lang="fr" sz="1600">
                <a:solidFill>
                  <a:srgbClr val="9900FF"/>
                </a:solidFill>
                <a:latin typeface="Consolas"/>
                <a:ea typeface="Consolas"/>
                <a:cs typeface="Consolas"/>
                <a:sym typeface="Consolas"/>
              </a:rPr>
              <a:t>-b</a:t>
            </a:r>
            <a:r>
              <a:rPr lang="fr" sz="1600">
                <a:solidFill>
                  <a:srgbClr val="3D85C6"/>
                </a:solidFill>
                <a:latin typeface="Consolas"/>
                <a:ea typeface="Consolas"/>
                <a:cs typeface="Consolas"/>
                <a:sym typeface="Consolas"/>
              </a:rPr>
              <a:t> </a:t>
            </a:r>
            <a:r>
              <a:rPr lang="fr" sz="1600">
                <a:latin typeface="Droid Sans Mono"/>
                <a:ea typeface="Droid Sans Mono"/>
                <a:cs typeface="Droid Sans Mono"/>
                <a:sym typeface="Droid Sans Mono"/>
              </a:rPr>
              <a:t>.</a:t>
            </a:r>
            <a:r>
              <a:rPr lang="fr" sz="1600">
                <a:latin typeface="Consolas"/>
                <a:ea typeface="Consolas"/>
                <a:cs typeface="Consolas"/>
                <a:sym typeface="Consolas"/>
              </a:rPr>
              <a:t>./additionnal_data/QTL_BT6.bed</a:t>
            </a:r>
            <a:r>
              <a:rPr lang="fr" sz="1600">
                <a:solidFill>
                  <a:srgbClr val="3D85C6"/>
                </a:solidFill>
                <a:latin typeface="Consolas"/>
                <a:ea typeface="Consolas"/>
                <a:cs typeface="Consolas"/>
                <a:sym typeface="Consolas"/>
              </a:rPr>
              <a:t> </a:t>
            </a:r>
            <a:r>
              <a:rPr lang="fr" sz="1600">
                <a:latin typeface="Consolas"/>
                <a:ea typeface="Consolas"/>
                <a:cs typeface="Consolas"/>
                <a:sym typeface="Consolas"/>
              </a:rPr>
              <a:t>\</a:t>
            </a:r>
            <a:endParaRPr sz="1600">
              <a:latin typeface="Consolas"/>
              <a:ea typeface="Consolas"/>
              <a:cs typeface="Consolas"/>
              <a:sym typeface="Consolas"/>
            </a:endParaRPr>
          </a:p>
          <a:p>
            <a:pPr marL="0" lvl="0" indent="0" algn="l" rtl="0">
              <a:spcBef>
                <a:spcPts val="0"/>
              </a:spcBef>
              <a:spcAft>
                <a:spcPts val="0"/>
              </a:spcAft>
              <a:buNone/>
            </a:pPr>
            <a:r>
              <a:rPr lang="fr" sz="1600">
                <a:solidFill>
                  <a:srgbClr val="3D85C6"/>
                </a:solidFill>
                <a:latin typeface="Consolas"/>
                <a:ea typeface="Consolas"/>
                <a:cs typeface="Consolas"/>
                <a:sym typeface="Consolas"/>
              </a:rPr>
              <a:t>&gt;</a:t>
            </a:r>
            <a:r>
              <a:rPr lang="fr" sz="1600">
                <a:latin typeface="Consolas"/>
                <a:ea typeface="Consolas"/>
                <a:cs typeface="Consolas"/>
                <a:sym typeface="Consolas"/>
              </a:rPr>
              <a:t> SRR1262731_extract.sort.rg.md.filt.onTarget.bam</a:t>
            </a:r>
            <a:endParaRPr sz="1600">
              <a:latin typeface="Consolas"/>
              <a:ea typeface="Consolas"/>
              <a:cs typeface="Consolas"/>
              <a:sym typeface="Consolas"/>
            </a:endParaRPr>
          </a:p>
          <a:p>
            <a:pPr marL="0" lvl="0" indent="0" algn="l" rtl="0">
              <a:spcBef>
                <a:spcPts val="0"/>
              </a:spcBef>
              <a:spcAft>
                <a:spcPts val="0"/>
              </a:spcAft>
              <a:buNone/>
            </a:pPr>
            <a:endParaRPr sz="1600">
              <a:solidFill>
                <a:srgbClr val="3D85C6"/>
              </a:solidFill>
              <a:latin typeface="Consolas"/>
              <a:ea typeface="Consolas"/>
              <a:cs typeface="Consolas"/>
              <a:sym typeface="Consolas"/>
            </a:endParaRPr>
          </a:p>
          <a:p>
            <a:pPr marL="0" lvl="0" indent="0" algn="l" rtl="0">
              <a:spcBef>
                <a:spcPts val="0"/>
              </a:spcBef>
              <a:spcAft>
                <a:spcPts val="0"/>
              </a:spcAft>
              <a:buNone/>
            </a:pPr>
            <a:r>
              <a:rPr lang="fr" sz="1600">
                <a:solidFill>
                  <a:schemeClr val="dk1"/>
                </a:solidFill>
                <a:latin typeface="Consolas"/>
                <a:ea typeface="Consolas"/>
                <a:cs typeface="Consolas"/>
                <a:sym typeface="Consolas"/>
              </a:rPr>
              <a:t>$ </a:t>
            </a:r>
            <a:r>
              <a:rPr lang="fr" sz="1600" b="1">
                <a:solidFill>
                  <a:srgbClr val="FF0000"/>
                </a:solidFill>
                <a:latin typeface="Consolas"/>
                <a:ea typeface="Consolas"/>
                <a:cs typeface="Consolas"/>
                <a:sym typeface="Consolas"/>
              </a:rPr>
              <a:t>srun</a:t>
            </a:r>
            <a:r>
              <a:rPr lang="fr" sz="1600">
                <a:solidFill>
                  <a:schemeClr val="dk1"/>
                </a:solidFill>
                <a:latin typeface="Consolas"/>
                <a:ea typeface="Consolas"/>
                <a:cs typeface="Consolas"/>
                <a:sym typeface="Consolas"/>
              </a:rPr>
              <a:t> </a:t>
            </a:r>
            <a:r>
              <a:rPr lang="fr" sz="1600" b="1">
                <a:solidFill>
                  <a:srgbClr val="3D85C6"/>
                </a:solidFill>
                <a:latin typeface="Consolas"/>
                <a:ea typeface="Consolas"/>
                <a:cs typeface="Consolas"/>
                <a:sym typeface="Consolas"/>
              </a:rPr>
              <a:t>samtools index </a:t>
            </a:r>
            <a:r>
              <a:rPr lang="fr" sz="1600">
                <a:latin typeface="Consolas"/>
                <a:ea typeface="Consolas"/>
                <a:cs typeface="Consolas"/>
                <a:sym typeface="Consolas"/>
              </a:rPr>
              <a:t> SRR1262731_extract.sort.rg.md.filt.onTarget.bam</a:t>
            </a:r>
            <a:endParaRPr sz="1600">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endParaRPr sz="1600">
              <a:latin typeface="Consolas"/>
              <a:ea typeface="Consolas"/>
              <a:cs typeface="Consolas"/>
              <a:sym typeface="Consolas"/>
            </a:endParaRPr>
          </a:p>
          <a:p>
            <a:pPr marL="0" lvl="0" indent="0" algn="l" rtl="0">
              <a:spcBef>
                <a:spcPts val="0"/>
              </a:spcBef>
              <a:spcAft>
                <a:spcPts val="0"/>
              </a:spcAft>
              <a:buNone/>
            </a:pPr>
            <a:endParaRPr sz="1600">
              <a:solidFill>
                <a:srgbClr val="3D85C6"/>
              </a:solidFill>
              <a:latin typeface="Consolas"/>
              <a:ea typeface="Consolas"/>
              <a:cs typeface="Consolas"/>
              <a:sym typeface="Consolas"/>
            </a:endParaRPr>
          </a:p>
        </p:txBody>
      </p:sp>
      <p:sp>
        <p:nvSpPr>
          <p:cNvPr id="432" name="Google Shape;432;p69"/>
          <p:cNvSpPr txBox="1">
            <a:spLocks noGrp="1"/>
          </p:cNvSpPr>
          <p:nvPr>
            <p:ph type="sldNum" idx="12"/>
          </p:nvPr>
        </p:nvSpPr>
        <p:spPr>
          <a:xfrm>
            <a:off x="8548658" y="4739417"/>
            <a:ext cx="548700" cy="393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fr"/>
              <a:t>41</a:t>
            </a:fld>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36"/>
        <p:cNvGrpSpPr/>
        <p:nvPr/>
      </p:nvGrpSpPr>
      <p:grpSpPr>
        <a:xfrm>
          <a:off x="0" y="0"/>
          <a:ext cx="0" cy="0"/>
          <a:chOff x="0" y="0"/>
          <a:chExt cx="0" cy="0"/>
        </a:xfrm>
      </p:grpSpPr>
      <p:sp>
        <p:nvSpPr>
          <p:cNvPr id="437" name="Google Shape;437;p70"/>
          <p:cNvSpPr txBox="1">
            <a:spLocks noGrp="1"/>
          </p:cNvSpPr>
          <p:nvPr>
            <p:ph type="title"/>
          </p:nvPr>
        </p:nvSpPr>
        <p:spPr>
          <a:xfrm>
            <a:off x="311700" y="1277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a:t>Analyse de la couverture</a:t>
            </a:r>
            <a:endParaRPr/>
          </a:p>
        </p:txBody>
      </p:sp>
      <p:sp>
        <p:nvSpPr>
          <p:cNvPr id="438" name="Google Shape;438;p70"/>
          <p:cNvSpPr txBox="1">
            <a:spLocks noGrp="1"/>
          </p:cNvSpPr>
          <p:nvPr>
            <p:ph type="body" idx="1"/>
          </p:nvPr>
        </p:nvSpPr>
        <p:spPr>
          <a:xfrm>
            <a:off x="311700" y="770651"/>
            <a:ext cx="8520600" cy="398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a:t>Contrôle qualité de </a:t>
            </a:r>
            <a:r>
              <a:rPr lang="fr">
                <a:solidFill>
                  <a:srgbClr val="CC0000"/>
                </a:solidFill>
              </a:rPr>
              <a:t>l’enrichissement</a:t>
            </a:r>
            <a:r>
              <a:rPr lang="fr"/>
              <a:t> de ma capture : </a:t>
            </a:r>
            <a:endParaRPr/>
          </a:p>
          <a:p>
            <a:pPr marL="0" lvl="0" indent="0" algn="l" rtl="0">
              <a:spcBef>
                <a:spcPts val="0"/>
              </a:spcBef>
              <a:spcAft>
                <a:spcPts val="0"/>
              </a:spcAft>
              <a:buNone/>
            </a:pPr>
            <a:r>
              <a:rPr lang="fr"/>
              <a:t>→ Est-ce que ma région est </a:t>
            </a:r>
            <a:r>
              <a:rPr lang="fr" b="1"/>
              <a:t>couverte par suffisamment de reads</a:t>
            </a:r>
            <a:r>
              <a:rPr lang="fr"/>
              <a:t> ? </a:t>
            </a:r>
            <a:endParaRPr/>
          </a:p>
          <a:p>
            <a:pPr marL="0" lvl="0" indent="0" algn="l" rtl="0">
              <a:spcBef>
                <a:spcPts val="0"/>
              </a:spcBef>
              <a:spcAft>
                <a:spcPts val="1600"/>
              </a:spcAft>
              <a:buNone/>
            </a:pPr>
            <a:r>
              <a:rPr lang="fr"/>
              <a:t>→ Cette couverture est-elle homogène sur toute la région ?</a:t>
            </a:r>
            <a:endParaRPr/>
          </a:p>
        </p:txBody>
      </p:sp>
      <p:pic>
        <p:nvPicPr>
          <p:cNvPr id="439" name="Google Shape;439;p70"/>
          <p:cNvPicPr preferRelativeResize="0"/>
          <p:nvPr/>
        </p:nvPicPr>
        <p:blipFill rotWithShape="1">
          <a:blip r:embed="rId3">
            <a:alphaModFix/>
          </a:blip>
          <a:srcRect t="1903"/>
          <a:stretch/>
        </p:blipFill>
        <p:spPr>
          <a:xfrm>
            <a:off x="1295925" y="2083175"/>
            <a:ext cx="6308650" cy="2873676"/>
          </a:xfrm>
          <a:prstGeom prst="rect">
            <a:avLst/>
          </a:prstGeom>
          <a:noFill/>
          <a:ln>
            <a:noFill/>
          </a:ln>
        </p:spPr>
      </p:pic>
      <p:sp>
        <p:nvSpPr>
          <p:cNvPr id="440" name="Google Shape;440;p70"/>
          <p:cNvSpPr txBox="1">
            <a:spLocks noGrp="1"/>
          </p:cNvSpPr>
          <p:nvPr>
            <p:ph type="sldNum" idx="12"/>
          </p:nvPr>
        </p:nvSpPr>
        <p:spPr>
          <a:xfrm>
            <a:off x="8548658" y="4739417"/>
            <a:ext cx="548700" cy="393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fr"/>
              <a:t>42</a:t>
            </a:fld>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445" name="Google Shape;445;p71"/>
          <p:cNvSpPr txBox="1">
            <a:spLocks noGrp="1"/>
          </p:cNvSpPr>
          <p:nvPr>
            <p:ph type="title"/>
          </p:nvPr>
        </p:nvSpPr>
        <p:spPr>
          <a:xfrm>
            <a:off x="311700" y="1277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a:t>Analyse de la couverture</a:t>
            </a:r>
            <a:endParaRPr/>
          </a:p>
        </p:txBody>
      </p:sp>
      <p:sp>
        <p:nvSpPr>
          <p:cNvPr id="446" name="Google Shape;446;p71"/>
          <p:cNvSpPr txBox="1">
            <a:spLocks noGrp="1"/>
          </p:cNvSpPr>
          <p:nvPr>
            <p:ph type="body" idx="1"/>
          </p:nvPr>
        </p:nvSpPr>
        <p:spPr>
          <a:xfrm>
            <a:off x="311700" y="770651"/>
            <a:ext cx="8520600" cy="398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a:t>Contrôle qualité de </a:t>
            </a:r>
            <a:r>
              <a:rPr lang="fr">
                <a:solidFill>
                  <a:srgbClr val="CC0000"/>
                </a:solidFill>
              </a:rPr>
              <a:t>l’enrichissement</a:t>
            </a:r>
            <a:r>
              <a:rPr lang="fr"/>
              <a:t> de ma capture : </a:t>
            </a:r>
            <a:endParaRPr/>
          </a:p>
          <a:p>
            <a:pPr marL="0" lvl="0" indent="0" algn="l" rtl="0">
              <a:spcBef>
                <a:spcPts val="0"/>
              </a:spcBef>
              <a:spcAft>
                <a:spcPts val="0"/>
              </a:spcAft>
              <a:buNone/>
            </a:pPr>
            <a:r>
              <a:rPr lang="fr"/>
              <a:t>→ Est-ce que ma région est </a:t>
            </a:r>
            <a:r>
              <a:rPr lang="fr" b="1"/>
              <a:t>couverte par suffisamment de reads</a:t>
            </a:r>
            <a:r>
              <a:rPr lang="fr"/>
              <a:t> ? </a:t>
            </a:r>
            <a:endParaRPr/>
          </a:p>
          <a:p>
            <a:pPr marL="0" lvl="0" indent="0" algn="l" rtl="0">
              <a:spcBef>
                <a:spcPts val="0"/>
              </a:spcBef>
              <a:spcAft>
                <a:spcPts val="1600"/>
              </a:spcAft>
              <a:buNone/>
            </a:pPr>
            <a:r>
              <a:rPr lang="fr"/>
              <a:t>→ Cette couverture est-elle homogène sur toute la région ?</a:t>
            </a:r>
            <a:endParaRPr/>
          </a:p>
        </p:txBody>
      </p:sp>
      <p:sp>
        <p:nvSpPr>
          <p:cNvPr id="447" name="Google Shape;447;p71"/>
          <p:cNvSpPr txBox="1"/>
          <p:nvPr/>
        </p:nvSpPr>
        <p:spPr>
          <a:xfrm>
            <a:off x="0" y="2228950"/>
            <a:ext cx="9144000" cy="2301000"/>
          </a:xfrm>
          <a:prstGeom prst="rect">
            <a:avLst/>
          </a:prstGeom>
          <a:solidFill>
            <a:srgbClr val="F3F3F3"/>
          </a:solidFill>
          <a:ln w="9525" cap="flat" cmpd="sng">
            <a:solidFill>
              <a:srgbClr val="4A86E8"/>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 sz="1600">
                <a:solidFill>
                  <a:srgbClr val="666666"/>
                </a:solidFill>
                <a:latin typeface="Consolas"/>
                <a:ea typeface="Consolas"/>
                <a:cs typeface="Consolas"/>
                <a:sym typeface="Consolas"/>
              </a:rPr>
              <a:t># Calcul de la couverture avec samtools</a:t>
            </a:r>
            <a:endParaRPr sz="1600">
              <a:solidFill>
                <a:srgbClr val="666666"/>
              </a:solidFill>
              <a:latin typeface="Consolas"/>
              <a:ea typeface="Consolas"/>
              <a:cs typeface="Consolas"/>
              <a:sym typeface="Consolas"/>
            </a:endParaRPr>
          </a:p>
          <a:p>
            <a:pPr marL="0" lvl="0" indent="0" algn="l" rtl="0">
              <a:spcBef>
                <a:spcPts val="0"/>
              </a:spcBef>
              <a:spcAft>
                <a:spcPts val="0"/>
              </a:spcAft>
              <a:buNone/>
            </a:pPr>
            <a:r>
              <a:rPr lang="fr" sz="1600">
                <a:solidFill>
                  <a:schemeClr val="dk1"/>
                </a:solidFill>
                <a:latin typeface="Consolas"/>
                <a:ea typeface="Consolas"/>
                <a:cs typeface="Consolas"/>
                <a:sym typeface="Consolas"/>
              </a:rPr>
              <a:t>$ </a:t>
            </a:r>
            <a:r>
              <a:rPr lang="fr" sz="1600" b="1">
                <a:solidFill>
                  <a:srgbClr val="3D85C6"/>
                </a:solidFill>
                <a:latin typeface="Consolas"/>
                <a:ea typeface="Consolas"/>
                <a:cs typeface="Consolas"/>
                <a:sym typeface="Consolas"/>
              </a:rPr>
              <a:t>samtools depth </a:t>
            </a:r>
            <a:r>
              <a:rPr lang="fr" sz="1600">
                <a:solidFill>
                  <a:srgbClr val="9900FF"/>
                </a:solidFill>
                <a:latin typeface="Consolas"/>
                <a:ea typeface="Consolas"/>
                <a:cs typeface="Consolas"/>
                <a:sym typeface="Consolas"/>
              </a:rPr>
              <a:t>--help </a:t>
            </a:r>
            <a:r>
              <a:rPr lang="fr" sz="1600">
                <a:solidFill>
                  <a:srgbClr val="666666"/>
                </a:solidFill>
                <a:latin typeface="Consolas"/>
                <a:ea typeface="Consolas"/>
                <a:cs typeface="Consolas"/>
                <a:sym typeface="Consolas"/>
              </a:rPr>
              <a:t># affiche l’aide</a:t>
            </a:r>
            <a:endParaRPr sz="1600">
              <a:solidFill>
                <a:srgbClr val="666666"/>
              </a:solidFill>
              <a:latin typeface="Consolas"/>
              <a:ea typeface="Consolas"/>
              <a:cs typeface="Consolas"/>
              <a:sym typeface="Consolas"/>
            </a:endParaRPr>
          </a:p>
          <a:p>
            <a:pPr marL="0" lvl="0" indent="0" algn="l" rtl="0">
              <a:spcBef>
                <a:spcPts val="0"/>
              </a:spcBef>
              <a:spcAft>
                <a:spcPts val="0"/>
              </a:spcAft>
              <a:buNone/>
            </a:pPr>
            <a:endParaRPr sz="1600">
              <a:solidFill>
                <a:srgbClr val="666666"/>
              </a:solidFill>
              <a:latin typeface="Consolas"/>
              <a:ea typeface="Consolas"/>
              <a:cs typeface="Consolas"/>
              <a:sym typeface="Consolas"/>
            </a:endParaRPr>
          </a:p>
          <a:p>
            <a:pPr marL="0" lvl="0" indent="0" algn="l" rtl="0">
              <a:spcBef>
                <a:spcPts val="0"/>
              </a:spcBef>
              <a:spcAft>
                <a:spcPts val="0"/>
              </a:spcAft>
              <a:buNone/>
            </a:pPr>
            <a:r>
              <a:rPr lang="fr" sz="1600">
                <a:solidFill>
                  <a:schemeClr val="dk1"/>
                </a:solidFill>
                <a:latin typeface="Consolas"/>
                <a:ea typeface="Consolas"/>
                <a:cs typeface="Consolas"/>
                <a:sym typeface="Consolas"/>
              </a:rPr>
              <a:t>$ </a:t>
            </a:r>
            <a:r>
              <a:rPr lang="fr" sz="1600" b="1">
                <a:solidFill>
                  <a:srgbClr val="FF0000"/>
                </a:solidFill>
                <a:latin typeface="Consolas"/>
                <a:ea typeface="Consolas"/>
                <a:cs typeface="Consolas"/>
                <a:sym typeface="Consolas"/>
              </a:rPr>
              <a:t>srun</a:t>
            </a:r>
            <a:r>
              <a:rPr lang="fr" sz="1600">
                <a:solidFill>
                  <a:schemeClr val="dk1"/>
                </a:solidFill>
                <a:latin typeface="Consolas"/>
                <a:ea typeface="Consolas"/>
                <a:cs typeface="Consolas"/>
                <a:sym typeface="Consolas"/>
              </a:rPr>
              <a:t> </a:t>
            </a:r>
            <a:r>
              <a:rPr lang="fr" sz="1600" b="1">
                <a:solidFill>
                  <a:srgbClr val="3D85C6"/>
                </a:solidFill>
                <a:latin typeface="Consolas"/>
                <a:ea typeface="Consolas"/>
                <a:cs typeface="Consolas"/>
                <a:sym typeface="Consolas"/>
              </a:rPr>
              <a:t>samtools depth </a:t>
            </a:r>
            <a:r>
              <a:rPr lang="fr" sz="1600">
                <a:solidFill>
                  <a:srgbClr val="9900FF"/>
                </a:solidFill>
                <a:latin typeface="Consolas"/>
                <a:ea typeface="Consolas"/>
                <a:cs typeface="Consolas"/>
                <a:sym typeface="Consolas"/>
              </a:rPr>
              <a:t>-b</a:t>
            </a:r>
            <a:r>
              <a:rPr lang="fr" sz="1600">
                <a:solidFill>
                  <a:srgbClr val="3D85C6"/>
                </a:solidFill>
                <a:latin typeface="Consolas"/>
                <a:ea typeface="Consolas"/>
                <a:cs typeface="Consolas"/>
                <a:sym typeface="Consolas"/>
              </a:rPr>
              <a:t> </a:t>
            </a:r>
            <a:r>
              <a:rPr lang="fr">
                <a:solidFill>
                  <a:srgbClr val="3D85C6"/>
                </a:solidFill>
                <a:latin typeface="Consolas"/>
                <a:ea typeface="Consolas"/>
                <a:cs typeface="Consolas"/>
                <a:sym typeface="Consolas"/>
              </a:rPr>
              <a:t>../additionnal_data/QTL_BT6.bed</a:t>
            </a:r>
            <a:r>
              <a:rPr lang="fr" sz="1600">
                <a:solidFill>
                  <a:srgbClr val="3D85C6"/>
                </a:solidFill>
                <a:latin typeface="Consolas"/>
                <a:ea typeface="Consolas"/>
                <a:cs typeface="Consolas"/>
                <a:sym typeface="Consolas"/>
              </a:rPr>
              <a:t> \</a:t>
            </a:r>
            <a:endParaRPr sz="1600">
              <a:solidFill>
                <a:srgbClr val="3D85C6"/>
              </a:solidFill>
              <a:latin typeface="Consolas"/>
              <a:ea typeface="Consolas"/>
              <a:cs typeface="Consolas"/>
              <a:sym typeface="Consolas"/>
            </a:endParaRPr>
          </a:p>
          <a:p>
            <a:pPr marL="0" lvl="0" indent="0" algn="l" rtl="0">
              <a:spcBef>
                <a:spcPts val="0"/>
              </a:spcBef>
              <a:spcAft>
                <a:spcPts val="0"/>
              </a:spcAft>
              <a:buNone/>
            </a:pPr>
            <a:r>
              <a:rPr lang="fr" sz="1600">
                <a:solidFill>
                  <a:srgbClr val="3D85C6"/>
                </a:solidFill>
                <a:latin typeface="Consolas"/>
                <a:ea typeface="Consolas"/>
                <a:cs typeface="Consolas"/>
                <a:sym typeface="Consolas"/>
              </a:rPr>
              <a:t>SRR1262731_extract.sort.rg.md.filt.onTarget.bam \</a:t>
            </a:r>
            <a:endParaRPr sz="1600">
              <a:solidFill>
                <a:srgbClr val="3D85C6"/>
              </a:solidFill>
              <a:latin typeface="Consolas"/>
              <a:ea typeface="Consolas"/>
              <a:cs typeface="Consolas"/>
              <a:sym typeface="Consolas"/>
            </a:endParaRPr>
          </a:p>
          <a:p>
            <a:pPr marL="0" lvl="0" indent="0" algn="l" rtl="0">
              <a:spcBef>
                <a:spcPts val="0"/>
              </a:spcBef>
              <a:spcAft>
                <a:spcPts val="0"/>
              </a:spcAft>
              <a:buNone/>
            </a:pPr>
            <a:r>
              <a:rPr lang="fr" sz="1600">
                <a:solidFill>
                  <a:srgbClr val="3D85C6"/>
                </a:solidFill>
                <a:latin typeface="Consolas"/>
                <a:ea typeface="Consolas"/>
                <a:cs typeface="Consolas"/>
                <a:sym typeface="Consolas"/>
              </a:rPr>
              <a:t>&gt; SRR1262731_extract.onTarget.depth.txt   </a:t>
            </a:r>
            <a:endParaRPr sz="1600">
              <a:solidFill>
                <a:srgbClr val="3D85C6"/>
              </a:solidFill>
              <a:latin typeface="Consolas"/>
              <a:ea typeface="Consolas"/>
              <a:cs typeface="Consolas"/>
              <a:sym typeface="Consolas"/>
            </a:endParaRPr>
          </a:p>
          <a:p>
            <a:pPr marL="0" lvl="0" indent="0" algn="l" rtl="0">
              <a:spcBef>
                <a:spcPts val="0"/>
              </a:spcBef>
              <a:spcAft>
                <a:spcPts val="0"/>
              </a:spcAft>
              <a:buNone/>
            </a:pPr>
            <a:endParaRPr sz="1600">
              <a:solidFill>
                <a:srgbClr val="3D85C6"/>
              </a:solidFill>
              <a:latin typeface="Consolas"/>
              <a:ea typeface="Consolas"/>
              <a:cs typeface="Consolas"/>
              <a:sym typeface="Consolas"/>
            </a:endParaRPr>
          </a:p>
          <a:p>
            <a:pPr marL="0" lvl="0" indent="0" algn="l" rtl="0">
              <a:spcBef>
                <a:spcPts val="0"/>
              </a:spcBef>
              <a:spcAft>
                <a:spcPts val="0"/>
              </a:spcAft>
              <a:buNone/>
            </a:pPr>
            <a:r>
              <a:rPr lang="fr" sz="1600">
                <a:solidFill>
                  <a:schemeClr val="dk1"/>
                </a:solidFill>
                <a:latin typeface="Consolas"/>
                <a:ea typeface="Consolas"/>
                <a:cs typeface="Consolas"/>
                <a:sym typeface="Consolas"/>
              </a:rPr>
              <a:t>$ </a:t>
            </a:r>
            <a:r>
              <a:rPr lang="fr" sz="1600" b="1">
                <a:solidFill>
                  <a:srgbClr val="3D85C6"/>
                </a:solidFill>
                <a:latin typeface="Consolas"/>
                <a:ea typeface="Consolas"/>
                <a:cs typeface="Consolas"/>
                <a:sym typeface="Consolas"/>
              </a:rPr>
              <a:t>head</a:t>
            </a:r>
            <a:r>
              <a:rPr lang="fr" sz="1600">
                <a:solidFill>
                  <a:srgbClr val="3D85C6"/>
                </a:solidFill>
                <a:latin typeface="Consolas"/>
                <a:ea typeface="Consolas"/>
                <a:cs typeface="Consolas"/>
                <a:sym typeface="Consolas"/>
              </a:rPr>
              <a:t> SRR1262731_extract.onTarget.depth.txt </a:t>
            </a:r>
            <a:endParaRPr sz="1600">
              <a:solidFill>
                <a:srgbClr val="3D85C6"/>
              </a:solidFill>
              <a:latin typeface="Consolas"/>
              <a:ea typeface="Consolas"/>
              <a:cs typeface="Consolas"/>
              <a:sym typeface="Consolas"/>
            </a:endParaRPr>
          </a:p>
          <a:p>
            <a:pPr marL="0" lvl="0" indent="0" algn="l" rtl="0">
              <a:spcBef>
                <a:spcPts val="0"/>
              </a:spcBef>
              <a:spcAft>
                <a:spcPts val="0"/>
              </a:spcAft>
              <a:buNone/>
            </a:pPr>
            <a:endParaRPr sz="1600">
              <a:solidFill>
                <a:srgbClr val="3D85C6"/>
              </a:solidFill>
              <a:latin typeface="Consolas"/>
              <a:ea typeface="Consolas"/>
              <a:cs typeface="Consolas"/>
              <a:sym typeface="Consolas"/>
            </a:endParaRPr>
          </a:p>
          <a:p>
            <a:pPr marL="0" lvl="0" indent="0" algn="l" rtl="0">
              <a:spcBef>
                <a:spcPts val="0"/>
              </a:spcBef>
              <a:spcAft>
                <a:spcPts val="0"/>
              </a:spcAft>
              <a:buNone/>
            </a:pPr>
            <a:endParaRPr sz="1600">
              <a:solidFill>
                <a:srgbClr val="3D85C6"/>
              </a:solidFill>
              <a:latin typeface="Consolas"/>
              <a:ea typeface="Consolas"/>
              <a:cs typeface="Consolas"/>
              <a:sym typeface="Consolas"/>
            </a:endParaRPr>
          </a:p>
        </p:txBody>
      </p:sp>
      <p:sp>
        <p:nvSpPr>
          <p:cNvPr id="448" name="Google Shape;448;p71"/>
          <p:cNvSpPr txBox="1">
            <a:spLocks noGrp="1"/>
          </p:cNvSpPr>
          <p:nvPr>
            <p:ph type="sldNum" idx="12"/>
          </p:nvPr>
        </p:nvSpPr>
        <p:spPr>
          <a:xfrm>
            <a:off x="8548658" y="4739417"/>
            <a:ext cx="548700" cy="393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fr"/>
              <a:t>43</a:t>
            </a:fld>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453" name="Google Shape;453;p72"/>
          <p:cNvSpPr txBox="1">
            <a:spLocks noGrp="1"/>
          </p:cNvSpPr>
          <p:nvPr>
            <p:ph type="ctrTitle"/>
          </p:nvPr>
        </p:nvSpPr>
        <p:spPr>
          <a:xfrm>
            <a:off x="311700" y="1506800"/>
            <a:ext cx="8520600" cy="1061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fr" sz="4200"/>
              <a:t>Variant calling</a:t>
            </a:r>
            <a:endParaRPr sz="420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73"/>
          <p:cNvSpPr txBox="1">
            <a:spLocks noGrp="1"/>
          </p:cNvSpPr>
          <p:nvPr>
            <p:ph type="title"/>
          </p:nvPr>
        </p:nvSpPr>
        <p:spPr>
          <a:xfrm>
            <a:off x="311700" y="1277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a:t>Workflow</a:t>
            </a:r>
            <a:endParaRPr/>
          </a:p>
        </p:txBody>
      </p:sp>
      <p:sp>
        <p:nvSpPr>
          <p:cNvPr id="459" name="Google Shape;459;p73"/>
          <p:cNvSpPr/>
          <p:nvPr/>
        </p:nvSpPr>
        <p:spPr>
          <a:xfrm>
            <a:off x="1680700" y="1539475"/>
            <a:ext cx="1604400" cy="8589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t>Fastq Quality Control </a:t>
            </a:r>
            <a:endParaRPr b="1"/>
          </a:p>
          <a:p>
            <a:pPr marL="0" lvl="0" indent="0" algn="ctr" rtl="0">
              <a:spcBef>
                <a:spcPts val="0"/>
              </a:spcBef>
              <a:spcAft>
                <a:spcPts val="0"/>
              </a:spcAft>
              <a:buNone/>
            </a:pPr>
            <a:r>
              <a:rPr lang="fr" i="1"/>
              <a:t>-- FastQC --</a:t>
            </a:r>
            <a:endParaRPr i="1"/>
          </a:p>
        </p:txBody>
      </p:sp>
      <p:sp>
        <p:nvSpPr>
          <p:cNvPr id="460" name="Google Shape;460;p73"/>
          <p:cNvSpPr/>
          <p:nvPr/>
        </p:nvSpPr>
        <p:spPr>
          <a:xfrm>
            <a:off x="1680700" y="2609000"/>
            <a:ext cx="1604400" cy="8589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t>Mapping </a:t>
            </a:r>
            <a:endParaRPr b="1"/>
          </a:p>
          <a:p>
            <a:pPr marL="0" lvl="0" indent="0" algn="ctr" rtl="0">
              <a:spcBef>
                <a:spcPts val="0"/>
              </a:spcBef>
              <a:spcAft>
                <a:spcPts val="0"/>
              </a:spcAft>
              <a:buNone/>
            </a:pPr>
            <a:r>
              <a:rPr lang="fr" i="1"/>
              <a:t>-- Bowtie2/Bwa --</a:t>
            </a:r>
            <a:endParaRPr i="1"/>
          </a:p>
        </p:txBody>
      </p:sp>
      <p:sp>
        <p:nvSpPr>
          <p:cNvPr id="461" name="Google Shape;461;p73"/>
          <p:cNvSpPr/>
          <p:nvPr/>
        </p:nvSpPr>
        <p:spPr>
          <a:xfrm>
            <a:off x="1756900" y="970775"/>
            <a:ext cx="1436700" cy="3474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a:t>Reads (Fastq)</a:t>
            </a:r>
            <a:endParaRPr/>
          </a:p>
        </p:txBody>
      </p:sp>
      <p:sp>
        <p:nvSpPr>
          <p:cNvPr id="462" name="Google Shape;462;p73"/>
          <p:cNvSpPr/>
          <p:nvPr/>
        </p:nvSpPr>
        <p:spPr>
          <a:xfrm>
            <a:off x="284500" y="2609006"/>
            <a:ext cx="1103700" cy="8589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a:t>Reference genome (Fasta)</a:t>
            </a:r>
            <a:endParaRPr/>
          </a:p>
        </p:txBody>
      </p:sp>
      <p:sp>
        <p:nvSpPr>
          <p:cNvPr id="463" name="Google Shape;463;p73"/>
          <p:cNvSpPr/>
          <p:nvPr/>
        </p:nvSpPr>
        <p:spPr>
          <a:xfrm>
            <a:off x="3684250" y="2609006"/>
            <a:ext cx="1604400" cy="8589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t>Processing Post Alignement</a:t>
            </a:r>
            <a:endParaRPr i="1"/>
          </a:p>
        </p:txBody>
      </p:sp>
      <p:sp>
        <p:nvSpPr>
          <p:cNvPr id="464" name="Google Shape;464;p73"/>
          <p:cNvSpPr/>
          <p:nvPr/>
        </p:nvSpPr>
        <p:spPr>
          <a:xfrm>
            <a:off x="5663125" y="2609006"/>
            <a:ext cx="1436700" cy="858900"/>
          </a:xfrm>
          <a:prstGeom prst="rect">
            <a:avLst/>
          </a:prstGeom>
          <a:solidFill>
            <a:srgbClr val="EA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t>Variant Calling</a:t>
            </a:r>
            <a:endParaRPr i="1"/>
          </a:p>
        </p:txBody>
      </p:sp>
      <p:sp>
        <p:nvSpPr>
          <p:cNvPr id="465" name="Google Shape;465;p73"/>
          <p:cNvSpPr/>
          <p:nvPr/>
        </p:nvSpPr>
        <p:spPr>
          <a:xfrm>
            <a:off x="7462750" y="2609006"/>
            <a:ext cx="1436700" cy="858900"/>
          </a:xfrm>
          <a:prstGeom prst="rect">
            <a:avLst/>
          </a:prstGeom>
          <a:solidFill>
            <a:srgbClr val="9FC5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t>Filtrage &amp; Annotation</a:t>
            </a:r>
            <a:endParaRPr i="1"/>
          </a:p>
        </p:txBody>
      </p:sp>
      <p:sp>
        <p:nvSpPr>
          <p:cNvPr id="466" name="Google Shape;466;p73"/>
          <p:cNvSpPr/>
          <p:nvPr/>
        </p:nvSpPr>
        <p:spPr>
          <a:xfrm>
            <a:off x="5657350" y="1255650"/>
            <a:ext cx="1436700" cy="858900"/>
          </a:xfrm>
          <a:prstGeom prst="rect">
            <a:avLst/>
          </a:prstGeom>
          <a:solidFill>
            <a:srgbClr val="D9D2E9"/>
          </a:solidFill>
          <a:ln w="9525" cap="flat" cmpd="sng">
            <a:solidFill>
              <a:srgbClr val="674EA7"/>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t>Variants Structuraux</a:t>
            </a:r>
            <a:endParaRPr i="1"/>
          </a:p>
        </p:txBody>
      </p:sp>
      <p:sp>
        <p:nvSpPr>
          <p:cNvPr id="467" name="Google Shape;467;p73"/>
          <p:cNvSpPr/>
          <p:nvPr/>
        </p:nvSpPr>
        <p:spPr>
          <a:xfrm>
            <a:off x="5663125" y="3940200"/>
            <a:ext cx="1436700" cy="858900"/>
          </a:xfrm>
          <a:prstGeom prst="rect">
            <a:avLst/>
          </a:prstGeom>
          <a:solidFill>
            <a:srgbClr val="D9D2E9"/>
          </a:solidFill>
          <a:ln w="9525" cap="flat" cmpd="sng">
            <a:solidFill>
              <a:srgbClr val="674EA7"/>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t>Copy Number </a:t>
            </a:r>
            <a:endParaRPr i="1"/>
          </a:p>
        </p:txBody>
      </p:sp>
      <p:cxnSp>
        <p:nvCxnSpPr>
          <p:cNvPr id="468" name="Google Shape;468;p73"/>
          <p:cNvCxnSpPr>
            <a:stCxn id="463" idx="2"/>
            <a:endCxn id="467" idx="1"/>
          </p:cNvCxnSpPr>
          <p:nvPr/>
        </p:nvCxnSpPr>
        <p:spPr>
          <a:xfrm rot="-5400000" flipH="1">
            <a:off x="4623850" y="3330506"/>
            <a:ext cx="901800" cy="1176600"/>
          </a:xfrm>
          <a:prstGeom prst="bentConnector2">
            <a:avLst/>
          </a:prstGeom>
          <a:noFill/>
          <a:ln w="9525" cap="flat" cmpd="sng">
            <a:solidFill>
              <a:schemeClr val="dk2"/>
            </a:solidFill>
            <a:prstDash val="lgDash"/>
            <a:round/>
            <a:headEnd type="none" w="med" len="med"/>
            <a:tailEnd type="triangle" w="med" len="med"/>
          </a:ln>
        </p:spPr>
      </p:cxnSp>
      <p:cxnSp>
        <p:nvCxnSpPr>
          <p:cNvPr id="469" name="Google Shape;469;p73"/>
          <p:cNvCxnSpPr>
            <a:stCxn id="463" idx="0"/>
            <a:endCxn id="466" idx="1"/>
          </p:cNvCxnSpPr>
          <p:nvPr/>
        </p:nvCxnSpPr>
        <p:spPr>
          <a:xfrm rot="-5400000">
            <a:off x="4609900" y="1561556"/>
            <a:ext cx="924000" cy="1170900"/>
          </a:xfrm>
          <a:prstGeom prst="bentConnector2">
            <a:avLst/>
          </a:prstGeom>
          <a:noFill/>
          <a:ln w="9525" cap="flat" cmpd="sng">
            <a:solidFill>
              <a:schemeClr val="dk2"/>
            </a:solidFill>
            <a:prstDash val="lgDash"/>
            <a:round/>
            <a:headEnd type="none" w="med" len="med"/>
            <a:tailEnd type="triangle" w="med" len="med"/>
          </a:ln>
        </p:spPr>
      </p:cxnSp>
      <p:cxnSp>
        <p:nvCxnSpPr>
          <p:cNvPr id="470" name="Google Shape;470;p73"/>
          <p:cNvCxnSpPr>
            <a:stCxn id="463" idx="3"/>
            <a:endCxn id="464" idx="1"/>
          </p:cNvCxnSpPr>
          <p:nvPr/>
        </p:nvCxnSpPr>
        <p:spPr>
          <a:xfrm>
            <a:off x="5288650" y="3038456"/>
            <a:ext cx="374400" cy="600"/>
          </a:xfrm>
          <a:prstGeom prst="bentConnector3">
            <a:avLst>
              <a:gd name="adj1" fmla="val 50010"/>
            </a:avLst>
          </a:prstGeom>
          <a:noFill/>
          <a:ln w="9525" cap="flat" cmpd="sng">
            <a:solidFill>
              <a:schemeClr val="dk2"/>
            </a:solidFill>
            <a:prstDash val="solid"/>
            <a:round/>
            <a:headEnd type="none" w="med" len="med"/>
            <a:tailEnd type="triangle" w="med" len="med"/>
          </a:ln>
        </p:spPr>
      </p:cxnSp>
      <p:cxnSp>
        <p:nvCxnSpPr>
          <p:cNvPr id="471" name="Google Shape;471;p73"/>
          <p:cNvCxnSpPr>
            <a:stCxn id="464" idx="3"/>
            <a:endCxn id="465" idx="1"/>
          </p:cNvCxnSpPr>
          <p:nvPr/>
        </p:nvCxnSpPr>
        <p:spPr>
          <a:xfrm>
            <a:off x="7099825" y="3038456"/>
            <a:ext cx="363000" cy="600"/>
          </a:xfrm>
          <a:prstGeom prst="bentConnector3">
            <a:avLst>
              <a:gd name="adj1" fmla="val 49990"/>
            </a:avLst>
          </a:prstGeom>
          <a:noFill/>
          <a:ln w="9525" cap="flat" cmpd="sng">
            <a:solidFill>
              <a:schemeClr val="dk2"/>
            </a:solidFill>
            <a:prstDash val="solid"/>
            <a:round/>
            <a:headEnd type="none" w="med" len="med"/>
            <a:tailEnd type="triangle" w="med" len="med"/>
          </a:ln>
        </p:spPr>
      </p:cxnSp>
      <p:cxnSp>
        <p:nvCxnSpPr>
          <p:cNvPr id="472" name="Google Shape;472;p73"/>
          <p:cNvCxnSpPr>
            <a:stCxn id="460" idx="3"/>
            <a:endCxn id="463" idx="1"/>
          </p:cNvCxnSpPr>
          <p:nvPr/>
        </p:nvCxnSpPr>
        <p:spPr>
          <a:xfrm>
            <a:off x="3285100" y="3038450"/>
            <a:ext cx="399300" cy="600"/>
          </a:xfrm>
          <a:prstGeom prst="bentConnector3">
            <a:avLst>
              <a:gd name="adj1" fmla="val 49981"/>
            </a:avLst>
          </a:prstGeom>
          <a:noFill/>
          <a:ln w="9525" cap="flat" cmpd="sng">
            <a:solidFill>
              <a:schemeClr val="dk2"/>
            </a:solidFill>
            <a:prstDash val="solid"/>
            <a:round/>
            <a:headEnd type="none" w="med" len="med"/>
            <a:tailEnd type="triangle" w="med" len="med"/>
          </a:ln>
        </p:spPr>
      </p:cxnSp>
      <p:cxnSp>
        <p:nvCxnSpPr>
          <p:cNvPr id="473" name="Google Shape;473;p73"/>
          <p:cNvCxnSpPr>
            <a:stCxn id="459" idx="2"/>
            <a:endCxn id="460" idx="0"/>
          </p:cNvCxnSpPr>
          <p:nvPr/>
        </p:nvCxnSpPr>
        <p:spPr>
          <a:xfrm rot="-5400000" flipH="1">
            <a:off x="2377900" y="2503375"/>
            <a:ext cx="210600" cy="600"/>
          </a:xfrm>
          <a:prstGeom prst="bentConnector3">
            <a:avLst>
              <a:gd name="adj1" fmla="val 50006"/>
            </a:avLst>
          </a:prstGeom>
          <a:noFill/>
          <a:ln w="9525" cap="flat" cmpd="sng">
            <a:solidFill>
              <a:schemeClr val="dk2"/>
            </a:solidFill>
            <a:prstDash val="solid"/>
            <a:round/>
            <a:headEnd type="none" w="med" len="med"/>
            <a:tailEnd type="triangle" w="med" len="med"/>
          </a:ln>
        </p:spPr>
      </p:cxnSp>
      <p:cxnSp>
        <p:nvCxnSpPr>
          <p:cNvPr id="474" name="Google Shape;474;p73"/>
          <p:cNvCxnSpPr>
            <a:stCxn id="461" idx="2"/>
            <a:endCxn id="459" idx="0"/>
          </p:cNvCxnSpPr>
          <p:nvPr/>
        </p:nvCxnSpPr>
        <p:spPr>
          <a:xfrm rot="-5400000" flipH="1">
            <a:off x="2368450" y="1424975"/>
            <a:ext cx="221400" cy="7800"/>
          </a:xfrm>
          <a:prstGeom prst="bentConnector3">
            <a:avLst>
              <a:gd name="adj1" fmla="val 49977"/>
            </a:avLst>
          </a:prstGeom>
          <a:noFill/>
          <a:ln w="9525" cap="flat" cmpd="sng">
            <a:solidFill>
              <a:srgbClr val="B7B7B7"/>
            </a:solidFill>
            <a:prstDash val="solid"/>
            <a:round/>
            <a:headEnd type="none" w="med" len="med"/>
            <a:tailEnd type="triangle" w="med" len="med"/>
          </a:ln>
        </p:spPr>
      </p:cxnSp>
      <p:cxnSp>
        <p:nvCxnSpPr>
          <p:cNvPr id="475" name="Google Shape;475;p73"/>
          <p:cNvCxnSpPr>
            <a:stCxn id="462" idx="3"/>
            <a:endCxn id="460" idx="1"/>
          </p:cNvCxnSpPr>
          <p:nvPr/>
        </p:nvCxnSpPr>
        <p:spPr>
          <a:xfrm>
            <a:off x="1388200" y="3038456"/>
            <a:ext cx="292500" cy="600"/>
          </a:xfrm>
          <a:prstGeom prst="bentConnector3">
            <a:avLst>
              <a:gd name="adj1" fmla="val 50000"/>
            </a:avLst>
          </a:prstGeom>
          <a:noFill/>
          <a:ln w="9525" cap="flat" cmpd="sng">
            <a:solidFill>
              <a:srgbClr val="B7B7B7"/>
            </a:solidFill>
            <a:prstDash val="solid"/>
            <a:round/>
            <a:headEnd type="none" w="med" len="med"/>
            <a:tailEnd type="triangle" w="med" len="med"/>
          </a:ln>
        </p:spPr>
      </p:cxnSp>
      <p:cxnSp>
        <p:nvCxnSpPr>
          <p:cNvPr id="476" name="Google Shape;476;p73"/>
          <p:cNvCxnSpPr/>
          <p:nvPr/>
        </p:nvCxnSpPr>
        <p:spPr>
          <a:xfrm>
            <a:off x="3409900" y="947350"/>
            <a:ext cx="11700" cy="3912900"/>
          </a:xfrm>
          <a:prstGeom prst="straightConnector1">
            <a:avLst/>
          </a:prstGeom>
          <a:noFill/>
          <a:ln w="19050" cap="flat" cmpd="sng">
            <a:solidFill>
              <a:srgbClr val="999999"/>
            </a:solidFill>
            <a:prstDash val="dash"/>
            <a:round/>
            <a:headEnd type="none" w="med" len="med"/>
            <a:tailEnd type="none" w="med" len="med"/>
          </a:ln>
        </p:spPr>
      </p:cxnSp>
      <p:sp>
        <p:nvSpPr>
          <p:cNvPr id="477" name="Google Shape;477;p73"/>
          <p:cNvSpPr txBox="1">
            <a:spLocks noGrp="1"/>
          </p:cNvSpPr>
          <p:nvPr>
            <p:ph type="sldNum" idx="12"/>
          </p:nvPr>
        </p:nvSpPr>
        <p:spPr>
          <a:xfrm>
            <a:off x="8548658" y="4739417"/>
            <a:ext cx="548700" cy="393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fr"/>
              <a:t>45</a:t>
            </a:fld>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Google Shape;482;p74"/>
          <p:cNvSpPr txBox="1">
            <a:spLocks noGrp="1"/>
          </p:cNvSpPr>
          <p:nvPr>
            <p:ph type="body" idx="1"/>
          </p:nvPr>
        </p:nvSpPr>
        <p:spPr>
          <a:xfrm>
            <a:off x="235500" y="885425"/>
            <a:ext cx="8315100" cy="8151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fr">
                <a:solidFill>
                  <a:srgbClr val="CC0000"/>
                </a:solidFill>
              </a:rPr>
              <a:t>Variant</a:t>
            </a:r>
            <a:r>
              <a:rPr lang="fr">
                <a:solidFill>
                  <a:schemeClr val="dk1"/>
                </a:solidFill>
              </a:rPr>
              <a:t> : variation génomique dans une séquence nucléotidique, en comparaison avec une séquence de référence</a:t>
            </a:r>
            <a:endParaRPr>
              <a:solidFill>
                <a:schemeClr val="dk1"/>
              </a:solidFill>
            </a:endParaRPr>
          </a:p>
        </p:txBody>
      </p:sp>
      <p:sp>
        <p:nvSpPr>
          <p:cNvPr id="483" name="Google Shape;483;p74"/>
          <p:cNvSpPr txBox="1">
            <a:spLocks noGrp="1"/>
          </p:cNvSpPr>
          <p:nvPr>
            <p:ph type="body" idx="1"/>
          </p:nvPr>
        </p:nvSpPr>
        <p:spPr>
          <a:xfrm>
            <a:off x="113700" y="1885475"/>
            <a:ext cx="8764200" cy="2589000"/>
          </a:xfrm>
          <a:prstGeom prst="rect">
            <a:avLst/>
          </a:prstGeom>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Clr>
                <a:schemeClr val="dk1"/>
              </a:buClr>
              <a:buSzPts val="1800"/>
              <a:buChar char="-"/>
            </a:pPr>
            <a:r>
              <a:rPr lang="fr" b="1">
                <a:solidFill>
                  <a:schemeClr val="dk1"/>
                </a:solidFill>
              </a:rPr>
              <a:t>SNV</a:t>
            </a:r>
            <a:r>
              <a:rPr lang="fr">
                <a:solidFill>
                  <a:schemeClr val="dk1"/>
                </a:solidFill>
              </a:rPr>
              <a:t> : </a:t>
            </a:r>
            <a:r>
              <a:rPr lang="fr" b="1">
                <a:solidFill>
                  <a:schemeClr val="dk1"/>
                </a:solidFill>
              </a:rPr>
              <a:t>S</a:t>
            </a:r>
            <a:r>
              <a:rPr lang="fr">
                <a:solidFill>
                  <a:schemeClr val="dk1"/>
                </a:solidFill>
              </a:rPr>
              <a:t>ingle </a:t>
            </a:r>
            <a:r>
              <a:rPr lang="fr" b="1">
                <a:solidFill>
                  <a:schemeClr val="dk1"/>
                </a:solidFill>
              </a:rPr>
              <a:t>N</a:t>
            </a:r>
            <a:r>
              <a:rPr lang="fr">
                <a:solidFill>
                  <a:schemeClr val="dk1"/>
                </a:solidFill>
              </a:rPr>
              <a:t>ucleotide </a:t>
            </a:r>
            <a:r>
              <a:rPr lang="fr" b="1">
                <a:solidFill>
                  <a:schemeClr val="dk1"/>
                </a:solidFill>
              </a:rPr>
              <a:t>V</a:t>
            </a:r>
            <a:r>
              <a:rPr lang="fr">
                <a:solidFill>
                  <a:schemeClr val="dk1"/>
                </a:solidFill>
              </a:rPr>
              <a:t>ariant</a:t>
            </a:r>
            <a:endParaRPr>
              <a:solidFill>
                <a:schemeClr val="dk1"/>
              </a:solidFill>
            </a:endParaRPr>
          </a:p>
          <a:p>
            <a:pPr marL="914400" lvl="0" indent="0" algn="l" rtl="0">
              <a:lnSpc>
                <a:spcPct val="115000"/>
              </a:lnSpc>
              <a:spcBef>
                <a:spcPts val="0"/>
              </a:spcBef>
              <a:spcAft>
                <a:spcPts val="0"/>
              </a:spcAft>
              <a:buNone/>
            </a:pPr>
            <a:endParaRPr>
              <a:solidFill>
                <a:schemeClr val="dk1"/>
              </a:solidFill>
            </a:endParaRPr>
          </a:p>
          <a:p>
            <a:pPr marL="457200" lvl="0" indent="-342900" algn="l" rtl="0">
              <a:lnSpc>
                <a:spcPct val="115000"/>
              </a:lnSpc>
              <a:spcBef>
                <a:spcPts val="0"/>
              </a:spcBef>
              <a:spcAft>
                <a:spcPts val="0"/>
              </a:spcAft>
              <a:buClr>
                <a:schemeClr val="dk1"/>
              </a:buClr>
              <a:buSzPts val="1800"/>
              <a:buChar char="-"/>
            </a:pPr>
            <a:r>
              <a:rPr lang="fr" b="1">
                <a:solidFill>
                  <a:schemeClr val="dk1"/>
                </a:solidFill>
              </a:rPr>
              <a:t>INDEL</a:t>
            </a:r>
            <a:r>
              <a:rPr lang="fr">
                <a:solidFill>
                  <a:schemeClr val="dk1"/>
                </a:solidFill>
              </a:rPr>
              <a:t> : </a:t>
            </a:r>
            <a:r>
              <a:rPr lang="fr" b="1">
                <a:solidFill>
                  <a:schemeClr val="dk1"/>
                </a:solidFill>
              </a:rPr>
              <a:t>IN</a:t>
            </a:r>
            <a:r>
              <a:rPr lang="fr">
                <a:solidFill>
                  <a:schemeClr val="dk1"/>
                </a:solidFill>
              </a:rPr>
              <a:t>sertion ou </a:t>
            </a:r>
            <a:r>
              <a:rPr lang="fr" b="1">
                <a:solidFill>
                  <a:schemeClr val="dk1"/>
                </a:solidFill>
              </a:rPr>
              <a:t>DEL</a:t>
            </a:r>
            <a:r>
              <a:rPr lang="fr">
                <a:solidFill>
                  <a:schemeClr val="dk1"/>
                </a:solidFill>
              </a:rPr>
              <a:t>etion d’une ou plusieurs bases</a:t>
            </a:r>
            <a:endParaRPr>
              <a:solidFill>
                <a:schemeClr val="dk1"/>
              </a:solidFill>
            </a:endParaRPr>
          </a:p>
          <a:p>
            <a:pPr marL="914400" lvl="0" indent="0" algn="l" rtl="0">
              <a:lnSpc>
                <a:spcPct val="115000"/>
              </a:lnSpc>
              <a:spcBef>
                <a:spcPts val="0"/>
              </a:spcBef>
              <a:spcAft>
                <a:spcPts val="0"/>
              </a:spcAft>
              <a:buNone/>
            </a:pPr>
            <a:endParaRPr>
              <a:solidFill>
                <a:schemeClr val="dk1"/>
              </a:solidFill>
            </a:endParaRPr>
          </a:p>
          <a:p>
            <a:pPr marL="457200" lvl="0" indent="-342900" algn="l" rtl="0">
              <a:lnSpc>
                <a:spcPct val="115000"/>
              </a:lnSpc>
              <a:spcBef>
                <a:spcPts val="0"/>
              </a:spcBef>
              <a:spcAft>
                <a:spcPts val="0"/>
              </a:spcAft>
              <a:buClr>
                <a:schemeClr val="dk1"/>
              </a:buClr>
              <a:buSzPts val="1800"/>
              <a:buChar char="-"/>
            </a:pPr>
            <a:r>
              <a:rPr lang="fr" b="1">
                <a:solidFill>
                  <a:schemeClr val="dk1"/>
                </a:solidFill>
              </a:rPr>
              <a:t>MNV</a:t>
            </a:r>
            <a:r>
              <a:rPr lang="fr">
                <a:solidFill>
                  <a:schemeClr val="dk1"/>
                </a:solidFill>
              </a:rPr>
              <a:t> (</a:t>
            </a:r>
            <a:r>
              <a:rPr lang="fr" b="1">
                <a:solidFill>
                  <a:schemeClr val="dk1"/>
                </a:solidFill>
              </a:rPr>
              <a:t>M</a:t>
            </a:r>
            <a:r>
              <a:rPr lang="fr">
                <a:solidFill>
                  <a:schemeClr val="dk1"/>
                </a:solidFill>
              </a:rPr>
              <a:t>ulti-</a:t>
            </a:r>
            <a:r>
              <a:rPr lang="fr" b="1">
                <a:solidFill>
                  <a:schemeClr val="dk1"/>
                </a:solidFill>
              </a:rPr>
              <a:t>N</a:t>
            </a:r>
            <a:r>
              <a:rPr lang="fr">
                <a:solidFill>
                  <a:schemeClr val="dk1"/>
                </a:solidFill>
              </a:rPr>
              <a:t>ucleotide </a:t>
            </a:r>
            <a:r>
              <a:rPr lang="fr" b="1">
                <a:solidFill>
                  <a:schemeClr val="dk1"/>
                </a:solidFill>
              </a:rPr>
              <a:t>V</a:t>
            </a:r>
            <a:r>
              <a:rPr lang="fr">
                <a:solidFill>
                  <a:schemeClr val="dk1"/>
                </a:solidFill>
              </a:rPr>
              <a:t>ariant) : plusieurs SNVs et/ou INDELS dans un bloc</a:t>
            </a:r>
            <a:endParaRPr>
              <a:solidFill>
                <a:schemeClr val="dk1"/>
              </a:solidFill>
            </a:endParaRPr>
          </a:p>
          <a:p>
            <a:pPr marL="914400" lvl="0" indent="0" algn="l" rtl="0">
              <a:lnSpc>
                <a:spcPct val="115000"/>
              </a:lnSpc>
              <a:spcBef>
                <a:spcPts val="0"/>
              </a:spcBef>
              <a:spcAft>
                <a:spcPts val="0"/>
              </a:spcAft>
              <a:buNone/>
            </a:pPr>
            <a:endParaRPr>
              <a:solidFill>
                <a:schemeClr val="dk1"/>
              </a:solidFill>
            </a:endParaRPr>
          </a:p>
          <a:p>
            <a:pPr marL="457200" lvl="0" indent="-342900" algn="l" rtl="0">
              <a:lnSpc>
                <a:spcPct val="115000"/>
              </a:lnSpc>
              <a:spcBef>
                <a:spcPts val="0"/>
              </a:spcBef>
              <a:spcAft>
                <a:spcPts val="0"/>
              </a:spcAft>
              <a:buClr>
                <a:schemeClr val="dk1"/>
              </a:buClr>
              <a:buSzPts val="1800"/>
              <a:buChar char="-"/>
            </a:pPr>
            <a:r>
              <a:rPr lang="fr" b="1">
                <a:solidFill>
                  <a:schemeClr val="dk1"/>
                </a:solidFill>
              </a:rPr>
              <a:t>SV</a:t>
            </a:r>
            <a:r>
              <a:rPr lang="fr">
                <a:solidFill>
                  <a:schemeClr val="dk1"/>
                </a:solidFill>
              </a:rPr>
              <a:t> (</a:t>
            </a:r>
            <a:r>
              <a:rPr lang="fr" b="1">
                <a:solidFill>
                  <a:schemeClr val="dk1"/>
                </a:solidFill>
              </a:rPr>
              <a:t>S</a:t>
            </a:r>
            <a:r>
              <a:rPr lang="fr">
                <a:solidFill>
                  <a:schemeClr val="dk1"/>
                </a:solidFill>
              </a:rPr>
              <a:t>tructural </a:t>
            </a:r>
            <a:r>
              <a:rPr lang="fr" b="1">
                <a:solidFill>
                  <a:schemeClr val="dk1"/>
                </a:solidFill>
              </a:rPr>
              <a:t>V</a:t>
            </a:r>
            <a:r>
              <a:rPr lang="fr">
                <a:solidFill>
                  <a:schemeClr val="dk1"/>
                </a:solidFill>
              </a:rPr>
              <a:t>ariant) : réarrangement génomique affectant &gt; 50bp</a:t>
            </a:r>
            <a:endParaRPr>
              <a:solidFill>
                <a:schemeClr val="dk1"/>
              </a:solidFill>
            </a:endParaRPr>
          </a:p>
          <a:p>
            <a:pPr marL="914400" lvl="0" indent="0" algn="l" rtl="0">
              <a:lnSpc>
                <a:spcPct val="115000"/>
              </a:lnSpc>
              <a:spcBef>
                <a:spcPts val="0"/>
              </a:spcBef>
              <a:spcAft>
                <a:spcPts val="0"/>
              </a:spcAft>
              <a:buNone/>
            </a:pPr>
            <a:endParaRPr>
              <a:solidFill>
                <a:schemeClr val="dk1"/>
              </a:solidFill>
            </a:endParaRPr>
          </a:p>
          <a:p>
            <a:pPr marL="914400" lvl="0" indent="0" algn="l" rtl="0">
              <a:lnSpc>
                <a:spcPct val="115000"/>
              </a:lnSpc>
              <a:spcBef>
                <a:spcPts val="0"/>
              </a:spcBef>
              <a:spcAft>
                <a:spcPts val="0"/>
              </a:spcAft>
              <a:buNone/>
            </a:pPr>
            <a:endParaRPr>
              <a:solidFill>
                <a:schemeClr val="dk1"/>
              </a:solidFill>
            </a:endParaRPr>
          </a:p>
          <a:p>
            <a:pPr marL="0" lvl="0" indent="0" algn="l" rtl="0">
              <a:lnSpc>
                <a:spcPct val="115000"/>
              </a:lnSpc>
              <a:spcBef>
                <a:spcPts val="0"/>
              </a:spcBef>
              <a:spcAft>
                <a:spcPts val="0"/>
              </a:spcAft>
              <a:buNone/>
            </a:pPr>
            <a:endParaRPr>
              <a:solidFill>
                <a:schemeClr val="dk1"/>
              </a:solidFill>
            </a:endParaRPr>
          </a:p>
        </p:txBody>
      </p:sp>
      <p:pic>
        <p:nvPicPr>
          <p:cNvPr id="484" name="Google Shape;484;p74"/>
          <p:cNvPicPr preferRelativeResize="0"/>
          <p:nvPr/>
        </p:nvPicPr>
        <p:blipFill>
          <a:blip r:embed="rId3">
            <a:alphaModFix/>
          </a:blip>
          <a:stretch>
            <a:fillRect/>
          </a:stretch>
        </p:blipFill>
        <p:spPr>
          <a:xfrm>
            <a:off x="7491350" y="1627125"/>
            <a:ext cx="1576666" cy="371400"/>
          </a:xfrm>
          <a:prstGeom prst="rect">
            <a:avLst/>
          </a:prstGeom>
          <a:noFill/>
          <a:ln>
            <a:noFill/>
          </a:ln>
        </p:spPr>
      </p:pic>
      <p:pic>
        <p:nvPicPr>
          <p:cNvPr id="485" name="Google Shape;485;p74"/>
          <p:cNvPicPr preferRelativeResize="0"/>
          <p:nvPr/>
        </p:nvPicPr>
        <p:blipFill>
          <a:blip r:embed="rId4">
            <a:alphaModFix/>
          </a:blip>
          <a:stretch>
            <a:fillRect/>
          </a:stretch>
        </p:blipFill>
        <p:spPr>
          <a:xfrm>
            <a:off x="7491350" y="2162704"/>
            <a:ext cx="1576675" cy="360883"/>
          </a:xfrm>
          <a:prstGeom prst="rect">
            <a:avLst/>
          </a:prstGeom>
          <a:noFill/>
          <a:ln>
            <a:noFill/>
          </a:ln>
        </p:spPr>
      </p:pic>
      <p:sp>
        <p:nvSpPr>
          <p:cNvPr id="486" name="Google Shape;486;p74"/>
          <p:cNvSpPr txBox="1"/>
          <p:nvPr/>
        </p:nvSpPr>
        <p:spPr>
          <a:xfrm>
            <a:off x="235500" y="127775"/>
            <a:ext cx="85206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 sz="2800">
                <a:solidFill>
                  <a:srgbClr val="3D85C6"/>
                </a:solidFill>
                <a:latin typeface="Trebuchet MS"/>
                <a:ea typeface="Trebuchet MS"/>
                <a:cs typeface="Trebuchet MS"/>
                <a:sym typeface="Trebuchet MS"/>
              </a:rPr>
              <a:t>Définition</a:t>
            </a:r>
            <a:endParaRPr sz="2800">
              <a:solidFill>
                <a:srgbClr val="3D85C6"/>
              </a:solidFill>
              <a:latin typeface="Trebuchet MS"/>
              <a:ea typeface="Trebuchet MS"/>
              <a:cs typeface="Trebuchet MS"/>
              <a:sym typeface="Trebuchet MS"/>
            </a:endParaRPr>
          </a:p>
        </p:txBody>
      </p:sp>
      <p:pic>
        <p:nvPicPr>
          <p:cNvPr id="487" name="Google Shape;487;p74"/>
          <p:cNvPicPr preferRelativeResize="0"/>
          <p:nvPr/>
        </p:nvPicPr>
        <p:blipFill rotWithShape="1">
          <a:blip r:embed="rId5">
            <a:alphaModFix/>
          </a:blip>
          <a:srcRect l="4698" t="26852"/>
          <a:stretch/>
        </p:blipFill>
        <p:spPr>
          <a:xfrm>
            <a:off x="7530250" y="2666399"/>
            <a:ext cx="1576675" cy="418925"/>
          </a:xfrm>
          <a:prstGeom prst="rect">
            <a:avLst/>
          </a:prstGeom>
          <a:noFill/>
          <a:ln>
            <a:noFill/>
          </a:ln>
        </p:spPr>
      </p:pic>
      <p:sp>
        <p:nvSpPr>
          <p:cNvPr id="488" name="Google Shape;488;p7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fr"/>
              <a:t>46</a:t>
            </a:fld>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92"/>
        <p:cNvGrpSpPr/>
        <p:nvPr/>
      </p:nvGrpSpPr>
      <p:grpSpPr>
        <a:xfrm>
          <a:off x="0" y="0"/>
          <a:ext cx="0" cy="0"/>
          <a:chOff x="0" y="0"/>
          <a:chExt cx="0" cy="0"/>
        </a:xfrm>
      </p:grpSpPr>
      <p:sp>
        <p:nvSpPr>
          <p:cNvPr id="493" name="Google Shape;493;p75"/>
          <p:cNvSpPr txBox="1">
            <a:spLocks noGrp="1"/>
          </p:cNvSpPr>
          <p:nvPr>
            <p:ph type="body" idx="1"/>
          </p:nvPr>
        </p:nvSpPr>
        <p:spPr>
          <a:xfrm>
            <a:off x="235500" y="989925"/>
            <a:ext cx="8716200" cy="3775800"/>
          </a:xfrm>
          <a:prstGeom prst="rect">
            <a:avLst/>
          </a:prstGeom>
        </p:spPr>
        <p:txBody>
          <a:bodyPr spcFirstLastPara="1" wrap="square" lIns="91425" tIns="91425" rIns="91425" bIns="91425" anchor="t" anchorCtr="0">
            <a:noAutofit/>
          </a:bodyPr>
          <a:lstStyle/>
          <a:p>
            <a:pPr marL="457200" lvl="0" indent="-342900" algn="l" rtl="0">
              <a:lnSpc>
                <a:spcPct val="150000"/>
              </a:lnSpc>
              <a:spcBef>
                <a:spcPts val="0"/>
              </a:spcBef>
              <a:spcAft>
                <a:spcPts val="0"/>
              </a:spcAft>
              <a:buSzPts val="1800"/>
              <a:buChar char="-"/>
            </a:pPr>
            <a:r>
              <a:rPr lang="fr" b="1">
                <a:solidFill>
                  <a:schemeClr val="dk1"/>
                </a:solidFill>
              </a:rPr>
              <a:t>SNV</a:t>
            </a:r>
            <a:r>
              <a:rPr lang="fr">
                <a:solidFill>
                  <a:schemeClr val="dk1"/>
                </a:solidFill>
              </a:rPr>
              <a:t> (</a:t>
            </a:r>
            <a:r>
              <a:rPr lang="fr" b="1">
                <a:solidFill>
                  <a:schemeClr val="dk1"/>
                </a:solidFill>
              </a:rPr>
              <a:t>S</a:t>
            </a:r>
            <a:r>
              <a:rPr lang="fr">
                <a:solidFill>
                  <a:schemeClr val="dk1"/>
                </a:solidFill>
              </a:rPr>
              <a:t>ingle </a:t>
            </a:r>
            <a:r>
              <a:rPr lang="fr" b="1">
                <a:solidFill>
                  <a:schemeClr val="dk1"/>
                </a:solidFill>
              </a:rPr>
              <a:t>N</a:t>
            </a:r>
            <a:r>
              <a:rPr lang="fr">
                <a:solidFill>
                  <a:schemeClr val="dk1"/>
                </a:solidFill>
              </a:rPr>
              <a:t>ucleotide </a:t>
            </a:r>
            <a:r>
              <a:rPr lang="fr" b="1">
                <a:solidFill>
                  <a:schemeClr val="dk1"/>
                </a:solidFill>
              </a:rPr>
              <a:t>V</a:t>
            </a:r>
            <a:r>
              <a:rPr lang="fr">
                <a:solidFill>
                  <a:schemeClr val="dk1"/>
                </a:solidFill>
              </a:rPr>
              <a:t>ariant)</a:t>
            </a:r>
            <a:endParaRPr>
              <a:solidFill>
                <a:schemeClr val="dk1"/>
              </a:solidFill>
            </a:endParaRPr>
          </a:p>
          <a:p>
            <a:pPr marL="457200" lvl="0" indent="457200" algn="l" rtl="0">
              <a:lnSpc>
                <a:spcPct val="150000"/>
              </a:lnSpc>
              <a:spcBef>
                <a:spcPts val="0"/>
              </a:spcBef>
              <a:spcAft>
                <a:spcPts val="0"/>
              </a:spcAft>
              <a:buNone/>
            </a:pPr>
            <a:r>
              <a:rPr lang="fr">
                <a:solidFill>
                  <a:schemeClr val="dk1"/>
                </a:solidFill>
              </a:rPr>
              <a:t>→  toute altération nucléotidique sans implication de fréquence populationnelle</a:t>
            </a:r>
            <a:endParaRPr>
              <a:solidFill>
                <a:schemeClr val="dk1"/>
              </a:solidFill>
            </a:endParaRPr>
          </a:p>
          <a:p>
            <a:pPr marL="457200" lvl="0" indent="457200" algn="l" rtl="0">
              <a:lnSpc>
                <a:spcPct val="150000"/>
              </a:lnSpc>
              <a:spcBef>
                <a:spcPts val="0"/>
              </a:spcBef>
              <a:spcAft>
                <a:spcPts val="0"/>
              </a:spcAft>
              <a:buNone/>
            </a:pPr>
            <a:endParaRPr>
              <a:solidFill>
                <a:schemeClr val="dk1"/>
              </a:solidFill>
            </a:endParaRPr>
          </a:p>
          <a:p>
            <a:pPr marL="457200" lvl="0" indent="-342900" algn="l" rtl="0">
              <a:lnSpc>
                <a:spcPct val="150000"/>
              </a:lnSpc>
              <a:spcBef>
                <a:spcPts val="0"/>
              </a:spcBef>
              <a:spcAft>
                <a:spcPts val="0"/>
              </a:spcAft>
              <a:buClr>
                <a:schemeClr val="dk1"/>
              </a:buClr>
              <a:buSzPts val="1800"/>
              <a:buChar char="-"/>
            </a:pPr>
            <a:r>
              <a:rPr lang="fr" b="1">
                <a:solidFill>
                  <a:schemeClr val="dk1"/>
                </a:solidFill>
              </a:rPr>
              <a:t>SNP</a:t>
            </a:r>
            <a:r>
              <a:rPr lang="fr">
                <a:solidFill>
                  <a:schemeClr val="dk1"/>
                </a:solidFill>
              </a:rPr>
              <a:t> (</a:t>
            </a:r>
            <a:r>
              <a:rPr lang="fr" b="1">
                <a:solidFill>
                  <a:schemeClr val="dk1"/>
                </a:solidFill>
              </a:rPr>
              <a:t>S</a:t>
            </a:r>
            <a:r>
              <a:rPr lang="fr">
                <a:solidFill>
                  <a:schemeClr val="dk1"/>
                </a:solidFill>
              </a:rPr>
              <a:t>ingle </a:t>
            </a:r>
            <a:r>
              <a:rPr lang="fr" b="1">
                <a:solidFill>
                  <a:schemeClr val="dk1"/>
                </a:solidFill>
              </a:rPr>
              <a:t>N</a:t>
            </a:r>
            <a:r>
              <a:rPr lang="fr">
                <a:solidFill>
                  <a:schemeClr val="dk1"/>
                </a:solidFill>
              </a:rPr>
              <a:t>ucleotide </a:t>
            </a:r>
            <a:r>
              <a:rPr lang="fr" b="1">
                <a:solidFill>
                  <a:schemeClr val="dk1"/>
                </a:solidFill>
              </a:rPr>
              <a:t>P</a:t>
            </a:r>
            <a:r>
              <a:rPr lang="fr">
                <a:solidFill>
                  <a:schemeClr val="dk1"/>
                </a:solidFill>
              </a:rPr>
              <a:t>olymorphism) </a:t>
            </a:r>
            <a:endParaRPr>
              <a:solidFill>
                <a:schemeClr val="dk1"/>
              </a:solidFill>
            </a:endParaRPr>
          </a:p>
          <a:p>
            <a:pPr marL="914400" lvl="0" indent="0" algn="l" rtl="0">
              <a:lnSpc>
                <a:spcPct val="150000"/>
              </a:lnSpc>
              <a:spcBef>
                <a:spcPts val="0"/>
              </a:spcBef>
              <a:spcAft>
                <a:spcPts val="0"/>
              </a:spcAft>
              <a:buClr>
                <a:schemeClr val="dk1"/>
              </a:buClr>
              <a:buSzPts val="1100"/>
              <a:buFont typeface="Arial"/>
              <a:buNone/>
            </a:pPr>
            <a:r>
              <a:rPr lang="fr">
                <a:solidFill>
                  <a:schemeClr val="dk1"/>
                </a:solidFill>
              </a:rPr>
              <a:t>→ implique qu’un variant est partagée dans la population (&gt; 1%) </a:t>
            </a:r>
            <a:endParaRPr>
              <a:solidFill>
                <a:schemeClr val="dk1"/>
              </a:solidFill>
            </a:endParaRPr>
          </a:p>
          <a:p>
            <a:pPr marL="457200" lvl="0" indent="457200" algn="l" rtl="0">
              <a:lnSpc>
                <a:spcPct val="150000"/>
              </a:lnSpc>
              <a:spcBef>
                <a:spcPts val="0"/>
              </a:spcBef>
              <a:spcAft>
                <a:spcPts val="0"/>
              </a:spcAft>
              <a:buNone/>
            </a:pPr>
            <a:endParaRPr>
              <a:solidFill>
                <a:schemeClr val="dk1"/>
              </a:solidFill>
            </a:endParaRPr>
          </a:p>
          <a:p>
            <a:pPr marL="457200" lvl="0" indent="0" algn="l" rtl="0">
              <a:lnSpc>
                <a:spcPct val="150000"/>
              </a:lnSpc>
              <a:spcBef>
                <a:spcPts val="0"/>
              </a:spcBef>
              <a:spcAft>
                <a:spcPts val="0"/>
              </a:spcAft>
              <a:buNone/>
            </a:pPr>
            <a:r>
              <a:rPr lang="fr">
                <a:solidFill>
                  <a:srgbClr val="CC0000"/>
                </a:solidFill>
              </a:rPr>
              <a:t>/!\ l’amalgame SNP est souvent fait pour qualifier les SNVs /!\</a:t>
            </a:r>
            <a:endParaRPr>
              <a:solidFill>
                <a:srgbClr val="CC0000"/>
              </a:solidFill>
            </a:endParaRPr>
          </a:p>
          <a:p>
            <a:pPr marL="457200" lvl="0" indent="0" algn="l" rtl="0">
              <a:lnSpc>
                <a:spcPct val="150000"/>
              </a:lnSpc>
              <a:spcBef>
                <a:spcPts val="1000"/>
              </a:spcBef>
              <a:spcAft>
                <a:spcPts val="1000"/>
              </a:spcAft>
              <a:buNone/>
            </a:pPr>
            <a:endParaRPr/>
          </a:p>
        </p:txBody>
      </p:sp>
      <p:sp>
        <p:nvSpPr>
          <p:cNvPr id="494" name="Google Shape;494;p75"/>
          <p:cNvSpPr txBox="1"/>
          <p:nvPr/>
        </p:nvSpPr>
        <p:spPr>
          <a:xfrm>
            <a:off x="235500" y="127775"/>
            <a:ext cx="85206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 sz="2800">
                <a:solidFill>
                  <a:srgbClr val="3D85C6"/>
                </a:solidFill>
                <a:latin typeface="Trebuchet MS"/>
                <a:ea typeface="Trebuchet MS"/>
                <a:cs typeface="Trebuchet MS"/>
                <a:sym typeface="Trebuchet MS"/>
              </a:rPr>
              <a:t>SNV ≠ SNP</a:t>
            </a:r>
            <a:endParaRPr sz="2800">
              <a:solidFill>
                <a:srgbClr val="3D85C6"/>
              </a:solidFill>
              <a:latin typeface="Trebuchet MS"/>
              <a:ea typeface="Trebuchet MS"/>
              <a:cs typeface="Trebuchet MS"/>
              <a:sym typeface="Trebuchet MS"/>
            </a:endParaRPr>
          </a:p>
        </p:txBody>
      </p:sp>
      <p:sp>
        <p:nvSpPr>
          <p:cNvPr id="495" name="Google Shape;495;p7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fr"/>
              <a:t>47</a:t>
            </a:fld>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99"/>
        <p:cNvGrpSpPr/>
        <p:nvPr/>
      </p:nvGrpSpPr>
      <p:grpSpPr>
        <a:xfrm>
          <a:off x="0" y="0"/>
          <a:ext cx="0" cy="0"/>
          <a:chOff x="0" y="0"/>
          <a:chExt cx="0" cy="0"/>
        </a:xfrm>
      </p:grpSpPr>
      <p:sp>
        <p:nvSpPr>
          <p:cNvPr id="500" name="Google Shape;500;p76"/>
          <p:cNvSpPr txBox="1">
            <a:spLocks noGrp="1"/>
          </p:cNvSpPr>
          <p:nvPr>
            <p:ph type="body" idx="1"/>
          </p:nvPr>
        </p:nvSpPr>
        <p:spPr>
          <a:xfrm>
            <a:off x="236975" y="809000"/>
            <a:ext cx="8830800" cy="940500"/>
          </a:xfrm>
          <a:prstGeom prst="rect">
            <a:avLst/>
          </a:prstGeom>
        </p:spPr>
        <p:txBody>
          <a:bodyPr spcFirstLastPara="1" wrap="square" lIns="91425" tIns="91425" rIns="91425" bIns="91425" anchor="t" anchorCtr="0">
            <a:noAutofit/>
          </a:bodyPr>
          <a:lstStyle/>
          <a:p>
            <a:pPr marL="0" lvl="0" indent="0" algn="just" rtl="0">
              <a:spcBef>
                <a:spcPts val="0"/>
              </a:spcBef>
              <a:spcAft>
                <a:spcPts val="1600"/>
              </a:spcAft>
              <a:buNone/>
            </a:pPr>
            <a:r>
              <a:rPr lang="fr">
                <a:solidFill>
                  <a:srgbClr val="CC0000"/>
                </a:solidFill>
              </a:rPr>
              <a:t>Détection automatisée</a:t>
            </a:r>
            <a:r>
              <a:rPr lang="fr"/>
              <a:t> des variants (SNVs, Indels de petite taille) à partir d’un fichier contenant des données de </a:t>
            </a:r>
            <a:r>
              <a:rPr lang="fr">
                <a:solidFill>
                  <a:srgbClr val="CC0000"/>
                </a:solidFill>
              </a:rPr>
              <a:t>séquençage alignées (BAM)</a:t>
            </a:r>
            <a:endParaRPr>
              <a:solidFill>
                <a:srgbClr val="CC0000"/>
              </a:solidFill>
            </a:endParaRPr>
          </a:p>
        </p:txBody>
      </p:sp>
      <p:sp>
        <p:nvSpPr>
          <p:cNvPr id="501" name="Google Shape;501;p76"/>
          <p:cNvSpPr txBox="1">
            <a:spLocks noGrp="1"/>
          </p:cNvSpPr>
          <p:nvPr>
            <p:ph type="body" idx="1"/>
          </p:nvPr>
        </p:nvSpPr>
        <p:spPr>
          <a:xfrm>
            <a:off x="1016700" y="2047800"/>
            <a:ext cx="864300" cy="418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fr"/>
              <a:t>.fastq</a:t>
            </a:r>
            <a:endParaRPr/>
          </a:p>
        </p:txBody>
      </p:sp>
      <p:sp>
        <p:nvSpPr>
          <p:cNvPr id="502" name="Google Shape;502;p76"/>
          <p:cNvSpPr/>
          <p:nvPr/>
        </p:nvSpPr>
        <p:spPr>
          <a:xfrm>
            <a:off x="768750" y="1970700"/>
            <a:ext cx="1435200" cy="572700"/>
          </a:xfrm>
          <a:prstGeom prst="rect">
            <a:avLst/>
          </a:prstGeom>
          <a:no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03" name="Google Shape;503;p76"/>
          <p:cNvSpPr/>
          <p:nvPr/>
        </p:nvSpPr>
        <p:spPr>
          <a:xfrm>
            <a:off x="768750" y="3035350"/>
            <a:ext cx="1435200" cy="572700"/>
          </a:xfrm>
          <a:prstGeom prst="rect">
            <a:avLst/>
          </a:prstGeom>
          <a:no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04" name="Google Shape;504;p76"/>
          <p:cNvSpPr/>
          <p:nvPr/>
        </p:nvSpPr>
        <p:spPr>
          <a:xfrm>
            <a:off x="768750" y="4100000"/>
            <a:ext cx="1435200" cy="572700"/>
          </a:xfrm>
          <a:prstGeom prst="rect">
            <a:avLst/>
          </a:prstGeom>
          <a:no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cxnSp>
        <p:nvCxnSpPr>
          <p:cNvPr id="505" name="Google Shape;505;p76"/>
          <p:cNvCxnSpPr>
            <a:stCxn id="502" idx="2"/>
            <a:endCxn id="503" idx="0"/>
          </p:cNvCxnSpPr>
          <p:nvPr/>
        </p:nvCxnSpPr>
        <p:spPr>
          <a:xfrm>
            <a:off x="1486350" y="2543400"/>
            <a:ext cx="0" cy="492000"/>
          </a:xfrm>
          <a:prstGeom prst="straightConnector1">
            <a:avLst/>
          </a:prstGeom>
          <a:noFill/>
          <a:ln w="19050" cap="flat" cmpd="sng">
            <a:solidFill>
              <a:schemeClr val="dk2"/>
            </a:solidFill>
            <a:prstDash val="solid"/>
            <a:round/>
            <a:headEnd type="none" w="med" len="med"/>
            <a:tailEnd type="triangle" w="med" len="med"/>
          </a:ln>
        </p:spPr>
      </p:cxnSp>
      <p:cxnSp>
        <p:nvCxnSpPr>
          <p:cNvPr id="506" name="Google Shape;506;p76"/>
          <p:cNvCxnSpPr/>
          <p:nvPr/>
        </p:nvCxnSpPr>
        <p:spPr>
          <a:xfrm>
            <a:off x="1486350" y="3608050"/>
            <a:ext cx="0" cy="492000"/>
          </a:xfrm>
          <a:prstGeom prst="straightConnector1">
            <a:avLst/>
          </a:prstGeom>
          <a:noFill/>
          <a:ln w="19050" cap="flat" cmpd="sng">
            <a:solidFill>
              <a:schemeClr val="dk2"/>
            </a:solidFill>
            <a:prstDash val="solid"/>
            <a:round/>
            <a:headEnd type="none" w="med" len="med"/>
            <a:tailEnd type="triangle" w="med" len="med"/>
          </a:ln>
        </p:spPr>
      </p:cxnSp>
      <p:sp>
        <p:nvSpPr>
          <p:cNvPr id="507" name="Google Shape;507;p76"/>
          <p:cNvSpPr txBox="1">
            <a:spLocks noGrp="1"/>
          </p:cNvSpPr>
          <p:nvPr>
            <p:ph type="body" idx="1"/>
          </p:nvPr>
        </p:nvSpPr>
        <p:spPr>
          <a:xfrm>
            <a:off x="768750" y="3112500"/>
            <a:ext cx="1566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fr"/>
              <a:t>.bam /.sam</a:t>
            </a:r>
            <a:endParaRPr/>
          </a:p>
        </p:txBody>
      </p:sp>
      <p:sp>
        <p:nvSpPr>
          <p:cNvPr id="508" name="Google Shape;508;p76"/>
          <p:cNvSpPr txBox="1">
            <a:spLocks noGrp="1"/>
          </p:cNvSpPr>
          <p:nvPr>
            <p:ph type="body" idx="1"/>
          </p:nvPr>
        </p:nvSpPr>
        <p:spPr>
          <a:xfrm>
            <a:off x="838375" y="4140375"/>
            <a:ext cx="1365600" cy="492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fr"/>
              <a:t>.bcf /.vcf</a:t>
            </a:r>
            <a:endParaRPr/>
          </a:p>
        </p:txBody>
      </p:sp>
      <p:sp>
        <p:nvSpPr>
          <p:cNvPr id="509" name="Google Shape;509;p76"/>
          <p:cNvSpPr/>
          <p:nvPr/>
        </p:nvSpPr>
        <p:spPr>
          <a:xfrm rot="10800000">
            <a:off x="2299200" y="2978749"/>
            <a:ext cx="314100" cy="706500"/>
          </a:xfrm>
          <a:prstGeom prst="leftBrace">
            <a:avLst>
              <a:gd name="adj1" fmla="val 8333"/>
              <a:gd name="adj2" fmla="val 50000"/>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10" name="Google Shape;510;p76"/>
          <p:cNvPicPr preferRelativeResize="0"/>
          <p:nvPr/>
        </p:nvPicPr>
        <p:blipFill>
          <a:blip r:embed="rId3">
            <a:alphaModFix/>
          </a:blip>
          <a:stretch>
            <a:fillRect/>
          </a:stretch>
        </p:blipFill>
        <p:spPr>
          <a:xfrm>
            <a:off x="2804226" y="2444075"/>
            <a:ext cx="5471348" cy="1241175"/>
          </a:xfrm>
          <a:prstGeom prst="rect">
            <a:avLst/>
          </a:prstGeom>
          <a:noFill/>
          <a:ln>
            <a:noFill/>
          </a:ln>
        </p:spPr>
      </p:pic>
      <p:sp>
        <p:nvSpPr>
          <p:cNvPr id="511" name="Google Shape;511;p76"/>
          <p:cNvSpPr/>
          <p:nvPr/>
        </p:nvSpPr>
        <p:spPr>
          <a:xfrm rot="10800000">
            <a:off x="2299200" y="4033099"/>
            <a:ext cx="314100" cy="706500"/>
          </a:xfrm>
          <a:prstGeom prst="leftBrace">
            <a:avLst>
              <a:gd name="adj1" fmla="val 8333"/>
              <a:gd name="adj2" fmla="val 50000"/>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12" name="Google Shape;512;p76"/>
          <p:cNvPicPr preferRelativeResize="0"/>
          <p:nvPr/>
        </p:nvPicPr>
        <p:blipFill>
          <a:blip r:embed="rId4">
            <a:alphaModFix/>
          </a:blip>
          <a:stretch>
            <a:fillRect/>
          </a:stretch>
        </p:blipFill>
        <p:spPr>
          <a:xfrm>
            <a:off x="2804225" y="4105400"/>
            <a:ext cx="5496266" cy="706500"/>
          </a:xfrm>
          <a:prstGeom prst="rect">
            <a:avLst/>
          </a:prstGeom>
          <a:noFill/>
          <a:ln>
            <a:noFill/>
          </a:ln>
        </p:spPr>
      </p:pic>
      <p:sp>
        <p:nvSpPr>
          <p:cNvPr id="513" name="Google Shape;513;p76"/>
          <p:cNvSpPr/>
          <p:nvPr/>
        </p:nvSpPr>
        <p:spPr>
          <a:xfrm>
            <a:off x="696950" y="2941125"/>
            <a:ext cx="1566000" cy="18330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76"/>
          <p:cNvSpPr txBox="1"/>
          <p:nvPr/>
        </p:nvSpPr>
        <p:spPr>
          <a:xfrm>
            <a:off x="235500" y="127775"/>
            <a:ext cx="85206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 sz="2800">
                <a:solidFill>
                  <a:srgbClr val="3D85C6"/>
                </a:solidFill>
                <a:latin typeface="Trebuchet MS"/>
                <a:ea typeface="Trebuchet MS"/>
                <a:cs typeface="Trebuchet MS"/>
                <a:sym typeface="Trebuchet MS"/>
              </a:rPr>
              <a:t>Qu’appelle t-on “Variant Calling”</a:t>
            </a:r>
            <a:endParaRPr sz="2800">
              <a:solidFill>
                <a:srgbClr val="3D85C6"/>
              </a:solidFill>
              <a:latin typeface="Trebuchet MS"/>
              <a:ea typeface="Trebuchet MS"/>
              <a:cs typeface="Trebuchet MS"/>
              <a:sym typeface="Trebuchet MS"/>
            </a:endParaRPr>
          </a:p>
        </p:txBody>
      </p:sp>
      <p:sp>
        <p:nvSpPr>
          <p:cNvPr id="515" name="Google Shape;515;p7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fr"/>
              <a:t>48</a:t>
            </a:fld>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19"/>
        <p:cNvGrpSpPr/>
        <p:nvPr/>
      </p:nvGrpSpPr>
      <p:grpSpPr>
        <a:xfrm>
          <a:off x="0" y="0"/>
          <a:ext cx="0" cy="0"/>
          <a:chOff x="0" y="0"/>
          <a:chExt cx="0" cy="0"/>
        </a:xfrm>
      </p:grpSpPr>
      <p:sp>
        <p:nvSpPr>
          <p:cNvPr id="520" name="Google Shape;520;p7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fr"/>
              <a:t>What is variant “calling” ?</a:t>
            </a:r>
            <a:endParaRPr/>
          </a:p>
          <a:p>
            <a:pPr marL="0" lvl="0" indent="0" algn="l" rtl="0">
              <a:spcBef>
                <a:spcPts val="0"/>
              </a:spcBef>
              <a:spcAft>
                <a:spcPts val="1600"/>
              </a:spcAft>
              <a:buNone/>
            </a:pPr>
            <a:endParaRPr/>
          </a:p>
        </p:txBody>
      </p:sp>
      <p:pic>
        <p:nvPicPr>
          <p:cNvPr id="521" name="Google Shape;521;p77"/>
          <p:cNvPicPr preferRelativeResize="0"/>
          <p:nvPr/>
        </p:nvPicPr>
        <p:blipFill>
          <a:blip r:embed="rId3">
            <a:alphaModFix/>
          </a:blip>
          <a:stretch>
            <a:fillRect/>
          </a:stretch>
        </p:blipFill>
        <p:spPr>
          <a:xfrm>
            <a:off x="1321851" y="748425"/>
            <a:ext cx="6500301" cy="4120749"/>
          </a:xfrm>
          <a:prstGeom prst="rect">
            <a:avLst/>
          </a:prstGeom>
          <a:noFill/>
          <a:ln>
            <a:noFill/>
          </a:ln>
        </p:spPr>
      </p:pic>
      <p:sp>
        <p:nvSpPr>
          <p:cNvPr id="522" name="Google Shape;522;p77"/>
          <p:cNvSpPr txBox="1"/>
          <p:nvPr/>
        </p:nvSpPr>
        <p:spPr>
          <a:xfrm>
            <a:off x="3603950" y="4945375"/>
            <a:ext cx="5715000" cy="279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fr" sz="800" i="1"/>
              <a:t>https://jchoigt.wordpress.com/2012/07/18/working-with-23andme-exome-data-my-cf-allele-and-the-need-for-verification/</a:t>
            </a:r>
            <a:endParaRPr sz="800" i="1"/>
          </a:p>
        </p:txBody>
      </p:sp>
      <p:sp>
        <p:nvSpPr>
          <p:cNvPr id="523" name="Google Shape;523;p77"/>
          <p:cNvSpPr txBox="1"/>
          <p:nvPr/>
        </p:nvSpPr>
        <p:spPr>
          <a:xfrm>
            <a:off x="235500" y="127775"/>
            <a:ext cx="85206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 sz="2800">
                <a:solidFill>
                  <a:srgbClr val="3D85C6"/>
                </a:solidFill>
                <a:latin typeface="Trebuchet MS"/>
                <a:ea typeface="Trebuchet MS"/>
                <a:cs typeface="Trebuchet MS"/>
                <a:sym typeface="Trebuchet MS"/>
              </a:rPr>
              <a:t>Qu’appelle t-on “Variant Calling”</a:t>
            </a:r>
            <a:endParaRPr sz="2800">
              <a:solidFill>
                <a:srgbClr val="3D85C6"/>
              </a:solidFill>
              <a:latin typeface="Trebuchet MS"/>
              <a:ea typeface="Trebuchet MS"/>
              <a:cs typeface="Trebuchet MS"/>
              <a:sym typeface="Trebuchet MS"/>
            </a:endParaRPr>
          </a:p>
        </p:txBody>
      </p:sp>
      <p:sp>
        <p:nvSpPr>
          <p:cNvPr id="524" name="Google Shape;524;p7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fr"/>
              <a:t>49</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40"/>
          <p:cNvSpPr txBox="1">
            <a:spLocks noGrp="1"/>
          </p:cNvSpPr>
          <p:nvPr>
            <p:ph type="body" idx="1"/>
          </p:nvPr>
        </p:nvSpPr>
        <p:spPr>
          <a:xfrm>
            <a:off x="311700" y="847675"/>
            <a:ext cx="8520600" cy="34164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Clr>
                <a:schemeClr val="dk1"/>
              </a:buClr>
              <a:buSzPts val="1100"/>
              <a:buFont typeface="Arial"/>
              <a:buNone/>
            </a:pPr>
            <a:r>
              <a:rPr lang="fr"/>
              <a:t>Depuis que l’homme fait de l’élevage, il essaie de faire en sorte de toujours améliorer sa </a:t>
            </a:r>
            <a:r>
              <a:rPr lang="fr" b="1"/>
              <a:t>production, que ce soit en quantité ou en qualité</a:t>
            </a:r>
            <a:r>
              <a:rPr lang="fr"/>
              <a:t>. </a:t>
            </a:r>
            <a:endParaRPr/>
          </a:p>
          <a:p>
            <a:pPr marL="0" lvl="0" indent="0" algn="just" rtl="0">
              <a:spcBef>
                <a:spcPts val="0"/>
              </a:spcBef>
              <a:spcAft>
                <a:spcPts val="0"/>
              </a:spcAft>
              <a:buClr>
                <a:schemeClr val="dk1"/>
              </a:buClr>
              <a:buSzPts val="1100"/>
              <a:buFont typeface="Arial"/>
              <a:buNone/>
            </a:pPr>
            <a:endParaRPr sz="600"/>
          </a:p>
          <a:p>
            <a:pPr marL="0" lvl="0" indent="0" algn="just" rtl="0">
              <a:spcBef>
                <a:spcPts val="0"/>
              </a:spcBef>
              <a:spcAft>
                <a:spcPts val="0"/>
              </a:spcAft>
              <a:buClr>
                <a:schemeClr val="dk1"/>
              </a:buClr>
              <a:buSzPts val="1100"/>
              <a:buFont typeface="Arial"/>
              <a:buNone/>
            </a:pPr>
            <a:r>
              <a:rPr lang="fr"/>
              <a:t>Les technologies de génotypage permettent maintenant de </a:t>
            </a:r>
            <a:r>
              <a:rPr lang="fr" b="1"/>
              <a:t>sélectionner les mâles reproducteurs en fonction du fond génétique</a:t>
            </a:r>
            <a:r>
              <a:rPr lang="fr"/>
              <a:t> qu’ils vont pouvoir transmettre à leur descendance.</a:t>
            </a:r>
            <a:endParaRPr/>
          </a:p>
          <a:p>
            <a:pPr marL="0" lvl="0" indent="0" algn="just" rtl="0">
              <a:spcBef>
                <a:spcPts val="1600"/>
              </a:spcBef>
              <a:spcAft>
                <a:spcPts val="0"/>
              </a:spcAft>
              <a:buClr>
                <a:schemeClr val="dk1"/>
              </a:buClr>
              <a:buSzPts val="1100"/>
              <a:buFont typeface="Arial"/>
              <a:buNone/>
            </a:pPr>
            <a:endParaRPr/>
          </a:p>
          <a:p>
            <a:pPr marL="0" lvl="0" indent="0" algn="just" rtl="0">
              <a:spcBef>
                <a:spcPts val="1600"/>
              </a:spcBef>
              <a:spcAft>
                <a:spcPts val="0"/>
              </a:spcAft>
              <a:buClr>
                <a:schemeClr val="dk1"/>
              </a:buClr>
              <a:buSzPts val="1100"/>
              <a:buFont typeface="Arial"/>
              <a:buNone/>
            </a:pPr>
            <a:endParaRPr/>
          </a:p>
          <a:p>
            <a:pPr marL="0" lvl="0" indent="0" algn="just" rtl="0">
              <a:spcBef>
                <a:spcPts val="1600"/>
              </a:spcBef>
              <a:spcAft>
                <a:spcPts val="1600"/>
              </a:spcAft>
              <a:buNone/>
            </a:pPr>
            <a:endParaRPr/>
          </a:p>
        </p:txBody>
      </p:sp>
      <p:pic>
        <p:nvPicPr>
          <p:cNvPr id="174" name="Google Shape;174;p40"/>
          <p:cNvPicPr preferRelativeResize="0"/>
          <p:nvPr/>
        </p:nvPicPr>
        <p:blipFill>
          <a:blip r:embed="rId3">
            <a:alphaModFix/>
          </a:blip>
          <a:stretch>
            <a:fillRect/>
          </a:stretch>
        </p:blipFill>
        <p:spPr>
          <a:xfrm>
            <a:off x="6699325" y="2881175"/>
            <a:ext cx="2444675" cy="2262325"/>
          </a:xfrm>
          <a:prstGeom prst="rect">
            <a:avLst/>
          </a:prstGeom>
          <a:noFill/>
          <a:ln>
            <a:noFill/>
          </a:ln>
        </p:spPr>
      </p:pic>
      <p:sp>
        <p:nvSpPr>
          <p:cNvPr id="175" name="Google Shape;175;p40"/>
          <p:cNvSpPr txBox="1"/>
          <p:nvPr/>
        </p:nvSpPr>
        <p:spPr>
          <a:xfrm>
            <a:off x="311700" y="3123350"/>
            <a:ext cx="6016200" cy="16425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0"/>
              </a:spcBef>
              <a:spcAft>
                <a:spcPts val="1600"/>
              </a:spcAft>
              <a:buClr>
                <a:schemeClr val="dk1"/>
              </a:buClr>
              <a:buSzPts val="1100"/>
              <a:buFont typeface="Arial"/>
              <a:buNone/>
            </a:pPr>
            <a:r>
              <a:rPr lang="fr" sz="1800">
                <a:solidFill>
                  <a:schemeClr val="dk1"/>
                </a:solidFill>
                <a:latin typeface="Trebuchet MS"/>
                <a:ea typeface="Trebuchet MS"/>
                <a:cs typeface="Trebuchet MS"/>
                <a:sym typeface="Trebuchet MS"/>
              </a:rPr>
              <a:t>Chez le bovin, il existe un locus de caractères quantitatifs (</a:t>
            </a:r>
            <a:r>
              <a:rPr lang="fr" sz="1800" b="1">
                <a:solidFill>
                  <a:schemeClr val="dk1"/>
                </a:solidFill>
                <a:latin typeface="Trebuchet MS"/>
                <a:ea typeface="Trebuchet MS"/>
                <a:cs typeface="Trebuchet MS"/>
                <a:sym typeface="Trebuchet MS"/>
              </a:rPr>
              <a:t>QTL</a:t>
            </a:r>
            <a:r>
              <a:rPr lang="fr" sz="1800">
                <a:solidFill>
                  <a:schemeClr val="dk1"/>
                </a:solidFill>
                <a:latin typeface="Trebuchet MS"/>
                <a:ea typeface="Trebuchet MS"/>
                <a:cs typeface="Trebuchet MS"/>
                <a:sym typeface="Trebuchet MS"/>
              </a:rPr>
              <a:t>) lié à la production de lait, situé sur le </a:t>
            </a:r>
            <a:r>
              <a:rPr lang="fr" sz="1800" b="1">
                <a:solidFill>
                  <a:schemeClr val="dk1"/>
                </a:solidFill>
                <a:latin typeface="Trebuchet MS"/>
                <a:ea typeface="Trebuchet MS"/>
                <a:cs typeface="Trebuchet MS"/>
                <a:sym typeface="Trebuchet MS"/>
              </a:rPr>
              <a:t>chromosome 6</a:t>
            </a:r>
            <a:r>
              <a:rPr lang="fr" sz="1800">
                <a:solidFill>
                  <a:schemeClr val="dk1"/>
                </a:solidFill>
                <a:latin typeface="Trebuchet MS"/>
                <a:ea typeface="Trebuchet MS"/>
                <a:cs typeface="Trebuchet MS"/>
                <a:sym typeface="Trebuchet MS"/>
              </a:rPr>
              <a:t>, et  plus exactement sur une région de 700 kb, composée de  7 gènes.</a:t>
            </a:r>
            <a:endParaRPr/>
          </a:p>
        </p:txBody>
      </p:sp>
      <p:sp>
        <p:nvSpPr>
          <p:cNvPr id="176" name="Google Shape;176;p40"/>
          <p:cNvSpPr txBox="1"/>
          <p:nvPr/>
        </p:nvSpPr>
        <p:spPr>
          <a:xfrm>
            <a:off x="311700" y="127775"/>
            <a:ext cx="85206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 sz="2800">
                <a:solidFill>
                  <a:srgbClr val="3D85C6"/>
                </a:solidFill>
                <a:latin typeface="Trebuchet MS"/>
                <a:ea typeface="Trebuchet MS"/>
                <a:cs typeface="Trebuchet MS"/>
                <a:sym typeface="Trebuchet MS"/>
              </a:rPr>
              <a:t>Jeux de données : SNVs/Indels</a:t>
            </a:r>
            <a:endParaRPr sz="2800">
              <a:solidFill>
                <a:srgbClr val="3D85C6"/>
              </a:solidFill>
              <a:latin typeface="Trebuchet MS"/>
              <a:ea typeface="Trebuchet MS"/>
              <a:cs typeface="Trebuchet MS"/>
              <a:sym typeface="Trebuchet MS"/>
            </a:endParaRPr>
          </a:p>
        </p:txBody>
      </p:sp>
      <p:sp>
        <p:nvSpPr>
          <p:cNvPr id="177" name="Google Shape;177;p4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fr"/>
              <a:t>5</a:t>
            </a:fld>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528"/>
        <p:cNvGrpSpPr/>
        <p:nvPr/>
      </p:nvGrpSpPr>
      <p:grpSpPr>
        <a:xfrm>
          <a:off x="0" y="0"/>
          <a:ext cx="0" cy="0"/>
          <a:chOff x="0" y="0"/>
          <a:chExt cx="0" cy="0"/>
        </a:xfrm>
      </p:grpSpPr>
      <p:sp>
        <p:nvSpPr>
          <p:cNvPr id="529" name="Google Shape;529;p78"/>
          <p:cNvSpPr txBox="1">
            <a:spLocks noGrp="1"/>
          </p:cNvSpPr>
          <p:nvPr>
            <p:ph type="body" idx="1"/>
          </p:nvPr>
        </p:nvSpPr>
        <p:spPr>
          <a:xfrm>
            <a:off x="146700" y="988450"/>
            <a:ext cx="8698200" cy="3416400"/>
          </a:xfrm>
          <a:prstGeom prst="rect">
            <a:avLst/>
          </a:prstGeom>
        </p:spPr>
        <p:txBody>
          <a:bodyPr spcFirstLastPara="1" wrap="square" lIns="91425" tIns="91425" rIns="91425" bIns="91425" anchor="t" anchorCtr="0">
            <a:noAutofit/>
          </a:bodyPr>
          <a:lstStyle/>
          <a:p>
            <a:pPr marL="457200" lvl="0" indent="-342900" algn="just" rtl="0">
              <a:spcBef>
                <a:spcPts val="0"/>
              </a:spcBef>
              <a:spcAft>
                <a:spcPts val="0"/>
              </a:spcAft>
              <a:buSzPts val="1800"/>
              <a:buChar char="-"/>
            </a:pPr>
            <a:r>
              <a:rPr lang="fr"/>
              <a:t>De nombreux variants </a:t>
            </a:r>
            <a:r>
              <a:rPr lang="fr">
                <a:solidFill>
                  <a:srgbClr val="CC0000"/>
                </a:solidFill>
              </a:rPr>
              <a:t>Faux Positifs</a:t>
            </a:r>
            <a:r>
              <a:rPr lang="fr"/>
              <a:t> peuvent survenir des étapes précédentes :</a:t>
            </a:r>
            <a:endParaRPr/>
          </a:p>
          <a:p>
            <a:pPr marL="914400" lvl="1" indent="-330200" algn="just" rtl="0">
              <a:spcBef>
                <a:spcPts val="1000"/>
              </a:spcBef>
              <a:spcAft>
                <a:spcPts val="0"/>
              </a:spcAft>
              <a:buSzPts val="1600"/>
              <a:buChar char="-"/>
            </a:pPr>
            <a:r>
              <a:rPr lang="fr" sz="1600"/>
              <a:t>Artéfacts issus des </a:t>
            </a:r>
            <a:r>
              <a:rPr lang="fr" sz="1600" b="1"/>
              <a:t>cycle PCR</a:t>
            </a:r>
            <a:r>
              <a:rPr lang="fr" sz="1600"/>
              <a:t> pendant la préparation des échantillons</a:t>
            </a:r>
            <a:endParaRPr sz="1600"/>
          </a:p>
          <a:p>
            <a:pPr marL="914400" lvl="1" indent="-330200" algn="just" rtl="0">
              <a:spcBef>
                <a:spcPts val="1000"/>
              </a:spcBef>
              <a:spcAft>
                <a:spcPts val="0"/>
              </a:spcAft>
              <a:buSzPts val="1600"/>
              <a:buChar char="-"/>
            </a:pPr>
            <a:r>
              <a:rPr lang="fr" sz="1600"/>
              <a:t>Artéfacts issus de l’</a:t>
            </a:r>
            <a:r>
              <a:rPr lang="fr" sz="1600" b="1"/>
              <a:t>amplification en pont</a:t>
            </a:r>
            <a:r>
              <a:rPr lang="fr" sz="1600"/>
              <a:t> du séquençage (Illumina)</a:t>
            </a:r>
            <a:endParaRPr sz="1600"/>
          </a:p>
          <a:p>
            <a:pPr marL="914400" lvl="1" indent="-330200" algn="just" rtl="0">
              <a:spcBef>
                <a:spcPts val="1000"/>
              </a:spcBef>
              <a:spcAft>
                <a:spcPts val="0"/>
              </a:spcAft>
              <a:buSzPts val="1600"/>
              <a:buChar char="-"/>
            </a:pPr>
            <a:r>
              <a:rPr lang="fr" sz="1600" b="1"/>
              <a:t>Erreurs de lecture</a:t>
            </a:r>
            <a:r>
              <a:rPr lang="fr" sz="1600"/>
              <a:t> lors du “BaseCalling”</a:t>
            </a:r>
            <a:endParaRPr sz="1600"/>
          </a:p>
          <a:p>
            <a:pPr marL="914400" lvl="1" indent="-330200" algn="just" rtl="0">
              <a:spcBef>
                <a:spcPts val="1000"/>
              </a:spcBef>
              <a:spcAft>
                <a:spcPts val="0"/>
              </a:spcAft>
              <a:buSzPts val="1600"/>
              <a:buChar char="-"/>
            </a:pPr>
            <a:r>
              <a:rPr lang="fr" sz="1600"/>
              <a:t>Difficultées d’</a:t>
            </a:r>
            <a:r>
              <a:rPr lang="fr" sz="1600" b="1"/>
              <a:t>alignement</a:t>
            </a:r>
            <a:r>
              <a:rPr lang="fr" sz="1600"/>
              <a:t> (régions d’ADN répétées)</a:t>
            </a:r>
            <a:endParaRPr sz="1600"/>
          </a:p>
          <a:p>
            <a:pPr marL="914400" lvl="0" indent="0" algn="just" rtl="0">
              <a:spcBef>
                <a:spcPts val="1000"/>
              </a:spcBef>
              <a:spcAft>
                <a:spcPts val="0"/>
              </a:spcAft>
              <a:buNone/>
            </a:pPr>
            <a:endParaRPr sz="1600"/>
          </a:p>
          <a:p>
            <a:pPr marL="457200" lvl="0" indent="-342900" algn="just" rtl="0">
              <a:spcBef>
                <a:spcPts val="1000"/>
              </a:spcBef>
              <a:spcAft>
                <a:spcPts val="0"/>
              </a:spcAft>
              <a:buSzPts val="1800"/>
              <a:buChar char="-"/>
            </a:pPr>
            <a:r>
              <a:rPr lang="fr"/>
              <a:t>Des algorithmes complexes de détection compliquent l’interprétation des résultats</a:t>
            </a:r>
            <a:endParaRPr/>
          </a:p>
          <a:p>
            <a:pPr marL="0" lvl="0" indent="0" algn="l" rtl="0">
              <a:spcBef>
                <a:spcPts val="1000"/>
              </a:spcBef>
              <a:spcAft>
                <a:spcPts val="0"/>
              </a:spcAft>
              <a:buNone/>
            </a:pPr>
            <a:endParaRPr/>
          </a:p>
          <a:p>
            <a:pPr marL="0" lvl="0" indent="0" algn="l" rtl="0">
              <a:spcBef>
                <a:spcPts val="1000"/>
              </a:spcBef>
              <a:spcAft>
                <a:spcPts val="0"/>
              </a:spcAft>
              <a:buNone/>
            </a:pPr>
            <a:endParaRPr/>
          </a:p>
          <a:p>
            <a:pPr marL="0" lvl="0" indent="0" algn="l" rtl="0">
              <a:spcBef>
                <a:spcPts val="1000"/>
              </a:spcBef>
              <a:spcAft>
                <a:spcPts val="1000"/>
              </a:spcAft>
              <a:buNone/>
            </a:pPr>
            <a:endParaRPr/>
          </a:p>
        </p:txBody>
      </p:sp>
      <p:sp>
        <p:nvSpPr>
          <p:cNvPr id="530" name="Google Shape;530;p78"/>
          <p:cNvSpPr txBox="1"/>
          <p:nvPr/>
        </p:nvSpPr>
        <p:spPr>
          <a:xfrm>
            <a:off x="235500" y="127775"/>
            <a:ext cx="85206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 sz="2800">
                <a:solidFill>
                  <a:srgbClr val="3D85C6"/>
                </a:solidFill>
                <a:latin typeface="Trebuchet MS"/>
                <a:ea typeface="Trebuchet MS"/>
                <a:cs typeface="Trebuchet MS"/>
                <a:sym typeface="Trebuchet MS"/>
              </a:rPr>
              <a:t>Difficultés - Limitations</a:t>
            </a:r>
            <a:endParaRPr sz="2800">
              <a:solidFill>
                <a:srgbClr val="3D85C6"/>
              </a:solidFill>
              <a:latin typeface="Trebuchet MS"/>
              <a:ea typeface="Trebuchet MS"/>
              <a:cs typeface="Trebuchet MS"/>
              <a:sym typeface="Trebuchet MS"/>
            </a:endParaRPr>
          </a:p>
        </p:txBody>
      </p:sp>
      <p:sp>
        <p:nvSpPr>
          <p:cNvPr id="531" name="Google Shape;531;p7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fr"/>
              <a:t>50</a:t>
            </a:fld>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535"/>
        <p:cNvGrpSpPr/>
        <p:nvPr/>
      </p:nvGrpSpPr>
      <p:grpSpPr>
        <a:xfrm>
          <a:off x="0" y="0"/>
          <a:ext cx="0" cy="0"/>
          <a:chOff x="0" y="0"/>
          <a:chExt cx="0" cy="0"/>
        </a:xfrm>
      </p:grpSpPr>
      <p:sp>
        <p:nvSpPr>
          <p:cNvPr id="536" name="Google Shape;536;p79"/>
          <p:cNvSpPr txBox="1">
            <a:spLocks noGrp="1"/>
          </p:cNvSpPr>
          <p:nvPr>
            <p:ph type="body" idx="1"/>
          </p:nvPr>
        </p:nvSpPr>
        <p:spPr>
          <a:xfrm>
            <a:off x="235500" y="879200"/>
            <a:ext cx="8616900" cy="38916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fr"/>
              <a:t>Choix du variant caller en fonction de la question biologique</a:t>
            </a:r>
            <a:endParaRPr/>
          </a:p>
          <a:p>
            <a:pPr marL="457200" lvl="0" indent="-342900" algn="l" rtl="0">
              <a:spcBef>
                <a:spcPts val="1000"/>
              </a:spcBef>
              <a:spcAft>
                <a:spcPts val="0"/>
              </a:spcAft>
              <a:buSzPts val="1800"/>
              <a:buChar char="-"/>
            </a:pPr>
            <a:r>
              <a:rPr lang="fr"/>
              <a:t>Utilisés classiquement par la communauté :</a:t>
            </a:r>
            <a:endParaRPr/>
          </a:p>
          <a:p>
            <a:pPr marL="1371600" lvl="1" indent="-317500" algn="l" rtl="0">
              <a:spcBef>
                <a:spcPts val="1000"/>
              </a:spcBef>
              <a:spcAft>
                <a:spcPts val="0"/>
              </a:spcAft>
              <a:buSzPts val="1400"/>
              <a:buChar char="-"/>
            </a:pPr>
            <a:r>
              <a:rPr lang="fr" sz="1600"/>
              <a:t>Samtools mpileup/Bcftools</a:t>
            </a:r>
            <a:endParaRPr sz="1600"/>
          </a:p>
          <a:p>
            <a:pPr marL="1371600" lvl="1" indent="-330200" algn="l" rtl="0">
              <a:spcBef>
                <a:spcPts val="0"/>
              </a:spcBef>
              <a:spcAft>
                <a:spcPts val="0"/>
              </a:spcAft>
              <a:buSzPts val="1600"/>
              <a:buChar char="-"/>
            </a:pPr>
            <a:r>
              <a:rPr lang="fr" sz="1600"/>
              <a:t>FreeBayes</a:t>
            </a:r>
            <a:endParaRPr sz="1600"/>
          </a:p>
          <a:p>
            <a:pPr marL="1371600" lvl="1" indent="-330200" algn="l" rtl="0">
              <a:spcBef>
                <a:spcPts val="0"/>
              </a:spcBef>
              <a:spcAft>
                <a:spcPts val="0"/>
              </a:spcAft>
              <a:buSzPts val="1600"/>
              <a:buChar char="-"/>
            </a:pPr>
            <a:r>
              <a:rPr lang="fr" sz="1600"/>
              <a:t>GATK Haplotype Caller</a:t>
            </a:r>
            <a:endParaRPr sz="1600"/>
          </a:p>
          <a:p>
            <a:pPr marL="1371600" lvl="1" indent="-330200" algn="l" rtl="0">
              <a:spcBef>
                <a:spcPts val="0"/>
              </a:spcBef>
              <a:spcAft>
                <a:spcPts val="0"/>
              </a:spcAft>
              <a:buSzPts val="1600"/>
              <a:buChar char="-"/>
            </a:pPr>
            <a:r>
              <a:rPr lang="fr" sz="1600">
                <a:solidFill>
                  <a:schemeClr val="dk1"/>
                </a:solidFill>
              </a:rPr>
              <a:t>Samtools mpileup/VarScan2</a:t>
            </a:r>
            <a:endParaRPr sz="1600"/>
          </a:p>
          <a:p>
            <a:pPr marL="1371600" lvl="1" indent="-330200" algn="l" rtl="0">
              <a:spcBef>
                <a:spcPts val="0"/>
              </a:spcBef>
              <a:spcAft>
                <a:spcPts val="0"/>
              </a:spcAft>
              <a:buSzPts val="1600"/>
              <a:buChar char="-"/>
            </a:pPr>
            <a:r>
              <a:rPr lang="fr" sz="1600"/>
              <a:t>GATK Mutect (spécifique à la détection tumorale)</a:t>
            </a:r>
            <a:endParaRPr sz="1600"/>
          </a:p>
          <a:p>
            <a:pPr marL="1371600" lvl="1" indent="-330200" algn="l" rtl="0">
              <a:spcBef>
                <a:spcPts val="0"/>
              </a:spcBef>
              <a:spcAft>
                <a:spcPts val="0"/>
              </a:spcAft>
              <a:buSzPts val="1600"/>
              <a:buChar char="-"/>
            </a:pPr>
            <a:r>
              <a:rPr lang="fr" sz="1600">
                <a:solidFill>
                  <a:schemeClr val="dk1"/>
                </a:solidFill>
              </a:rPr>
              <a:t>DiscoSnp </a:t>
            </a:r>
            <a:r>
              <a:rPr lang="fr" sz="1600"/>
              <a:t>(variant calling sans génome de référence)</a:t>
            </a:r>
            <a:endParaRPr sz="1600"/>
          </a:p>
          <a:p>
            <a:pPr marL="1371600" lvl="0" indent="0" algn="l" rtl="0">
              <a:spcBef>
                <a:spcPts val="1000"/>
              </a:spcBef>
              <a:spcAft>
                <a:spcPts val="0"/>
              </a:spcAft>
              <a:buNone/>
            </a:pPr>
            <a:endParaRPr sz="800"/>
          </a:p>
          <a:p>
            <a:pPr marL="0" lvl="0" indent="0" algn="l" rtl="0">
              <a:spcBef>
                <a:spcPts val="1000"/>
              </a:spcBef>
              <a:spcAft>
                <a:spcPts val="0"/>
              </a:spcAft>
              <a:buNone/>
            </a:pPr>
            <a:r>
              <a:rPr lang="fr">
                <a:solidFill>
                  <a:srgbClr val="CC0000"/>
                </a:solidFill>
              </a:rPr>
              <a:t>→ Aucun outil n’est parfait</a:t>
            </a:r>
            <a:r>
              <a:rPr lang="fr"/>
              <a:t> : la qualité du calling dépend de l’ensemble du pipeline, des données analysées, et des paramètres utilisés pour filtrer les résultats</a:t>
            </a:r>
            <a:endParaRPr/>
          </a:p>
          <a:p>
            <a:pPr marL="0" lvl="0" indent="0" algn="l" rtl="0">
              <a:spcBef>
                <a:spcPts val="1000"/>
              </a:spcBef>
              <a:spcAft>
                <a:spcPts val="0"/>
              </a:spcAft>
              <a:buNone/>
            </a:pPr>
            <a:endParaRPr/>
          </a:p>
          <a:p>
            <a:pPr marL="0" lvl="0" indent="0" algn="l" rtl="0">
              <a:spcBef>
                <a:spcPts val="1000"/>
              </a:spcBef>
              <a:spcAft>
                <a:spcPts val="1000"/>
              </a:spcAft>
              <a:buNone/>
            </a:pPr>
            <a:endParaRPr/>
          </a:p>
        </p:txBody>
      </p:sp>
      <p:sp>
        <p:nvSpPr>
          <p:cNvPr id="537" name="Google Shape;537;p79"/>
          <p:cNvSpPr txBox="1"/>
          <p:nvPr/>
        </p:nvSpPr>
        <p:spPr>
          <a:xfrm>
            <a:off x="235500" y="127775"/>
            <a:ext cx="85206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 sz="2800">
                <a:solidFill>
                  <a:srgbClr val="3D85C6"/>
                </a:solidFill>
                <a:latin typeface="Trebuchet MS"/>
                <a:ea typeface="Trebuchet MS"/>
                <a:cs typeface="Trebuchet MS"/>
                <a:sym typeface="Trebuchet MS"/>
              </a:rPr>
              <a:t>Variant callers</a:t>
            </a:r>
            <a:endParaRPr sz="2800">
              <a:solidFill>
                <a:srgbClr val="3D85C6"/>
              </a:solidFill>
              <a:latin typeface="Trebuchet MS"/>
              <a:ea typeface="Trebuchet MS"/>
              <a:cs typeface="Trebuchet MS"/>
              <a:sym typeface="Trebuchet MS"/>
            </a:endParaRPr>
          </a:p>
        </p:txBody>
      </p:sp>
      <p:sp>
        <p:nvSpPr>
          <p:cNvPr id="538" name="Google Shape;538;p7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fr"/>
              <a:t>51</a:t>
            </a:fld>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542"/>
        <p:cNvGrpSpPr/>
        <p:nvPr/>
      </p:nvGrpSpPr>
      <p:grpSpPr>
        <a:xfrm>
          <a:off x="0" y="0"/>
          <a:ext cx="0" cy="0"/>
          <a:chOff x="0" y="0"/>
          <a:chExt cx="0" cy="0"/>
        </a:xfrm>
      </p:grpSpPr>
      <p:sp>
        <p:nvSpPr>
          <p:cNvPr id="543" name="Google Shape;543;p80"/>
          <p:cNvSpPr txBox="1"/>
          <p:nvPr/>
        </p:nvSpPr>
        <p:spPr>
          <a:xfrm>
            <a:off x="-10825" y="4774500"/>
            <a:ext cx="5421000" cy="369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fr" sz="800" i="1"/>
              <a:t>Hwang et al., “Systematic comparison of variant calling pipelines using gold standard personal exome variants” Scientific Reports, vol. 5, pp. 17875, 2015.</a:t>
            </a:r>
            <a:endParaRPr sz="800" i="1"/>
          </a:p>
        </p:txBody>
      </p:sp>
      <p:sp>
        <p:nvSpPr>
          <p:cNvPr id="544" name="Google Shape;544;p80"/>
          <p:cNvSpPr/>
          <p:nvPr/>
        </p:nvSpPr>
        <p:spPr>
          <a:xfrm>
            <a:off x="999625" y="1068200"/>
            <a:ext cx="628200" cy="6015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80"/>
          <p:cNvSpPr txBox="1"/>
          <p:nvPr/>
        </p:nvSpPr>
        <p:spPr>
          <a:xfrm>
            <a:off x="235500" y="127775"/>
            <a:ext cx="85206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 sz="2800">
                <a:solidFill>
                  <a:srgbClr val="3D85C6"/>
                </a:solidFill>
                <a:latin typeface="Trebuchet MS"/>
                <a:ea typeface="Trebuchet MS"/>
                <a:cs typeface="Trebuchet MS"/>
                <a:sym typeface="Trebuchet MS"/>
              </a:rPr>
              <a:t>Concordance entre variant callers</a:t>
            </a:r>
            <a:endParaRPr sz="2800">
              <a:solidFill>
                <a:srgbClr val="3D85C6"/>
              </a:solidFill>
              <a:latin typeface="Trebuchet MS"/>
              <a:ea typeface="Trebuchet MS"/>
              <a:cs typeface="Trebuchet MS"/>
              <a:sym typeface="Trebuchet MS"/>
            </a:endParaRPr>
          </a:p>
        </p:txBody>
      </p:sp>
      <p:grpSp>
        <p:nvGrpSpPr>
          <p:cNvPr id="546" name="Google Shape;546;p80"/>
          <p:cNvGrpSpPr/>
          <p:nvPr/>
        </p:nvGrpSpPr>
        <p:grpSpPr>
          <a:xfrm>
            <a:off x="108150" y="786438"/>
            <a:ext cx="3759387" cy="3749700"/>
            <a:chOff x="4830025" y="853000"/>
            <a:chExt cx="3759387" cy="3749700"/>
          </a:xfrm>
        </p:grpSpPr>
        <p:pic>
          <p:nvPicPr>
            <p:cNvPr id="547" name="Google Shape;547;p80"/>
            <p:cNvPicPr preferRelativeResize="0"/>
            <p:nvPr/>
          </p:nvPicPr>
          <p:blipFill>
            <a:blip r:embed="rId3">
              <a:alphaModFix/>
            </a:blip>
            <a:stretch>
              <a:fillRect/>
            </a:stretch>
          </p:blipFill>
          <p:spPr>
            <a:xfrm>
              <a:off x="4904528" y="1068200"/>
              <a:ext cx="3684885" cy="3534500"/>
            </a:xfrm>
            <a:prstGeom prst="rect">
              <a:avLst/>
            </a:prstGeom>
            <a:noFill/>
            <a:ln>
              <a:noFill/>
            </a:ln>
          </p:spPr>
        </p:pic>
        <p:sp>
          <p:nvSpPr>
            <p:cNvPr id="548" name="Google Shape;548;p80"/>
            <p:cNvSpPr/>
            <p:nvPr/>
          </p:nvSpPr>
          <p:spPr>
            <a:xfrm>
              <a:off x="4830025" y="853000"/>
              <a:ext cx="628200" cy="7197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9" name="Google Shape;549;p80"/>
          <p:cNvSpPr txBox="1"/>
          <p:nvPr/>
        </p:nvSpPr>
        <p:spPr>
          <a:xfrm>
            <a:off x="3715125" y="1080300"/>
            <a:ext cx="5421000" cy="1832100"/>
          </a:xfrm>
          <a:prstGeom prst="rect">
            <a:avLst/>
          </a:prstGeom>
          <a:noFill/>
          <a:ln>
            <a:noFill/>
          </a:ln>
        </p:spPr>
        <p:txBody>
          <a:bodyPr spcFirstLastPara="1" wrap="square" lIns="91425" tIns="91425" rIns="91425" bIns="91425" anchor="t" anchorCtr="0">
            <a:noAutofit/>
          </a:bodyPr>
          <a:lstStyle/>
          <a:p>
            <a:pPr marL="457200" lvl="0" indent="-342900" algn="just" rtl="0">
              <a:spcBef>
                <a:spcPts val="0"/>
              </a:spcBef>
              <a:spcAft>
                <a:spcPts val="0"/>
              </a:spcAft>
              <a:buSzPts val="1800"/>
              <a:buChar char="-"/>
            </a:pPr>
            <a:r>
              <a:rPr lang="fr" sz="1800"/>
              <a:t>Concordance de </a:t>
            </a:r>
            <a:r>
              <a:rPr lang="fr" sz="1800" b="1"/>
              <a:t>91.7%</a:t>
            </a:r>
            <a:r>
              <a:rPr lang="fr" sz="1800"/>
              <a:t> entre Freebayes, Samtools, GATK HC (Hwang </a:t>
            </a:r>
            <a:r>
              <a:rPr lang="fr" sz="1800" i="1"/>
              <a:t>et al.</a:t>
            </a:r>
            <a:r>
              <a:rPr lang="fr" sz="1800"/>
              <a:t>, 2015) </a:t>
            </a:r>
            <a:endParaRPr sz="1800"/>
          </a:p>
          <a:p>
            <a:pPr marL="457200" lvl="0" indent="0" algn="just" rtl="0">
              <a:spcBef>
                <a:spcPts val="0"/>
              </a:spcBef>
              <a:spcAft>
                <a:spcPts val="0"/>
              </a:spcAft>
              <a:buNone/>
            </a:pPr>
            <a:endParaRPr sz="1800"/>
          </a:p>
          <a:p>
            <a:pPr marL="457200" lvl="0" indent="-342900" algn="just" rtl="0">
              <a:spcBef>
                <a:spcPts val="0"/>
              </a:spcBef>
              <a:spcAft>
                <a:spcPts val="0"/>
              </a:spcAft>
              <a:buSzPts val="1800"/>
              <a:buChar char="-"/>
            </a:pPr>
            <a:r>
              <a:rPr lang="fr" sz="1800"/>
              <a:t>D’autres analyses montrent des taux plus bas : </a:t>
            </a:r>
            <a:endParaRPr sz="1800"/>
          </a:p>
          <a:p>
            <a:pPr marL="914400" lvl="1" indent="-342900" algn="just" rtl="0">
              <a:spcBef>
                <a:spcPts val="0"/>
              </a:spcBef>
              <a:spcAft>
                <a:spcPts val="0"/>
              </a:spcAft>
              <a:buSzPts val="1800"/>
              <a:buChar char="-"/>
            </a:pPr>
            <a:r>
              <a:rPr lang="fr" sz="1800" b="1"/>
              <a:t>70%</a:t>
            </a:r>
            <a:r>
              <a:rPr lang="fr" sz="1800"/>
              <a:t> (O’Rawe </a:t>
            </a:r>
            <a:r>
              <a:rPr lang="fr" sz="1800" i="1"/>
              <a:t>et al.</a:t>
            </a:r>
            <a:r>
              <a:rPr lang="fr" sz="1800"/>
              <a:t>, Genome Med, 2013)</a:t>
            </a:r>
            <a:endParaRPr sz="1800"/>
          </a:p>
          <a:p>
            <a:pPr marL="914400" lvl="1" indent="-342900" algn="just" rtl="0">
              <a:spcBef>
                <a:spcPts val="0"/>
              </a:spcBef>
              <a:spcAft>
                <a:spcPts val="0"/>
              </a:spcAft>
              <a:buSzPts val="1800"/>
              <a:buChar char="-"/>
            </a:pPr>
            <a:r>
              <a:rPr lang="fr" sz="1800" b="1"/>
              <a:t>57%</a:t>
            </a:r>
            <a:r>
              <a:rPr lang="fr" sz="1800"/>
              <a:t> (Cornish </a:t>
            </a:r>
            <a:r>
              <a:rPr lang="fr" sz="1800" i="1"/>
              <a:t>et al.</a:t>
            </a:r>
            <a:r>
              <a:rPr lang="fr" sz="1800"/>
              <a:t>, BioMed, 2015)</a:t>
            </a:r>
            <a:endParaRPr sz="1800"/>
          </a:p>
          <a:p>
            <a:pPr marL="457200" lvl="0" indent="0" algn="just" rtl="0">
              <a:spcBef>
                <a:spcPts val="0"/>
              </a:spcBef>
              <a:spcAft>
                <a:spcPts val="0"/>
              </a:spcAft>
              <a:buNone/>
            </a:pPr>
            <a:endParaRPr sz="1800"/>
          </a:p>
          <a:p>
            <a:pPr marL="0" lvl="0" indent="0" algn="just" rtl="0">
              <a:spcBef>
                <a:spcPts val="0"/>
              </a:spcBef>
              <a:spcAft>
                <a:spcPts val="0"/>
              </a:spcAft>
              <a:buNone/>
            </a:pPr>
            <a:endParaRPr sz="1800"/>
          </a:p>
          <a:p>
            <a:pPr marL="457200" lvl="0" indent="0" algn="just" rtl="0">
              <a:spcBef>
                <a:spcPts val="0"/>
              </a:spcBef>
              <a:spcAft>
                <a:spcPts val="0"/>
              </a:spcAft>
              <a:buNone/>
            </a:pPr>
            <a:endParaRPr sz="1800">
              <a:solidFill>
                <a:srgbClr val="CC0000"/>
              </a:solidFill>
            </a:endParaRPr>
          </a:p>
          <a:p>
            <a:pPr marL="0" lvl="0" indent="0" algn="ctr" rtl="0">
              <a:spcBef>
                <a:spcPts val="0"/>
              </a:spcBef>
              <a:spcAft>
                <a:spcPts val="0"/>
              </a:spcAft>
              <a:buNone/>
            </a:pPr>
            <a:endParaRPr sz="1800">
              <a:solidFill>
                <a:srgbClr val="CC0000"/>
              </a:solidFill>
            </a:endParaRPr>
          </a:p>
        </p:txBody>
      </p:sp>
      <p:sp>
        <p:nvSpPr>
          <p:cNvPr id="550" name="Google Shape;550;p80"/>
          <p:cNvSpPr txBox="1"/>
          <p:nvPr/>
        </p:nvSpPr>
        <p:spPr>
          <a:xfrm>
            <a:off x="4261075" y="3671450"/>
            <a:ext cx="4690800" cy="969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1800">
                <a:solidFill>
                  <a:srgbClr val="CC0000"/>
                </a:solidFill>
              </a:rPr>
              <a:t>/!\ Existence de variants qui sont spécifiques aux différents callers /!\</a:t>
            </a:r>
            <a:endParaRPr sz="1800">
              <a:solidFill>
                <a:srgbClr val="CC0000"/>
              </a:solidFill>
            </a:endParaRPr>
          </a:p>
        </p:txBody>
      </p:sp>
      <p:sp>
        <p:nvSpPr>
          <p:cNvPr id="551" name="Google Shape;551;p80"/>
          <p:cNvSpPr txBox="1"/>
          <p:nvPr/>
        </p:nvSpPr>
        <p:spPr>
          <a:xfrm>
            <a:off x="3735375" y="2653975"/>
            <a:ext cx="5400600" cy="1409400"/>
          </a:xfrm>
          <a:prstGeom prst="rect">
            <a:avLst/>
          </a:prstGeom>
          <a:noFill/>
          <a:ln>
            <a:noFill/>
          </a:ln>
        </p:spPr>
        <p:txBody>
          <a:bodyPr spcFirstLastPara="1" wrap="square" lIns="91425" tIns="91425" rIns="91425" bIns="91425" anchor="ctr" anchorCtr="0">
            <a:noAutofit/>
          </a:bodyPr>
          <a:lstStyle/>
          <a:p>
            <a:pPr marL="457200" lvl="0" indent="-342900" algn="just" rtl="0">
              <a:spcBef>
                <a:spcPts val="0"/>
              </a:spcBef>
              <a:spcAft>
                <a:spcPts val="0"/>
              </a:spcAft>
              <a:buClr>
                <a:schemeClr val="dk1"/>
              </a:buClr>
              <a:buSzPts val="1800"/>
              <a:buChar char="-"/>
            </a:pPr>
            <a:r>
              <a:rPr lang="fr" sz="1800" b="1">
                <a:solidFill>
                  <a:schemeClr val="dk1"/>
                </a:solidFill>
              </a:rPr>
              <a:t>Rappel (recall) et précision</a:t>
            </a:r>
            <a:r>
              <a:rPr lang="fr" sz="1800">
                <a:solidFill>
                  <a:schemeClr val="dk1"/>
                </a:solidFill>
              </a:rPr>
              <a:t> diffèrent selon les outils et les paramètres utilisés</a:t>
            </a:r>
            <a:endParaRPr/>
          </a:p>
        </p:txBody>
      </p:sp>
      <p:sp>
        <p:nvSpPr>
          <p:cNvPr id="552" name="Google Shape;552;p8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fr"/>
              <a:t>52</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49"/>
                                        </p:tgtEl>
                                        <p:attrNameLst>
                                          <p:attrName>style.visibility</p:attrName>
                                        </p:attrNameLst>
                                      </p:cBhvr>
                                      <p:to>
                                        <p:strVal val="visible"/>
                                      </p:to>
                                    </p:set>
                                    <p:animEffect transition="in" filter="fade">
                                      <p:cBhvr>
                                        <p:cTn id="7" dur="1000"/>
                                        <p:tgtEl>
                                          <p:spTgt spid="54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51"/>
                                        </p:tgtEl>
                                        <p:attrNameLst>
                                          <p:attrName>style.visibility</p:attrName>
                                        </p:attrNameLst>
                                      </p:cBhvr>
                                      <p:to>
                                        <p:strVal val="visible"/>
                                      </p:to>
                                    </p:set>
                                    <p:animEffect transition="in" filter="fade">
                                      <p:cBhvr>
                                        <p:cTn id="12" dur="1000"/>
                                        <p:tgtEl>
                                          <p:spTgt spid="55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50"/>
                                        </p:tgtEl>
                                        <p:attrNameLst>
                                          <p:attrName>style.visibility</p:attrName>
                                        </p:attrNameLst>
                                      </p:cBhvr>
                                      <p:to>
                                        <p:strVal val="visible"/>
                                      </p:to>
                                    </p:set>
                                    <p:animEffect transition="in" filter="fade">
                                      <p:cBhvr>
                                        <p:cTn id="17" dur="1000"/>
                                        <p:tgtEl>
                                          <p:spTgt spid="5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556"/>
        <p:cNvGrpSpPr/>
        <p:nvPr/>
      </p:nvGrpSpPr>
      <p:grpSpPr>
        <a:xfrm>
          <a:off x="0" y="0"/>
          <a:ext cx="0" cy="0"/>
          <a:chOff x="0" y="0"/>
          <a:chExt cx="0" cy="0"/>
        </a:xfrm>
      </p:grpSpPr>
      <p:sp>
        <p:nvSpPr>
          <p:cNvPr id="557" name="Google Shape;557;p81"/>
          <p:cNvSpPr txBox="1"/>
          <p:nvPr/>
        </p:nvSpPr>
        <p:spPr>
          <a:xfrm>
            <a:off x="0" y="4735225"/>
            <a:ext cx="5271300" cy="3117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1800"/>
              </a:spcBef>
              <a:spcAft>
                <a:spcPts val="400"/>
              </a:spcAft>
              <a:buNone/>
            </a:pPr>
            <a:r>
              <a:rPr lang="fr" sz="800" i="1">
                <a:solidFill>
                  <a:schemeClr val="dk1"/>
                </a:solidFill>
              </a:rPr>
              <a:t>Olson et al., Best practices for evaluating single nucleotide variant calling methods for microbial genomics, Frontiers in Genetics, 10.3389/fgene.2015.00235</a:t>
            </a:r>
            <a:endParaRPr sz="800" i="1">
              <a:solidFill>
                <a:schemeClr val="dk1"/>
              </a:solidFill>
            </a:endParaRPr>
          </a:p>
        </p:txBody>
      </p:sp>
      <p:sp>
        <p:nvSpPr>
          <p:cNvPr id="558" name="Google Shape;558;p81"/>
          <p:cNvSpPr txBox="1"/>
          <p:nvPr/>
        </p:nvSpPr>
        <p:spPr>
          <a:xfrm>
            <a:off x="235500" y="127775"/>
            <a:ext cx="85206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 sz="2800">
                <a:solidFill>
                  <a:srgbClr val="3D85C6"/>
                </a:solidFill>
                <a:latin typeface="Trebuchet MS"/>
                <a:ea typeface="Trebuchet MS"/>
                <a:cs typeface="Trebuchet MS"/>
                <a:sym typeface="Trebuchet MS"/>
              </a:rPr>
              <a:t>Recall/Precision</a:t>
            </a:r>
            <a:endParaRPr sz="2800">
              <a:solidFill>
                <a:srgbClr val="3D85C6"/>
              </a:solidFill>
              <a:latin typeface="Trebuchet MS"/>
              <a:ea typeface="Trebuchet MS"/>
              <a:cs typeface="Trebuchet MS"/>
              <a:sym typeface="Trebuchet MS"/>
            </a:endParaRPr>
          </a:p>
        </p:txBody>
      </p:sp>
      <p:sp>
        <p:nvSpPr>
          <p:cNvPr id="559" name="Google Shape;559;p81"/>
          <p:cNvSpPr txBox="1"/>
          <p:nvPr/>
        </p:nvSpPr>
        <p:spPr>
          <a:xfrm>
            <a:off x="4199700" y="977775"/>
            <a:ext cx="4786800" cy="15939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0"/>
              </a:spcBef>
              <a:spcAft>
                <a:spcPts val="0"/>
              </a:spcAft>
              <a:buNone/>
            </a:pPr>
            <a:r>
              <a:rPr lang="fr" sz="1800" b="1" u="sng"/>
              <a:t>Recall</a:t>
            </a:r>
            <a:r>
              <a:rPr lang="fr" sz="1800" b="1">
                <a:solidFill>
                  <a:srgbClr val="CC0000"/>
                </a:solidFill>
              </a:rPr>
              <a:t> </a:t>
            </a:r>
            <a:endParaRPr sz="1800"/>
          </a:p>
          <a:p>
            <a:pPr marL="0" lvl="0" indent="0" algn="just" rtl="0">
              <a:lnSpc>
                <a:spcPct val="115000"/>
              </a:lnSpc>
              <a:spcBef>
                <a:spcPts val="0"/>
              </a:spcBef>
              <a:spcAft>
                <a:spcPts val="0"/>
              </a:spcAft>
              <a:buNone/>
            </a:pPr>
            <a:r>
              <a:rPr lang="fr" sz="1800"/>
              <a:t>→ Mesure la capacité de l’outil à détecter le maximum de véritables variants (</a:t>
            </a:r>
            <a:r>
              <a:rPr lang="fr" sz="1800">
                <a:solidFill>
                  <a:srgbClr val="CC0000"/>
                </a:solidFill>
              </a:rPr>
              <a:t>sensibilité</a:t>
            </a:r>
            <a:r>
              <a:rPr lang="fr" sz="1800"/>
              <a:t>)  </a:t>
            </a:r>
            <a:endParaRPr sz="1800"/>
          </a:p>
          <a:p>
            <a:pPr marL="0" lvl="0" indent="0" algn="just" rtl="0">
              <a:lnSpc>
                <a:spcPct val="115000"/>
              </a:lnSpc>
              <a:spcBef>
                <a:spcPts val="0"/>
              </a:spcBef>
              <a:spcAft>
                <a:spcPts val="0"/>
              </a:spcAft>
              <a:buNone/>
            </a:pPr>
            <a:r>
              <a:rPr lang="fr" sz="1800"/>
              <a:t>→ TP / (TP + FN) </a:t>
            </a:r>
            <a:endParaRPr sz="1800"/>
          </a:p>
        </p:txBody>
      </p:sp>
      <p:sp>
        <p:nvSpPr>
          <p:cNvPr id="560" name="Google Shape;560;p81"/>
          <p:cNvSpPr txBox="1"/>
          <p:nvPr/>
        </p:nvSpPr>
        <p:spPr>
          <a:xfrm>
            <a:off x="4199700" y="2564825"/>
            <a:ext cx="4786800" cy="15939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0"/>
              </a:spcBef>
              <a:spcAft>
                <a:spcPts val="0"/>
              </a:spcAft>
              <a:buNone/>
            </a:pPr>
            <a:r>
              <a:rPr lang="fr" sz="1800" b="1" u="sng"/>
              <a:t>Precision</a:t>
            </a:r>
            <a:r>
              <a:rPr lang="fr" sz="1800" b="1">
                <a:solidFill>
                  <a:srgbClr val="CC0000"/>
                </a:solidFill>
              </a:rPr>
              <a:t> </a:t>
            </a:r>
            <a:endParaRPr sz="1800"/>
          </a:p>
          <a:p>
            <a:pPr marL="0" lvl="0" indent="0" algn="just" rtl="0">
              <a:lnSpc>
                <a:spcPct val="115000"/>
              </a:lnSpc>
              <a:spcBef>
                <a:spcPts val="0"/>
              </a:spcBef>
              <a:spcAft>
                <a:spcPts val="0"/>
              </a:spcAft>
              <a:buNone/>
            </a:pPr>
            <a:r>
              <a:rPr lang="fr" sz="1800"/>
              <a:t>→ Mesure la capacité de l’outil à ne pas détecter de faux variants (</a:t>
            </a:r>
            <a:r>
              <a:rPr lang="fr" sz="1800">
                <a:solidFill>
                  <a:srgbClr val="CC0000"/>
                </a:solidFill>
              </a:rPr>
              <a:t>spécificité</a:t>
            </a:r>
            <a:r>
              <a:rPr lang="fr" sz="1800"/>
              <a:t>)  </a:t>
            </a:r>
            <a:endParaRPr sz="1800"/>
          </a:p>
          <a:p>
            <a:pPr marL="0" lvl="0" indent="0" algn="just" rtl="0">
              <a:lnSpc>
                <a:spcPct val="115000"/>
              </a:lnSpc>
              <a:spcBef>
                <a:spcPts val="0"/>
              </a:spcBef>
              <a:spcAft>
                <a:spcPts val="0"/>
              </a:spcAft>
              <a:buNone/>
            </a:pPr>
            <a:r>
              <a:rPr lang="fr" sz="1800"/>
              <a:t>→ TN / (TN + FP) </a:t>
            </a:r>
            <a:endParaRPr sz="1800"/>
          </a:p>
        </p:txBody>
      </p:sp>
      <p:sp>
        <p:nvSpPr>
          <p:cNvPr id="561" name="Google Shape;561;p81"/>
          <p:cNvSpPr/>
          <p:nvPr/>
        </p:nvSpPr>
        <p:spPr>
          <a:xfrm>
            <a:off x="2278775" y="1623350"/>
            <a:ext cx="1392300" cy="13218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81"/>
          <p:cNvSpPr/>
          <p:nvPr/>
        </p:nvSpPr>
        <p:spPr>
          <a:xfrm>
            <a:off x="2278775" y="3083750"/>
            <a:ext cx="1392300" cy="13218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63" name="Google Shape;563;p81"/>
          <p:cNvPicPr preferRelativeResize="0"/>
          <p:nvPr/>
        </p:nvPicPr>
        <p:blipFill>
          <a:blip r:embed="rId3">
            <a:alphaModFix/>
          </a:blip>
          <a:stretch>
            <a:fillRect/>
          </a:stretch>
        </p:blipFill>
        <p:spPr>
          <a:xfrm>
            <a:off x="159300" y="789025"/>
            <a:ext cx="3876498" cy="3929600"/>
          </a:xfrm>
          <a:prstGeom prst="rect">
            <a:avLst/>
          </a:prstGeom>
          <a:noFill/>
          <a:ln>
            <a:noFill/>
          </a:ln>
        </p:spPr>
      </p:pic>
      <p:pic>
        <p:nvPicPr>
          <p:cNvPr id="564" name="Google Shape;564;p81"/>
          <p:cNvPicPr preferRelativeResize="0"/>
          <p:nvPr/>
        </p:nvPicPr>
        <p:blipFill>
          <a:blip r:embed="rId4">
            <a:alphaModFix/>
          </a:blip>
          <a:stretch>
            <a:fillRect/>
          </a:stretch>
        </p:blipFill>
        <p:spPr>
          <a:xfrm>
            <a:off x="168226" y="869075"/>
            <a:ext cx="3894199" cy="3849946"/>
          </a:xfrm>
          <a:prstGeom prst="rect">
            <a:avLst/>
          </a:prstGeom>
          <a:noFill/>
          <a:ln>
            <a:noFill/>
          </a:ln>
        </p:spPr>
      </p:pic>
      <p:sp>
        <p:nvSpPr>
          <p:cNvPr id="565" name="Google Shape;565;p8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fr"/>
              <a:t>53</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569"/>
        <p:cNvGrpSpPr/>
        <p:nvPr/>
      </p:nvGrpSpPr>
      <p:grpSpPr>
        <a:xfrm>
          <a:off x="0" y="0"/>
          <a:ext cx="0" cy="0"/>
          <a:chOff x="0" y="0"/>
          <a:chExt cx="0" cy="0"/>
        </a:xfrm>
      </p:grpSpPr>
      <p:sp>
        <p:nvSpPr>
          <p:cNvPr id="570" name="Google Shape;570;p82"/>
          <p:cNvSpPr txBox="1"/>
          <p:nvPr/>
        </p:nvSpPr>
        <p:spPr>
          <a:xfrm rot="-5400000">
            <a:off x="1312600" y="1811825"/>
            <a:ext cx="2123400" cy="2802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1600"/>
              </a:spcAft>
              <a:buNone/>
            </a:pPr>
            <a:r>
              <a:rPr lang="fr" b="1">
                <a:solidFill>
                  <a:schemeClr val="dk1"/>
                </a:solidFill>
              </a:rPr>
              <a:t>Precision (specificity)</a:t>
            </a:r>
            <a:endParaRPr b="1"/>
          </a:p>
        </p:txBody>
      </p:sp>
      <p:pic>
        <p:nvPicPr>
          <p:cNvPr id="571" name="Google Shape;571;p82"/>
          <p:cNvPicPr preferRelativeResize="0"/>
          <p:nvPr/>
        </p:nvPicPr>
        <p:blipFill>
          <a:blip r:embed="rId3">
            <a:alphaModFix/>
          </a:blip>
          <a:stretch>
            <a:fillRect/>
          </a:stretch>
        </p:blipFill>
        <p:spPr>
          <a:xfrm>
            <a:off x="2514400" y="755599"/>
            <a:ext cx="4204562" cy="3719400"/>
          </a:xfrm>
          <a:prstGeom prst="rect">
            <a:avLst/>
          </a:prstGeom>
          <a:noFill/>
          <a:ln>
            <a:noFill/>
          </a:ln>
        </p:spPr>
      </p:pic>
      <p:sp>
        <p:nvSpPr>
          <p:cNvPr id="572" name="Google Shape;572;p82"/>
          <p:cNvSpPr txBox="1"/>
          <p:nvPr/>
        </p:nvSpPr>
        <p:spPr>
          <a:xfrm>
            <a:off x="3650650" y="4589400"/>
            <a:ext cx="2192400" cy="2613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1600"/>
              </a:spcAft>
              <a:buNone/>
            </a:pPr>
            <a:r>
              <a:rPr lang="fr" b="1">
                <a:solidFill>
                  <a:schemeClr val="dk1"/>
                </a:solidFill>
              </a:rPr>
              <a:t> Recall (sensibility)</a:t>
            </a:r>
            <a:endParaRPr b="1"/>
          </a:p>
        </p:txBody>
      </p:sp>
      <p:sp>
        <p:nvSpPr>
          <p:cNvPr id="573" name="Google Shape;573;p82"/>
          <p:cNvSpPr txBox="1"/>
          <p:nvPr/>
        </p:nvSpPr>
        <p:spPr>
          <a:xfrm>
            <a:off x="-10825" y="4850700"/>
            <a:ext cx="7813200" cy="369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fr" sz="800" i="1"/>
              <a:t>Hwang et al., “Systematic comparison of variant calling pipelines using gold standard personal exome variants” Scientific Reports, vol. 5, pp. 17875, 2015.</a:t>
            </a:r>
            <a:endParaRPr sz="800" i="1"/>
          </a:p>
        </p:txBody>
      </p:sp>
      <p:sp>
        <p:nvSpPr>
          <p:cNvPr id="574" name="Google Shape;574;p82"/>
          <p:cNvSpPr txBox="1"/>
          <p:nvPr/>
        </p:nvSpPr>
        <p:spPr>
          <a:xfrm>
            <a:off x="235500" y="127775"/>
            <a:ext cx="85206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 sz="2800">
                <a:solidFill>
                  <a:srgbClr val="3D85C6"/>
                </a:solidFill>
                <a:latin typeface="Trebuchet MS"/>
                <a:ea typeface="Trebuchet MS"/>
                <a:cs typeface="Trebuchet MS"/>
                <a:sym typeface="Trebuchet MS"/>
              </a:rPr>
              <a:t>Recall/Precision</a:t>
            </a:r>
            <a:endParaRPr sz="2800">
              <a:solidFill>
                <a:srgbClr val="3D85C6"/>
              </a:solidFill>
              <a:latin typeface="Trebuchet MS"/>
              <a:ea typeface="Trebuchet MS"/>
              <a:cs typeface="Trebuchet MS"/>
              <a:sym typeface="Trebuchet MS"/>
            </a:endParaRPr>
          </a:p>
        </p:txBody>
      </p:sp>
      <p:cxnSp>
        <p:nvCxnSpPr>
          <p:cNvPr id="575" name="Google Shape;575;p82"/>
          <p:cNvCxnSpPr/>
          <p:nvPr/>
        </p:nvCxnSpPr>
        <p:spPr>
          <a:xfrm rot="10800000" flipH="1">
            <a:off x="2133989" y="3095001"/>
            <a:ext cx="1168200" cy="886800"/>
          </a:xfrm>
          <a:prstGeom prst="straightConnector1">
            <a:avLst/>
          </a:prstGeom>
          <a:noFill/>
          <a:ln w="9525" cap="flat" cmpd="sng">
            <a:solidFill>
              <a:schemeClr val="dk2"/>
            </a:solidFill>
            <a:prstDash val="solid"/>
            <a:round/>
            <a:headEnd type="none" w="med" len="med"/>
            <a:tailEnd type="triangle" w="med" len="med"/>
          </a:ln>
        </p:spPr>
      </p:cxnSp>
      <p:sp>
        <p:nvSpPr>
          <p:cNvPr id="576" name="Google Shape;576;p82"/>
          <p:cNvSpPr txBox="1"/>
          <p:nvPr/>
        </p:nvSpPr>
        <p:spPr>
          <a:xfrm>
            <a:off x="311700" y="3564975"/>
            <a:ext cx="2144700" cy="9792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fr" sz="1200" b="1" u="sng">
                <a:solidFill>
                  <a:schemeClr val="dk1"/>
                </a:solidFill>
                <a:latin typeface="Trebuchet MS"/>
                <a:ea typeface="Trebuchet MS"/>
                <a:cs typeface="Trebuchet MS"/>
                <a:sym typeface="Trebuchet MS"/>
              </a:rPr>
              <a:t>APR</a:t>
            </a:r>
            <a:r>
              <a:rPr lang="fr" sz="1200" b="1">
                <a:solidFill>
                  <a:schemeClr val="dk1"/>
                </a:solidFill>
                <a:latin typeface="Trebuchet MS"/>
                <a:ea typeface="Trebuchet MS"/>
                <a:cs typeface="Trebuchet MS"/>
                <a:sym typeface="Trebuchet MS"/>
              </a:rPr>
              <a:t>: </a:t>
            </a:r>
            <a:endParaRPr sz="1200" b="1">
              <a:solidFill>
                <a:schemeClr val="dk1"/>
              </a:solidFill>
              <a:latin typeface="Trebuchet MS"/>
              <a:ea typeface="Trebuchet MS"/>
              <a:cs typeface="Trebuchet MS"/>
              <a:sym typeface="Trebuchet MS"/>
            </a:endParaRPr>
          </a:p>
          <a:p>
            <a:pPr marL="0" lvl="0" indent="0" algn="ctr" rtl="0">
              <a:lnSpc>
                <a:spcPct val="100000"/>
              </a:lnSpc>
              <a:spcBef>
                <a:spcPts val="0"/>
              </a:spcBef>
              <a:spcAft>
                <a:spcPts val="0"/>
              </a:spcAft>
              <a:buNone/>
            </a:pPr>
            <a:r>
              <a:rPr lang="fr" sz="1200" b="1">
                <a:solidFill>
                  <a:schemeClr val="dk1"/>
                </a:solidFill>
                <a:latin typeface="Trebuchet MS"/>
                <a:ea typeface="Trebuchet MS"/>
                <a:cs typeface="Trebuchet MS"/>
                <a:sym typeface="Trebuchet MS"/>
              </a:rPr>
              <a:t>Area under Precision/Recall curve </a:t>
            </a:r>
            <a:endParaRPr/>
          </a:p>
        </p:txBody>
      </p:sp>
      <p:sp>
        <p:nvSpPr>
          <p:cNvPr id="577" name="Google Shape;577;p8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fr"/>
              <a:t>54</a:t>
            </a:fld>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581"/>
        <p:cNvGrpSpPr/>
        <p:nvPr/>
      </p:nvGrpSpPr>
      <p:grpSpPr>
        <a:xfrm>
          <a:off x="0" y="0"/>
          <a:ext cx="0" cy="0"/>
          <a:chOff x="0" y="0"/>
          <a:chExt cx="0" cy="0"/>
        </a:xfrm>
      </p:grpSpPr>
      <p:pic>
        <p:nvPicPr>
          <p:cNvPr id="582" name="Google Shape;582;p83"/>
          <p:cNvPicPr preferRelativeResize="0"/>
          <p:nvPr/>
        </p:nvPicPr>
        <p:blipFill>
          <a:blip r:embed="rId3">
            <a:alphaModFix/>
          </a:blip>
          <a:stretch>
            <a:fillRect/>
          </a:stretch>
        </p:blipFill>
        <p:spPr>
          <a:xfrm>
            <a:off x="1716275" y="814087"/>
            <a:ext cx="6300530" cy="3808013"/>
          </a:xfrm>
          <a:prstGeom prst="rect">
            <a:avLst/>
          </a:prstGeom>
          <a:noFill/>
          <a:ln>
            <a:noFill/>
          </a:ln>
        </p:spPr>
      </p:pic>
      <p:sp>
        <p:nvSpPr>
          <p:cNvPr id="583" name="Google Shape;583;p83"/>
          <p:cNvSpPr txBox="1"/>
          <p:nvPr/>
        </p:nvSpPr>
        <p:spPr>
          <a:xfrm>
            <a:off x="235500" y="127775"/>
            <a:ext cx="85206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 sz="2800">
                <a:solidFill>
                  <a:srgbClr val="3D85C6"/>
                </a:solidFill>
                <a:latin typeface="Trebuchet MS"/>
                <a:ea typeface="Trebuchet MS"/>
                <a:cs typeface="Trebuchet MS"/>
                <a:sym typeface="Trebuchet MS"/>
              </a:rPr>
              <a:t>Performance de la détection de SNVs par l’APR</a:t>
            </a:r>
            <a:endParaRPr sz="2800">
              <a:solidFill>
                <a:srgbClr val="3D85C6"/>
              </a:solidFill>
              <a:latin typeface="Trebuchet MS"/>
              <a:ea typeface="Trebuchet MS"/>
              <a:cs typeface="Trebuchet MS"/>
              <a:sym typeface="Trebuchet MS"/>
            </a:endParaRPr>
          </a:p>
        </p:txBody>
      </p:sp>
      <p:sp>
        <p:nvSpPr>
          <p:cNvPr id="584" name="Google Shape;584;p83"/>
          <p:cNvSpPr txBox="1"/>
          <p:nvPr/>
        </p:nvSpPr>
        <p:spPr>
          <a:xfrm>
            <a:off x="-10825" y="4850700"/>
            <a:ext cx="7813200" cy="369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fr" sz="800" i="1"/>
              <a:t>Hwang et al., “Systematic comparison of variant calling pipelines using gold standard personal exome variants” Scientific Reports, vol. 5, pp. 17875, 2015.</a:t>
            </a:r>
            <a:endParaRPr sz="800" i="1"/>
          </a:p>
        </p:txBody>
      </p:sp>
      <p:sp>
        <p:nvSpPr>
          <p:cNvPr id="585" name="Google Shape;585;p8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fr"/>
              <a:t>55</a:t>
            </a:fld>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589"/>
        <p:cNvGrpSpPr/>
        <p:nvPr/>
      </p:nvGrpSpPr>
      <p:grpSpPr>
        <a:xfrm>
          <a:off x="0" y="0"/>
          <a:ext cx="0" cy="0"/>
          <a:chOff x="0" y="0"/>
          <a:chExt cx="0" cy="0"/>
        </a:xfrm>
      </p:grpSpPr>
      <p:pic>
        <p:nvPicPr>
          <p:cNvPr id="590" name="Google Shape;590;p84"/>
          <p:cNvPicPr preferRelativeResize="0"/>
          <p:nvPr/>
        </p:nvPicPr>
        <p:blipFill>
          <a:blip r:embed="rId3">
            <a:alphaModFix/>
          </a:blip>
          <a:stretch>
            <a:fillRect/>
          </a:stretch>
        </p:blipFill>
        <p:spPr>
          <a:xfrm>
            <a:off x="1646875" y="756013"/>
            <a:ext cx="6220737" cy="3823650"/>
          </a:xfrm>
          <a:prstGeom prst="rect">
            <a:avLst/>
          </a:prstGeom>
          <a:noFill/>
          <a:ln>
            <a:noFill/>
          </a:ln>
        </p:spPr>
      </p:pic>
      <p:sp>
        <p:nvSpPr>
          <p:cNvPr id="591" name="Google Shape;591;p84"/>
          <p:cNvSpPr txBox="1"/>
          <p:nvPr/>
        </p:nvSpPr>
        <p:spPr>
          <a:xfrm>
            <a:off x="235500" y="127775"/>
            <a:ext cx="85206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 sz="2800">
                <a:solidFill>
                  <a:srgbClr val="3D85C6"/>
                </a:solidFill>
                <a:latin typeface="Trebuchet MS"/>
                <a:ea typeface="Trebuchet MS"/>
                <a:cs typeface="Trebuchet MS"/>
                <a:sym typeface="Trebuchet MS"/>
              </a:rPr>
              <a:t>Performance de la détection des Indels par l’APR</a:t>
            </a:r>
            <a:endParaRPr sz="2800">
              <a:solidFill>
                <a:srgbClr val="3D85C6"/>
              </a:solidFill>
              <a:latin typeface="Trebuchet MS"/>
              <a:ea typeface="Trebuchet MS"/>
              <a:cs typeface="Trebuchet MS"/>
              <a:sym typeface="Trebuchet MS"/>
            </a:endParaRPr>
          </a:p>
        </p:txBody>
      </p:sp>
      <p:sp>
        <p:nvSpPr>
          <p:cNvPr id="592" name="Google Shape;592;p84"/>
          <p:cNvSpPr txBox="1"/>
          <p:nvPr/>
        </p:nvSpPr>
        <p:spPr>
          <a:xfrm>
            <a:off x="-10825" y="4850700"/>
            <a:ext cx="7813200" cy="369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fr" sz="800" i="1"/>
              <a:t>Hwang et al., “Systematic comparison of variant calling pipelines using gold standard personal exome variants” Scientific Reports, vol. 5, pp. 17875, 2015.</a:t>
            </a:r>
            <a:endParaRPr sz="800" i="1"/>
          </a:p>
        </p:txBody>
      </p:sp>
      <p:sp>
        <p:nvSpPr>
          <p:cNvPr id="593" name="Google Shape;593;p8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fr"/>
              <a:t>56</a:t>
            </a:fld>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597"/>
        <p:cNvGrpSpPr/>
        <p:nvPr/>
      </p:nvGrpSpPr>
      <p:grpSpPr>
        <a:xfrm>
          <a:off x="0" y="0"/>
          <a:ext cx="0" cy="0"/>
          <a:chOff x="0" y="0"/>
          <a:chExt cx="0" cy="0"/>
        </a:xfrm>
      </p:grpSpPr>
      <p:sp>
        <p:nvSpPr>
          <p:cNvPr id="598" name="Google Shape;598;p85"/>
          <p:cNvSpPr txBox="1">
            <a:spLocks noGrp="1"/>
          </p:cNvSpPr>
          <p:nvPr>
            <p:ph type="body" idx="1"/>
          </p:nvPr>
        </p:nvSpPr>
        <p:spPr>
          <a:xfrm>
            <a:off x="83100" y="883000"/>
            <a:ext cx="8704800" cy="3957600"/>
          </a:xfrm>
          <a:prstGeom prst="rect">
            <a:avLst/>
          </a:prstGeom>
        </p:spPr>
        <p:txBody>
          <a:bodyPr spcFirstLastPara="1" wrap="square" lIns="91425" tIns="91425" rIns="91425" bIns="91425" anchor="t" anchorCtr="0">
            <a:noAutofit/>
          </a:bodyPr>
          <a:lstStyle/>
          <a:p>
            <a:pPr marL="457200" lvl="0" indent="-342900" algn="just" rtl="0">
              <a:spcBef>
                <a:spcPts val="0"/>
              </a:spcBef>
              <a:spcAft>
                <a:spcPts val="0"/>
              </a:spcAft>
              <a:buSzPts val="1800"/>
              <a:buChar char="-"/>
            </a:pPr>
            <a:r>
              <a:rPr lang="fr"/>
              <a:t>La détection de variant permet permet d’i</a:t>
            </a:r>
            <a:r>
              <a:rPr lang="fr" b="1"/>
              <a:t>dentifier des SNVs et petits Indels</a:t>
            </a:r>
            <a:r>
              <a:rPr lang="fr"/>
              <a:t> à partir d’un fichier d’alignement au format BAM</a:t>
            </a:r>
            <a:endParaRPr/>
          </a:p>
          <a:p>
            <a:pPr marL="914400" lvl="0" indent="0" algn="just" rtl="0">
              <a:spcBef>
                <a:spcPts val="1000"/>
              </a:spcBef>
              <a:spcAft>
                <a:spcPts val="0"/>
              </a:spcAft>
              <a:buNone/>
            </a:pPr>
            <a:endParaRPr sz="900"/>
          </a:p>
          <a:p>
            <a:pPr marL="457200" lvl="0" indent="-342900" algn="just" rtl="0">
              <a:spcBef>
                <a:spcPts val="1000"/>
              </a:spcBef>
              <a:spcAft>
                <a:spcPts val="0"/>
              </a:spcAft>
              <a:buSzPts val="1800"/>
              <a:buChar char="-"/>
            </a:pPr>
            <a:r>
              <a:rPr lang="fr"/>
              <a:t>De </a:t>
            </a:r>
            <a:r>
              <a:rPr lang="fr">
                <a:solidFill>
                  <a:srgbClr val="CC0000"/>
                </a:solidFill>
              </a:rPr>
              <a:t>nombreux outils existent</a:t>
            </a:r>
            <a:r>
              <a:rPr lang="fr"/>
              <a:t> pour la détection de variants, leur efficacité dépend de nombreux paramètres (mapping, qualité des données, paramètres de filtrage des résultats)</a:t>
            </a:r>
            <a:endParaRPr b="1"/>
          </a:p>
          <a:p>
            <a:pPr marL="914400" lvl="0" indent="0" algn="just" rtl="0">
              <a:spcBef>
                <a:spcPts val="1000"/>
              </a:spcBef>
              <a:spcAft>
                <a:spcPts val="0"/>
              </a:spcAft>
              <a:buNone/>
            </a:pPr>
            <a:endParaRPr sz="900" b="1"/>
          </a:p>
          <a:p>
            <a:pPr marL="457200" lvl="0" indent="-342900" algn="just" rtl="0">
              <a:spcBef>
                <a:spcPts val="1000"/>
              </a:spcBef>
              <a:spcAft>
                <a:spcPts val="1000"/>
              </a:spcAft>
              <a:buSzPts val="1800"/>
              <a:buChar char="-"/>
            </a:pPr>
            <a:r>
              <a:rPr lang="fr"/>
              <a:t>Le “</a:t>
            </a:r>
            <a:r>
              <a:rPr lang="fr" b="1"/>
              <a:t>recall</a:t>
            </a:r>
            <a:r>
              <a:rPr lang="fr"/>
              <a:t>” et la “</a:t>
            </a:r>
            <a:r>
              <a:rPr lang="fr" b="1"/>
              <a:t>precision</a:t>
            </a:r>
            <a:r>
              <a:rPr lang="fr"/>
              <a:t>” permettent d’évaluer la qualité des résultats de détection de variant. Pour un même outil ces mesures varient selon les seuils de qualité utilisés.</a:t>
            </a:r>
            <a:endParaRPr/>
          </a:p>
        </p:txBody>
      </p:sp>
      <p:sp>
        <p:nvSpPr>
          <p:cNvPr id="599" name="Google Shape;599;p85"/>
          <p:cNvSpPr txBox="1"/>
          <p:nvPr/>
        </p:nvSpPr>
        <p:spPr>
          <a:xfrm>
            <a:off x="311700" y="127775"/>
            <a:ext cx="91440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fr" sz="2800">
                <a:solidFill>
                  <a:srgbClr val="3D85C6"/>
                </a:solidFill>
                <a:latin typeface="Trebuchet MS"/>
                <a:ea typeface="Trebuchet MS"/>
                <a:cs typeface="Trebuchet MS"/>
                <a:sym typeface="Trebuchet MS"/>
              </a:rPr>
              <a:t>En conclusion</a:t>
            </a:r>
            <a:endParaRPr sz="2800">
              <a:solidFill>
                <a:srgbClr val="3D85C6"/>
              </a:solidFill>
              <a:latin typeface="Trebuchet MS"/>
              <a:ea typeface="Trebuchet MS"/>
              <a:cs typeface="Trebuchet MS"/>
              <a:sym typeface="Trebuchet MS"/>
            </a:endParaRPr>
          </a:p>
          <a:p>
            <a:pPr marL="0" lvl="0" indent="0" algn="l" rtl="0">
              <a:spcBef>
                <a:spcPts val="0"/>
              </a:spcBef>
              <a:spcAft>
                <a:spcPts val="0"/>
              </a:spcAft>
              <a:buNone/>
            </a:pPr>
            <a:endParaRPr sz="2800">
              <a:solidFill>
                <a:srgbClr val="3D85C6"/>
              </a:solidFill>
              <a:latin typeface="Trebuchet MS"/>
              <a:ea typeface="Trebuchet MS"/>
              <a:cs typeface="Trebuchet MS"/>
              <a:sym typeface="Trebuchet MS"/>
            </a:endParaRPr>
          </a:p>
          <a:p>
            <a:pPr marL="0" lvl="0" indent="0" algn="l" rtl="0">
              <a:spcBef>
                <a:spcPts val="0"/>
              </a:spcBef>
              <a:spcAft>
                <a:spcPts val="0"/>
              </a:spcAft>
              <a:buNone/>
            </a:pPr>
            <a:r>
              <a:rPr lang="fr" sz="2800">
                <a:solidFill>
                  <a:srgbClr val="3D85C6"/>
                </a:solidFill>
                <a:latin typeface="Trebuchet MS"/>
                <a:ea typeface="Trebuchet MS"/>
                <a:cs typeface="Trebuchet MS"/>
                <a:sym typeface="Trebuchet MS"/>
              </a:rPr>
              <a:t> </a:t>
            </a:r>
            <a:endParaRPr sz="2800">
              <a:solidFill>
                <a:srgbClr val="3D85C6"/>
              </a:solidFill>
              <a:latin typeface="Trebuchet MS"/>
              <a:ea typeface="Trebuchet MS"/>
              <a:cs typeface="Trebuchet MS"/>
              <a:sym typeface="Trebuchet MS"/>
            </a:endParaRPr>
          </a:p>
        </p:txBody>
      </p:sp>
      <p:sp>
        <p:nvSpPr>
          <p:cNvPr id="600" name="Google Shape;600;p8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fr"/>
              <a:t>57</a:t>
            </a:fld>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604"/>
        <p:cNvGrpSpPr/>
        <p:nvPr/>
      </p:nvGrpSpPr>
      <p:grpSpPr>
        <a:xfrm>
          <a:off x="0" y="0"/>
          <a:ext cx="0" cy="0"/>
          <a:chOff x="0" y="0"/>
          <a:chExt cx="0" cy="0"/>
        </a:xfrm>
      </p:grpSpPr>
      <p:sp>
        <p:nvSpPr>
          <p:cNvPr id="605" name="Google Shape;605;p86"/>
          <p:cNvSpPr txBox="1"/>
          <p:nvPr/>
        </p:nvSpPr>
        <p:spPr>
          <a:xfrm>
            <a:off x="235500" y="127775"/>
            <a:ext cx="85206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 sz="2800">
                <a:solidFill>
                  <a:srgbClr val="3D85C6"/>
                </a:solidFill>
                <a:latin typeface="Trebuchet MS"/>
                <a:ea typeface="Trebuchet MS"/>
                <a:cs typeface="Trebuchet MS"/>
                <a:sym typeface="Trebuchet MS"/>
              </a:rPr>
              <a:t>Partie TP  </a:t>
            </a:r>
            <a:endParaRPr sz="2800">
              <a:solidFill>
                <a:srgbClr val="3D85C6"/>
              </a:solidFill>
              <a:latin typeface="Trebuchet MS"/>
              <a:ea typeface="Trebuchet MS"/>
              <a:cs typeface="Trebuchet MS"/>
              <a:sym typeface="Trebuchet MS"/>
            </a:endParaRPr>
          </a:p>
        </p:txBody>
      </p:sp>
      <p:sp>
        <p:nvSpPr>
          <p:cNvPr id="606" name="Google Shape;606;p86"/>
          <p:cNvSpPr txBox="1"/>
          <p:nvPr/>
        </p:nvSpPr>
        <p:spPr>
          <a:xfrm>
            <a:off x="207525" y="834850"/>
            <a:ext cx="8520600" cy="4244400"/>
          </a:xfrm>
          <a:prstGeom prst="rect">
            <a:avLst/>
          </a:prstGeom>
          <a:noFill/>
          <a:ln>
            <a:noFill/>
          </a:ln>
        </p:spPr>
        <p:txBody>
          <a:bodyPr spcFirstLastPara="1" wrap="square" lIns="91425" tIns="91425" rIns="91425" bIns="91425" anchor="t" anchorCtr="0">
            <a:noAutofit/>
          </a:bodyPr>
          <a:lstStyle/>
          <a:p>
            <a:pPr marL="457200" lvl="0" indent="-342900" algn="l" rtl="0">
              <a:lnSpc>
                <a:spcPct val="100000"/>
              </a:lnSpc>
              <a:spcBef>
                <a:spcPts val="0"/>
              </a:spcBef>
              <a:spcAft>
                <a:spcPts val="0"/>
              </a:spcAft>
              <a:buSzPts val="1800"/>
              <a:buChar char="-"/>
            </a:pPr>
            <a:r>
              <a:rPr lang="fr" sz="1800"/>
              <a:t>Utilisation de deux outils : GATK HaplotypeCaller et Varscan2</a:t>
            </a:r>
            <a:endParaRPr sz="1800"/>
          </a:p>
          <a:p>
            <a:pPr marL="457200" lvl="0" indent="0" algn="l" rtl="0">
              <a:lnSpc>
                <a:spcPct val="100000"/>
              </a:lnSpc>
              <a:spcBef>
                <a:spcPts val="1000"/>
              </a:spcBef>
              <a:spcAft>
                <a:spcPts val="0"/>
              </a:spcAft>
              <a:buNone/>
            </a:pPr>
            <a:endParaRPr sz="600"/>
          </a:p>
          <a:p>
            <a:pPr marL="457200" lvl="0" indent="-342900" algn="l" rtl="0">
              <a:lnSpc>
                <a:spcPct val="100000"/>
              </a:lnSpc>
              <a:spcBef>
                <a:spcPts val="1000"/>
              </a:spcBef>
              <a:spcAft>
                <a:spcPts val="0"/>
              </a:spcAft>
              <a:buSzPts val="1800"/>
              <a:buChar char="-"/>
            </a:pPr>
            <a:r>
              <a:rPr lang="fr" sz="1800" b="1" u="sng"/>
              <a:t>GATK HaplotypeCaller :</a:t>
            </a:r>
            <a:endParaRPr sz="1800" b="1" u="sng"/>
          </a:p>
          <a:p>
            <a:pPr marL="914400" lvl="1" indent="-342900" algn="l" rtl="0">
              <a:spcBef>
                <a:spcPts val="1000"/>
              </a:spcBef>
              <a:spcAft>
                <a:spcPts val="0"/>
              </a:spcAft>
              <a:buSzPts val="1800"/>
              <a:buChar char="-"/>
            </a:pPr>
            <a:r>
              <a:rPr lang="fr" sz="1800"/>
              <a:t>GATK (Genome Analysis ToolKit) est une suite d’outils développée par le Broad Institute</a:t>
            </a:r>
            <a:endParaRPr sz="1800"/>
          </a:p>
          <a:p>
            <a:pPr marL="914400" lvl="1" indent="-342900" algn="l" rtl="0">
              <a:spcBef>
                <a:spcPts val="0"/>
              </a:spcBef>
              <a:spcAft>
                <a:spcPts val="0"/>
              </a:spcAft>
              <a:buSzPts val="1800"/>
              <a:buChar char="-"/>
            </a:pPr>
            <a:r>
              <a:rPr lang="fr" sz="1800"/>
              <a:t>Bonne documentation (Best Practices) </a:t>
            </a:r>
            <a:endParaRPr sz="1800"/>
          </a:p>
          <a:p>
            <a:pPr marL="914400" lvl="1" indent="-342900" algn="l" rtl="0">
              <a:spcBef>
                <a:spcPts val="0"/>
              </a:spcBef>
              <a:spcAft>
                <a:spcPts val="0"/>
              </a:spcAft>
              <a:buSzPts val="1800"/>
              <a:buChar char="-"/>
            </a:pPr>
            <a:r>
              <a:rPr lang="fr" sz="1800"/>
              <a:t>Permet la gestion d’analyse de plusieurs échantillons (format gVCF)</a:t>
            </a:r>
            <a:endParaRPr sz="1800"/>
          </a:p>
          <a:p>
            <a:pPr marL="914400" lvl="1" indent="-342900" algn="l" rtl="0">
              <a:spcBef>
                <a:spcPts val="0"/>
              </a:spcBef>
              <a:spcAft>
                <a:spcPts val="0"/>
              </a:spcAft>
              <a:buSzPts val="1800"/>
              <a:buChar char="-"/>
            </a:pPr>
            <a:r>
              <a:rPr lang="fr" sz="1800"/>
              <a:t>Comporte une étape de réalignement local des indel.</a:t>
            </a:r>
            <a:endParaRPr sz="1800"/>
          </a:p>
          <a:p>
            <a:pPr marL="914400" lvl="1" indent="-342900" algn="l" rtl="0">
              <a:spcBef>
                <a:spcPts val="0"/>
              </a:spcBef>
              <a:spcAft>
                <a:spcPts val="0"/>
              </a:spcAft>
              <a:buSzPts val="1800"/>
              <a:buChar char="-"/>
            </a:pPr>
            <a:r>
              <a:rPr lang="fr" sz="1800"/>
              <a:t>Algorithme bayésien</a:t>
            </a:r>
            <a:endParaRPr sz="1800" b="1"/>
          </a:p>
          <a:p>
            <a:pPr marL="914400" lvl="0" indent="0" algn="l" rtl="0">
              <a:lnSpc>
                <a:spcPct val="100000"/>
              </a:lnSpc>
              <a:spcBef>
                <a:spcPts val="0"/>
              </a:spcBef>
              <a:spcAft>
                <a:spcPts val="0"/>
              </a:spcAft>
              <a:buNone/>
            </a:pPr>
            <a:endParaRPr sz="600"/>
          </a:p>
          <a:p>
            <a:pPr marL="457200" lvl="0" indent="-342900" algn="l" rtl="0">
              <a:lnSpc>
                <a:spcPct val="100000"/>
              </a:lnSpc>
              <a:spcBef>
                <a:spcPts val="1000"/>
              </a:spcBef>
              <a:spcAft>
                <a:spcPts val="0"/>
              </a:spcAft>
              <a:buSzPts val="1800"/>
              <a:buChar char="-"/>
            </a:pPr>
            <a:r>
              <a:rPr lang="fr" sz="1800" b="1" u="sng"/>
              <a:t>Varscan2 : </a:t>
            </a:r>
            <a:endParaRPr sz="1800" b="1" u="sng"/>
          </a:p>
          <a:p>
            <a:pPr marL="914400" lvl="1" indent="-342900" algn="l" rtl="0">
              <a:lnSpc>
                <a:spcPct val="100000"/>
              </a:lnSpc>
              <a:spcBef>
                <a:spcPts val="1000"/>
              </a:spcBef>
              <a:spcAft>
                <a:spcPts val="0"/>
              </a:spcAft>
              <a:buClr>
                <a:schemeClr val="dk1"/>
              </a:buClr>
              <a:buSzPts val="1800"/>
              <a:buFont typeface="Trebuchet MS"/>
              <a:buChar char="-"/>
            </a:pPr>
            <a:r>
              <a:rPr lang="fr" sz="1800"/>
              <a:t>Temps d'exécution plus courts</a:t>
            </a:r>
            <a:endParaRPr sz="1800"/>
          </a:p>
          <a:p>
            <a:pPr marL="914400" lvl="1" indent="-342900" algn="l" rtl="0">
              <a:lnSpc>
                <a:spcPct val="100000"/>
              </a:lnSpc>
              <a:spcBef>
                <a:spcPts val="0"/>
              </a:spcBef>
              <a:spcAft>
                <a:spcPts val="1000"/>
              </a:spcAft>
              <a:buClr>
                <a:schemeClr val="dk1"/>
              </a:buClr>
              <a:buSzPts val="1800"/>
              <a:buFont typeface="Trebuchet MS"/>
              <a:buChar char="-"/>
            </a:pPr>
            <a:r>
              <a:rPr lang="fr" sz="1800"/>
              <a:t>Algorithme basé sur des heuristiques</a:t>
            </a:r>
            <a:endParaRPr sz="1800"/>
          </a:p>
        </p:txBody>
      </p:sp>
      <p:sp>
        <p:nvSpPr>
          <p:cNvPr id="607" name="Google Shape;607;p8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fr"/>
              <a:t>58</a:t>
            </a:fld>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611"/>
        <p:cNvGrpSpPr/>
        <p:nvPr/>
      </p:nvGrpSpPr>
      <p:grpSpPr>
        <a:xfrm>
          <a:off x="0" y="0"/>
          <a:ext cx="0" cy="0"/>
          <a:chOff x="0" y="0"/>
          <a:chExt cx="0" cy="0"/>
        </a:xfrm>
      </p:grpSpPr>
      <p:sp>
        <p:nvSpPr>
          <p:cNvPr id="612" name="Google Shape;612;p87"/>
          <p:cNvSpPr txBox="1">
            <a:spLocks noGrp="1"/>
          </p:cNvSpPr>
          <p:nvPr>
            <p:ph type="title"/>
          </p:nvPr>
        </p:nvSpPr>
        <p:spPr>
          <a:xfrm>
            <a:off x="311700" y="1277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a:t>Workflow - Variant Calling</a:t>
            </a:r>
            <a:endParaRPr/>
          </a:p>
        </p:txBody>
      </p:sp>
      <p:sp>
        <p:nvSpPr>
          <p:cNvPr id="613" name="Google Shape;613;p87"/>
          <p:cNvSpPr/>
          <p:nvPr/>
        </p:nvSpPr>
        <p:spPr>
          <a:xfrm>
            <a:off x="512425" y="1096350"/>
            <a:ext cx="1488900" cy="693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a:t>Alignment  Processé (BAM)</a:t>
            </a:r>
            <a:endParaRPr/>
          </a:p>
        </p:txBody>
      </p:sp>
      <p:sp>
        <p:nvSpPr>
          <p:cNvPr id="614" name="Google Shape;614;p87"/>
          <p:cNvSpPr/>
          <p:nvPr/>
        </p:nvSpPr>
        <p:spPr>
          <a:xfrm>
            <a:off x="4423425" y="1013400"/>
            <a:ext cx="1803000" cy="8589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t>Mpileup </a:t>
            </a:r>
            <a:endParaRPr b="1"/>
          </a:p>
          <a:p>
            <a:pPr marL="0" lvl="0" indent="0" algn="ctr" rtl="0">
              <a:spcBef>
                <a:spcPts val="0"/>
              </a:spcBef>
              <a:spcAft>
                <a:spcPts val="0"/>
              </a:spcAft>
              <a:buNone/>
            </a:pPr>
            <a:r>
              <a:rPr lang="fr" i="1"/>
              <a:t>-- samtools --</a:t>
            </a:r>
            <a:endParaRPr i="1"/>
          </a:p>
        </p:txBody>
      </p:sp>
      <p:cxnSp>
        <p:nvCxnSpPr>
          <p:cNvPr id="615" name="Google Shape;615;p87"/>
          <p:cNvCxnSpPr>
            <a:stCxn id="614" idx="3"/>
            <a:endCxn id="616" idx="1"/>
          </p:cNvCxnSpPr>
          <p:nvPr/>
        </p:nvCxnSpPr>
        <p:spPr>
          <a:xfrm>
            <a:off x="6226425" y="1442850"/>
            <a:ext cx="331800" cy="600"/>
          </a:xfrm>
          <a:prstGeom prst="bentConnector3">
            <a:avLst>
              <a:gd name="adj1" fmla="val 50019"/>
            </a:avLst>
          </a:prstGeom>
          <a:noFill/>
          <a:ln w="9525" cap="flat" cmpd="sng">
            <a:solidFill>
              <a:schemeClr val="dk2"/>
            </a:solidFill>
            <a:prstDash val="solid"/>
            <a:round/>
            <a:headEnd type="none" w="med" len="med"/>
            <a:tailEnd type="triangle" w="med" len="med"/>
          </a:ln>
        </p:spPr>
      </p:cxnSp>
      <p:cxnSp>
        <p:nvCxnSpPr>
          <p:cNvPr id="617" name="Google Shape;617;p87"/>
          <p:cNvCxnSpPr>
            <a:stCxn id="618" idx="3"/>
            <a:endCxn id="614" idx="1"/>
          </p:cNvCxnSpPr>
          <p:nvPr/>
        </p:nvCxnSpPr>
        <p:spPr>
          <a:xfrm>
            <a:off x="4111075" y="1442850"/>
            <a:ext cx="312300" cy="600"/>
          </a:xfrm>
          <a:prstGeom prst="bentConnector3">
            <a:avLst>
              <a:gd name="adj1" fmla="val 50008"/>
            </a:avLst>
          </a:prstGeom>
          <a:noFill/>
          <a:ln w="9525" cap="flat" cmpd="sng">
            <a:solidFill>
              <a:srgbClr val="B7B7B7"/>
            </a:solidFill>
            <a:prstDash val="solid"/>
            <a:round/>
            <a:headEnd type="none" w="med" len="med"/>
            <a:tailEnd type="triangle" w="med" len="med"/>
          </a:ln>
        </p:spPr>
      </p:cxnSp>
      <p:sp>
        <p:nvSpPr>
          <p:cNvPr id="616" name="Google Shape;616;p87"/>
          <p:cNvSpPr/>
          <p:nvPr/>
        </p:nvSpPr>
        <p:spPr>
          <a:xfrm>
            <a:off x="6558350" y="1013400"/>
            <a:ext cx="1803000" cy="8589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t>Varscan2</a:t>
            </a:r>
            <a:endParaRPr b="1"/>
          </a:p>
          <a:p>
            <a:pPr marL="0" lvl="0" indent="0" algn="ctr" rtl="0">
              <a:spcBef>
                <a:spcPts val="0"/>
              </a:spcBef>
              <a:spcAft>
                <a:spcPts val="0"/>
              </a:spcAft>
              <a:buNone/>
            </a:pPr>
            <a:r>
              <a:rPr lang="fr" i="1"/>
              <a:t>-- mpileup2cns --</a:t>
            </a:r>
            <a:endParaRPr i="1"/>
          </a:p>
        </p:txBody>
      </p:sp>
      <p:sp>
        <p:nvSpPr>
          <p:cNvPr id="619" name="Google Shape;619;p87"/>
          <p:cNvSpPr/>
          <p:nvPr/>
        </p:nvSpPr>
        <p:spPr>
          <a:xfrm>
            <a:off x="2289825" y="2208825"/>
            <a:ext cx="1821300" cy="858900"/>
          </a:xfrm>
          <a:prstGeom prst="rect">
            <a:avLst/>
          </a:prstGeom>
          <a:solidFill>
            <a:srgbClr val="EA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t>Haplotype Caller</a:t>
            </a:r>
            <a:endParaRPr b="1"/>
          </a:p>
          <a:p>
            <a:pPr marL="0" lvl="0" indent="0" algn="ctr" rtl="0">
              <a:spcBef>
                <a:spcPts val="0"/>
              </a:spcBef>
              <a:spcAft>
                <a:spcPts val="0"/>
              </a:spcAft>
              <a:buNone/>
            </a:pPr>
            <a:r>
              <a:rPr lang="fr" i="1"/>
              <a:t>-- GATK --</a:t>
            </a:r>
            <a:endParaRPr i="1"/>
          </a:p>
        </p:txBody>
      </p:sp>
      <p:cxnSp>
        <p:nvCxnSpPr>
          <p:cNvPr id="620" name="Google Shape;620;p87"/>
          <p:cNvCxnSpPr>
            <a:stCxn id="613" idx="2"/>
            <a:endCxn id="619" idx="1"/>
          </p:cNvCxnSpPr>
          <p:nvPr/>
        </p:nvCxnSpPr>
        <p:spPr>
          <a:xfrm rot="-5400000" flipH="1">
            <a:off x="1348825" y="1697400"/>
            <a:ext cx="849000" cy="1032900"/>
          </a:xfrm>
          <a:prstGeom prst="bentConnector2">
            <a:avLst/>
          </a:prstGeom>
          <a:noFill/>
          <a:ln w="9525" cap="flat" cmpd="sng">
            <a:solidFill>
              <a:srgbClr val="B7B7B7"/>
            </a:solidFill>
            <a:prstDash val="solid"/>
            <a:round/>
            <a:headEnd type="none" w="med" len="med"/>
            <a:tailEnd type="triangle" w="med" len="med"/>
          </a:ln>
        </p:spPr>
      </p:cxnSp>
      <p:sp>
        <p:nvSpPr>
          <p:cNvPr id="621" name="Google Shape;621;p87"/>
          <p:cNvSpPr/>
          <p:nvPr/>
        </p:nvSpPr>
        <p:spPr>
          <a:xfrm>
            <a:off x="2594625" y="3578200"/>
            <a:ext cx="2569800" cy="858900"/>
          </a:xfrm>
          <a:prstGeom prst="rect">
            <a:avLst/>
          </a:prstGeom>
          <a:solidFill>
            <a:srgbClr val="D9D2E9"/>
          </a:solidFill>
          <a:ln w="9525" cap="flat" cmpd="sng">
            <a:solidFill>
              <a:schemeClr val="dk2"/>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t>Variant calling sans génome de référence </a:t>
            </a:r>
            <a:endParaRPr b="1"/>
          </a:p>
          <a:p>
            <a:pPr marL="0" lvl="0" indent="0" algn="ctr" rtl="0">
              <a:spcBef>
                <a:spcPts val="0"/>
              </a:spcBef>
              <a:spcAft>
                <a:spcPts val="0"/>
              </a:spcAft>
              <a:buNone/>
            </a:pPr>
            <a:r>
              <a:rPr lang="fr" i="1"/>
              <a:t>-- DiscoSNP --</a:t>
            </a:r>
            <a:endParaRPr i="1"/>
          </a:p>
        </p:txBody>
      </p:sp>
      <p:sp>
        <p:nvSpPr>
          <p:cNvPr id="622" name="Google Shape;622;p87"/>
          <p:cNvSpPr/>
          <p:nvPr/>
        </p:nvSpPr>
        <p:spPr>
          <a:xfrm>
            <a:off x="549400" y="3721300"/>
            <a:ext cx="1027500" cy="572700"/>
          </a:xfrm>
          <a:prstGeom prst="roundRect">
            <a:avLst>
              <a:gd name="adj" fmla="val 16667"/>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a:t>Reads (Fastq)</a:t>
            </a:r>
            <a:endParaRPr/>
          </a:p>
        </p:txBody>
      </p:sp>
      <p:cxnSp>
        <p:nvCxnSpPr>
          <p:cNvPr id="623" name="Google Shape;623;p87"/>
          <p:cNvCxnSpPr>
            <a:stCxn id="622" idx="3"/>
            <a:endCxn id="621" idx="1"/>
          </p:cNvCxnSpPr>
          <p:nvPr/>
        </p:nvCxnSpPr>
        <p:spPr>
          <a:xfrm>
            <a:off x="1576900" y="4007650"/>
            <a:ext cx="1017600" cy="600"/>
          </a:xfrm>
          <a:prstGeom prst="bentConnector3">
            <a:avLst>
              <a:gd name="adj1" fmla="val 50006"/>
            </a:avLst>
          </a:prstGeom>
          <a:noFill/>
          <a:ln w="9525" cap="flat" cmpd="sng">
            <a:solidFill>
              <a:srgbClr val="B7B7B7"/>
            </a:solidFill>
            <a:prstDash val="solid"/>
            <a:round/>
            <a:headEnd type="none" w="med" len="med"/>
            <a:tailEnd type="triangle" w="med" len="med"/>
          </a:ln>
        </p:spPr>
      </p:cxnSp>
      <p:cxnSp>
        <p:nvCxnSpPr>
          <p:cNvPr id="624" name="Google Shape;624;p87"/>
          <p:cNvCxnSpPr/>
          <p:nvPr/>
        </p:nvCxnSpPr>
        <p:spPr>
          <a:xfrm>
            <a:off x="366475" y="3309375"/>
            <a:ext cx="7848600" cy="0"/>
          </a:xfrm>
          <a:prstGeom prst="straightConnector1">
            <a:avLst/>
          </a:prstGeom>
          <a:noFill/>
          <a:ln w="9525" cap="flat" cmpd="sng">
            <a:solidFill>
              <a:srgbClr val="999999"/>
            </a:solidFill>
            <a:prstDash val="lgDash"/>
            <a:round/>
            <a:headEnd type="none" w="med" len="med"/>
            <a:tailEnd type="none" w="med" len="med"/>
          </a:ln>
        </p:spPr>
      </p:cxnSp>
      <p:sp>
        <p:nvSpPr>
          <p:cNvPr id="618" name="Google Shape;618;p87"/>
          <p:cNvSpPr/>
          <p:nvPr/>
        </p:nvSpPr>
        <p:spPr>
          <a:xfrm>
            <a:off x="2308075" y="983550"/>
            <a:ext cx="1803000" cy="9186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i="1"/>
              <a:t>[Optionnel] </a:t>
            </a:r>
            <a:endParaRPr b="1" i="1"/>
          </a:p>
          <a:p>
            <a:pPr marL="0" lvl="0" indent="0" algn="ctr" rtl="0">
              <a:spcBef>
                <a:spcPts val="0"/>
              </a:spcBef>
              <a:spcAft>
                <a:spcPts val="0"/>
              </a:spcAft>
              <a:buNone/>
            </a:pPr>
            <a:r>
              <a:rPr lang="fr" b="1"/>
              <a:t>Local Indel Realignment </a:t>
            </a:r>
            <a:endParaRPr b="1"/>
          </a:p>
          <a:p>
            <a:pPr marL="0" lvl="0" indent="0" algn="ctr" rtl="0">
              <a:spcBef>
                <a:spcPts val="0"/>
              </a:spcBef>
              <a:spcAft>
                <a:spcPts val="0"/>
              </a:spcAft>
              <a:buNone/>
            </a:pPr>
            <a:r>
              <a:rPr lang="fr" i="1"/>
              <a:t>-- GATK --</a:t>
            </a:r>
            <a:endParaRPr i="1"/>
          </a:p>
        </p:txBody>
      </p:sp>
      <p:cxnSp>
        <p:nvCxnSpPr>
          <p:cNvPr id="625" name="Google Shape;625;p87"/>
          <p:cNvCxnSpPr>
            <a:stCxn id="613" idx="3"/>
            <a:endCxn id="618" idx="1"/>
          </p:cNvCxnSpPr>
          <p:nvPr/>
        </p:nvCxnSpPr>
        <p:spPr>
          <a:xfrm>
            <a:off x="2001325" y="1442850"/>
            <a:ext cx="306900" cy="600"/>
          </a:xfrm>
          <a:prstGeom prst="bentConnector3">
            <a:avLst>
              <a:gd name="adj1" fmla="val 49976"/>
            </a:avLst>
          </a:prstGeom>
          <a:noFill/>
          <a:ln w="9525" cap="flat" cmpd="sng">
            <a:solidFill>
              <a:srgbClr val="B7B7B7"/>
            </a:solidFill>
            <a:prstDash val="solid"/>
            <a:round/>
            <a:headEnd type="none" w="med" len="med"/>
            <a:tailEnd type="triangle" w="med" len="med"/>
          </a:ln>
        </p:spPr>
      </p:cxnSp>
      <p:sp>
        <p:nvSpPr>
          <p:cNvPr id="626" name="Google Shape;626;p87"/>
          <p:cNvSpPr txBox="1">
            <a:spLocks noGrp="1"/>
          </p:cNvSpPr>
          <p:nvPr>
            <p:ph type="sldNum" idx="12"/>
          </p:nvPr>
        </p:nvSpPr>
        <p:spPr>
          <a:xfrm>
            <a:off x="8548658" y="4739417"/>
            <a:ext cx="548700" cy="393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fr"/>
              <a:t>59</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41"/>
          <p:cNvSpPr txBox="1">
            <a:spLocks noGrp="1"/>
          </p:cNvSpPr>
          <p:nvPr>
            <p:ph type="body" idx="1"/>
          </p:nvPr>
        </p:nvSpPr>
        <p:spPr>
          <a:xfrm>
            <a:off x="311700" y="923875"/>
            <a:ext cx="8520600" cy="38652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fr"/>
              <a:t>Les échantillons </a:t>
            </a:r>
            <a:r>
              <a:rPr lang="fr" b="1"/>
              <a:t>QTL+</a:t>
            </a:r>
            <a:r>
              <a:rPr lang="fr"/>
              <a:t> sont caractérisés par </a:t>
            </a:r>
            <a:r>
              <a:rPr lang="fr" b="1"/>
              <a:t>une diminution de la production en lait </a:t>
            </a:r>
            <a:r>
              <a:rPr lang="fr"/>
              <a:t>et une augmentation des concentrations en protéine et lipide. </a:t>
            </a:r>
            <a:endParaRPr/>
          </a:p>
          <a:p>
            <a:pPr marL="0" lvl="0" indent="0" algn="just" rtl="0">
              <a:spcBef>
                <a:spcPts val="1000"/>
              </a:spcBef>
              <a:spcAft>
                <a:spcPts val="0"/>
              </a:spcAft>
              <a:buNone/>
            </a:pPr>
            <a:r>
              <a:rPr lang="fr" u="sng"/>
              <a:t>Vous aurez à votre disposition :</a:t>
            </a:r>
            <a:endParaRPr u="sng"/>
          </a:p>
          <a:p>
            <a:pPr marL="457200" lvl="0" indent="-342900" algn="just" rtl="0">
              <a:spcBef>
                <a:spcPts val="1000"/>
              </a:spcBef>
              <a:spcAft>
                <a:spcPts val="0"/>
              </a:spcAft>
              <a:buSzPts val="1800"/>
              <a:buChar char="-"/>
            </a:pPr>
            <a:r>
              <a:rPr lang="fr"/>
              <a:t>Un extrait des données de séquences d’un échantillon du projet 1000 génomes bovins, phénotypé comme </a:t>
            </a:r>
            <a:r>
              <a:rPr lang="fr" b="1"/>
              <a:t>QTL-</a:t>
            </a:r>
            <a:r>
              <a:rPr lang="fr"/>
              <a:t> :</a:t>
            </a:r>
            <a:r>
              <a:rPr lang="fr">
                <a:solidFill>
                  <a:srgbClr val="CC0000"/>
                </a:solidFill>
              </a:rPr>
              <a:t> SRR1262731</a:t>
            </a:r>
            <a:endParaRPr>
              <a:solidFill>
                <a:srgbClr val="CC0000"/>
              </a:solidFill>
            </a:endParaRPr>
          </a:p>
          <a:p>
            <a:pPr marL="457200" lvl="0" indent="-342900" algn="just" rtl="0">
              <a:spcBef>
                <a:spcPts val="1000"/>
              </a:spcBef>
              <a:spcAft>
                <a:spcPts val="0"/>
              </a:spcAft>
              <a:buSzPts val="1800"/>
              <a:buChar char="-"/>
            </a:pPr>
            <a:r>
              <a:rPr lang="fr"/>
              <a:t>Les résultats du variant calling pour deux échantillons phénotypés </a:t>
            </a:r>
            <a:r>
              <a:rPr lang="fr" b="1"/>
              <a:t>QTL+</a:t>
            </a:r>
            <a:r>
              <a:rPr lang="fr"/>
              <a:t> : </a:t>
            </a:r>
            <a:r>
              <a:rPr lang="fr">
                <a:solidFill>
                  <a:srgbClr val="CC0000"/>
                </a:solidFill>
              </a:rPr>
              <a:t>SRR1205992 et SRR1205973</a:t>
            </a:r>
            <a:endParaRPr>
              <a:solidFill>
                <a:srgbClr val="CC0000"/>
              </a:solidFill>
            </a:endParaRPr>
          </a:p>
          <a:p>
            <a:pPr marL="0" lvl="0" indent="0" algn="ctr" rtl="0">
              <a:spcBef>
                <a:spcPts val="0"/>
              </a:spcBef>
              <a:spcAft>
                <a:spcPts val="0"/>
              </a:spcAft>
              <a:buNone/>
            </a:pPr>
            <a:endParaRPr sz="1000" b="1">
              <a:solidFill>
                <a:srgbClr val="4A86E8"/>
              </a:solidFill>
            </a:endParaRPr>
          </a:p>
          <a:p>
            <a:pPr marL="0" lvl="0" indent="0" algn="ctr" rtl="0">
              <a:spcBef>
                <a:spcPts val="0"/>
              </a:spcBef>
              <a:spcAft>
                <a:spcPts val="0"/>
              </a:spcAft>
              <a:buClr>
                <a:srgbClr val="000000"/>
              </a:buClr>
              <a:buSzPts val="1100"/>
              <a:buFont typeface="Arial"/>
              <a:buNone/>
            </a:pPr>
            <a:r>
              <a:rPr lang="fr" b="1">
                <a:solidFill>
                  <a:srgbClr val="4A86E8"/>
                </a:solidFill>
              </a:rPr>
              <a:t>Your turn ! </a:t>
            </a:r>
            <a:endParaRPr b="1">
              <a:solidFill>
                <a:srgbClr val="4A86E8"/>
              </a:solidFill>
            </a:endParaRPr>
          </a:p>
          <a:p>
            <a:pPr marL="0" lvl="0" indent="0" algn="ctr" rtl="0">
              <a:spcBef>
                <a:spcPts val="0"/>
              </a:spcBef>
              <a:spcAft>
                <a:spcPts val="0"/>
              </a:spcAft>
              <a:buClr>
                <a:srgbClr val="000000"/>
              </a:buClr>
              <a:buSzPts val="1100"/>
              <a:buFont typeface="Arial"/>
              <a:buNone/>
            </a:pPr>
            <a:r>
              <a:rPr lang="fr" b="1">
                <a:solidFill>
                  <a:srgbClr val="4A86E8"/>
                </a:solidFill>
              </a:rPr>
              <a:t>Quelle mutation est responsable de ce QTL ?</a:t>
            </a:r>
            <a:endParaRPr b="1">
              <a:solidFill>
                <a:srgbClr val="4A86E8"/>
              </a:solidFill>
            </a:endParaRPr>
          </a:p>
          <a:p>
            <a:pPr marL="0" lvl="0" indent="0" algn="just" rtl="0">
              <a:spcBef>
                <a:spcPts val="1000"/>
              </a:spcBef>
              <a:spcAft>
                <a:spcPts val="0"/>
              </a:spcAft>
              <a:buNone/>
            </a:pPr>
            <a:endParaRPr>
              <a:solidFill>
                <a:srgbClr val="CC0000"/>
              </a:solidFill>
            </a:endParaRPr>
          </a:p>
          <a:p>
            <a:pPr marL="0" lvl="0" indent="0" algn="just" rtl="0">
              <a:spcBef>
                <a:spcPts val="1000"/>
              </a:spcBef>
              <a:spcAft>
                <a:spcPts val="0"/>
              </a:spcAft>
              <a:buNone/>
            </a:pPr>
            <a:endParaRPr/>
          </a:p>
          <a:p>
            <a:pPr marL="0" lvl="0" indent="0" algn="just" rtl="0">
              <a:spcBef>
                <a:spcPts val="0"/>
              </a:spcBef>
              <a:spcAft>
                <a:spcPts val="0"/>
              </a:spcAft>
              <a:buNone/>
            </a:pPr>
            <a:endParaRPr/>
          </a:p>
          <a:p>
            <a:pPr marL="0" lvl="0" indent="0" algn="just" rtl="0">
              <a:spcBef>
                <a:spcPts val="1600"/>
              </a:spcBef>
              <a:spcAft>
                <a:spcPts val="1600"/>
              </a:spcAft>
              <a:buNone/>
            </a:pPr>
            <a:endParaRPr/>
          </a:p>
        </p:txBody>
      </p:sp>
      <p:sp>
        <p:nvSpPr>
          <p:cNvPr id="183" name="Google Shape;183;p41"/>
          <p:cNvSpPr txBox="1"/>
          <p:nvPr/>
        </p:nvSpPr>
        <p:spPr>
          <a:xfrm>
            <a:off x="0" y="4956900"/>
            <a:ext cx="7308000" cy="262800"/>
          </a:xfrm>
          <a:prstGeom prst="rect">
            <a:avLst/>
          </a:prstGeom>
          <a:noFill/>
          <a:ln>
            <a:noFill/>
          </a:ln>
        </p:spPr>
        <p:txBody>
          <a:bodyPr spcFirstLastPara="1" wrap="square" lIns="91425" tIns="91425" rIns="91425" bIns="91425" anchor="ctr" anchorCtr="0">
            <a:noAutofit/>
          </a:bodyPr>
          <a:lstStyle/>
          <a:p>
            <a:pPr marL="0" lvl="0" indent="0" algn="just" rtl="0">
              <a:lnSpc>
                <a:spcPct val="115000"/>
              </a:lnSpc>
              <a:spcBef>
                <a:spcPts val="0"/>
              </a:spcBef>
              <a:spcAft>
                <a:spcPts val="0"/>
              </a:spcAft>
              <a:buNone/>
            </a:pPr>
            <a:r>
              <a:rPr lang="fr" sz="800">
                <a:solidFill>
                  <a:srgbClr val="575757"/>
                </a:solidFill>
                <a:highlight>
                  <a:schemeClr val="lt1"/>
                </a:highlight>
              </a:rPr>
              <a:t>Miri Cohen-Zinder et al, Genome Research 2005, DOI:</a:t>
            </a:r>
            <a:r>
              <a:rPr lang="fr" sz="800" u="sng">
                <a:solidFill>
                  <a:srgbClr val="333333"/>
                </a:solidFill>
                <a:highlight>
                  <a:schemeClr val="lt1"/>
                </a:highlight>
                <a:hlinkClick r:id="rId3"/>
              </a:rPr>
              <a:t>10.1101/gr.3806705</a:t>
            </a:r>
            <a:endParaRPr sz="800" u="sng">
              <a:solidFill>
                <a:srgbClr val="333333"/>
              </a:solidFill>
              <a:highlight>
                <a:schemeClr val="lt1"/>
              </a:highlight>
              <a:hlinkClick r:id="rId3"/>
            </a:endParaRPr>
          </a:p>
        </p:txBody>
      </p:sp>
      <p:sp>
        <p:nvSpPr>
          <p:cNvPr id="184" name="Google Shape;184;p41"/>
          <p:cNvSpPr txBox="1"/>
          <p:nvPr/>
        </p:nvSpPr>
        <p:spPr>
          <a:xfrm>
            <a:off x="311700" y="127775"/>
            <a:ext cx="85206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 sz="2800">
                <a:solidFill>
                  <a:srgbClr val="3D85C6"/>
                </a:solidFill>
                <a:latin typeface="Trebuchet MS"/>
                <a:ea typeface="Trebuchet MS"/>
                <a:cs typeface="Trebuchet MS"/>
                <a:sym typeface="Trebuchet MS"/>
              </a:rPr>
              <a:t>Jeux de données : SNVs/Indels</a:t>
            </a:r>
            <a:endParaRPr sz="2800">
              <a:solidFill>
                <a:srgbClr val="3D85C6"/>
              </a:solidFill>
              <a:latin typeface="Trebuchet MS"/>
              <a:ea typeface="Trebuchet MS"/>
              <a:cs typeface="Trebuchet MS"/>
              <a:sym typeface="Trebuchet MS"/>
            </a:endParaRPr>
          </a:p>
        </p:txBody>
      </p:sp>
      <p:sp>
        <p:nvSpPr>
          <p:cNvPr id="185" name="Google Shape;185;p4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fr"/>
              <a:t>6</a:t>
            </a:fld>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630"/>
        <p:cNvGrpSpPr/>
        <p:nvPr/>
      </p:nvGrpSpPr>
      <p:grpSpPr>
        <a:xfrm>
          <a:off x="0" y="0"/>
          <a:ext cx="0" cy="0"/>
          <a:chOff x="0" y="0"/>
          <a:chExt cx="0" cy="0"/>
        </a:xfrm>
      </p:grpSpPr>
      <p:sp>
        <p:nvSpPr>
          <p:cNvPr id="631" name="Google Shape;631;p88"/>
          <p:cNvSpPr txBox="1"/>
          <p:nvPr/>
        </p:nvSpPr>
        <p:spPr>
          <a:xfrm>
            <a:off x="0" y="1894925"/>
            <a:ext cx="9144000" cy="2501400"/>
          </a:xfrm>
          <a:prstGeom prst="rect">
            <a:avLst/>
          </a:prstGeom>
          <a:solidFill>
            <a:srgbClr val="F3F3F3"/>
          </a:solidFill>
          <a:ln w="9525" cap="flat" cmpd="sng">
            <a:solidFill>
              <a:srgbClr val="4A86E8"/>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fr" sz="1600">
                <a:solidFill>
                  <a:schemeClr val="dk1"/>
                </a:solidFill>
                <a:latin typeface="Consolas"/>
                <a:ea typeface="Consolas"/>
                <a:cs typeface="Consolas"/>
                <a:sym typeface="Consolas"/>
              </a:rPr>
              <a:t>$ </a:t>
            </a:r>
            <a:r>
              <a:rPr lang="fr" sz="1600" b="1">
                <a:solidFill>
                  <a:srgbClr val="3D85C6"/>
                </a:solidFill>
                <a:latin typeface="Consolas"/>
                <a:ea typeface="Consolas"/>
                <a:cs typeface="Consolas"/>
                <a:sym typeface="Consolas"/>
              </a:rPr>
              <a:t>gatk HaplotypeCaller </a:t>
            </a:r>
            <a:r>
              <a:rPr lang="fr" sz="1600">
                <a:solidFill>
                  <a:srgbClr val="3D85C6"/>
                </a:solidFill>
                <a:latin typeface="Consolas"/>
                <a:ea typeface="Consolas"/>
                <a:cs typeface="Consolas"/>
                <a:sym typeface="Consolas"/>
              </a:rPr>
              <a:t> </a:t>
            </a:r>
            <a:r>
              <a:rPr lang="fr" sz="1600">
                <a:solidFill>
                  <a:srgbClr val="666666"/>
                </a:solidFill>
                <a:latin typeface="Consolas"/>
                <a:ea typeface="Consolas"/>
                <a:cs typeface="Consolas"/>
                <a:sym typeface="Consolas"/>
              </a:rPr>
              <a:t># affiche l’aide d’HaplotypeCaller</a:t>
            </a:r>
            <a:endParaRPr sz="1600" b="1">
              <a:solidFill>
                <a:srgbClr val="3D85C6"/>
              </a:solidFill>
              <a:latin typeface="Consolas"/>
              <a:ea typeface="Consolas"/>
              <a:cs typeface="Consolas"/>
              <a:sym typeface="Consolas"/>
            </a:endParaRPr>
          </a:p>
          <a:p>
            <a:pPr marL="0" lvl="0" indent="0" algn="l" rtl="0">
              <a:lnSpc>
                <a:spcPct val="115000"/>
              </a:lnSpc>
              <a:spcBef>
                <a:spcPts val="0"/>
              </a:spcBef>
              <a:spcAft>
                <a:spcPts val="0"/>
              </a:spcAft>
              <a:buClr>
                <a:schemeClr val="dk1"/>
              </a:buClr>
              <a:buSzPts val="1100"/>
              <a:buFont typeface="Arial"/>
              <a:buNone/>
            </a:pPr>
            <a:r>
              <a:rPr lang="fr" sz="1500">
                <a:solidFill>
                  <a:schemeClr val="dk1"/>
                </a:solidFill>
                <a:latin typeface="Consolas"/>
                <a:ea typeface="Consolas"/>
                <a:cs typeface="Consolas"/>
                <a:sym typeface="Consolas"/>
              </a:rPr>
              <a:t>Required Arguments:</a:t>
            </a:r>
            <a:endParaRPr sz="150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fr" sz="1500">
                <a:solidFill>
                  <a:schemeClr val="dk1"/>
                </a:solidFill>
                <a:latin typeface="Consolas"/>
                <a:ea typeface="Consolas"/>
                <a:cs typeface="Consolas"/>
                <a:sym typeface="Consolas"/>
              </a:rPr>
              <a:t>--input,-I:String         	BAM/SAM/CRAM file containing reads  This argument must be specified at least once.</a:t>
            </a:r>
            <a:endParaRPr sz="150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fr" sz="1500">
                <a:solidFill>
                  <a:schemeClr val="dk1"/>
                </a:solidFill>
                <a:latin typeface="Consolas"/>
                <a:ea typeface="Consolas"/>
                <a:cs typeface="Consolas"/>
                <a:sym typeface="Consolas"/>
              </a:rPr>
              <a:t>--output,-O:String        	File to which variants should be written  Required.</a:t>
            </a:r>
            <a:endParaRPr sz="1500">
              <a:solidFill>
                <a:schemeClr val="dk1"/>
              </a:solidFill>
              <a:latin typeface="Consolas"/>
              <a:ea typeface="Consolas"/>
              <a:cs typeface="Consolas"/>
              <a:sym typeface="Consolas"/>
            </a:endParaRPr>
          </a:p>
          <a:p>
            <a:pPr marL="0" lvl="0" indent="0" algn="l" rtl="0">
              <a:spcBef>
                <a:spcPts val="0"/>
              </a:spcBef>
              <a:spcAft>
                <a:spcPts val="0"/>
              </a:spcAft>
              <a:buNone/>
            </a:pPr>
            <a:r>
              <a:rPr lang="fr" sz="1500">
                <a:solidFill>
                  <a:schemeClr val="dk1"/>
                </a:solidFill>
                <a:latin typeface="Consolas"/>
                <a:ea typeface="Consolas"/>
                <a:cs typeface="Consolas"/>
                <a:sym typeface="Consolas"/>
              </a:rPr>
              <a:t>--reference,-R:String     	Reference sequence file  Required.</a:t>
            </a:r>
            <a:endParaRPr sz="1500">
              <a:solidFill>
                <a:schemeClr val="dk1"/>
              </a:solidFill>
              <a:latin typeface="Consolas"/>
              <a:ea typeface="Consolas"/>
              <a:cs typeface="Consolas"/>
              <a:sym typeface="Consolas"/>
            </a:endParaRPr>
          </a:p>
          <a:p>
            <a:pPr marL="0" lvl="0" indent="0" algn="l" rtl="0">
              <a:spcBef>
                <a:spcPts val="0"/>
              </a:spcBef>
              <a:spcAft>
                <a:spcPts val="0"/>
              </a:spcAft>
              <a:buNone/>
            </a:pPr>
            <a:endParaRPr sz="1500">
              <a:solidFill>
                <a:schemeClr val="dk1"/>
              </a:solidFill>
              <a:latin typeface="Consolas"/>
              <a:ea typeface="Consolas"/>
              <a:cs typeface="Consolas"/>
              <a:sym typeface="Consolas"/>
            </a:endParaRPr>
          </a:p>
          <a:p>
            <a:pPr marL="0" lvl="0" indent="0" algn="l" rtl="0">
              <a:spcBef>
                <a:spcPts val="0"/>
              </a:spcBef>
              <a:spcAft>
                <a:spcPts val="0"/>
              </a:spcAft>
              <a:buNone/>
            </a:pPr>
            <a:r>
              <a:rPr lang="fr" sz="1500">
                <a:solidFill>
                  <a:schemeClr val="dk1"/>
                </a:solidFill>
                <a:latin typeface="Consolas"/>
                <a:ea typeface="Consolas"/>
                <a:cs typeface="Consolas"/>
                <a:sym typeface="Consolas"/>
              </a:rPr>
              <a:t>--min-base-quality-score,-mbq:Byte</a:t>
            </a:r>
            <a:endParaRPr sz="1500">
              <a:solidFill>
                <a:schemeClr val="dk1"/>
              </a:solidFill>
              <a:latin typeface="Consolas"/>
              <a:ea typeface="Consolas"/>
              <a:cs typeface="Consolas"/>
              <a:sym typeface="Consolas"/>
            </a:endParaRPr>
          </a:p>
          <a:p>
            <a:pPr marL="0" lvl="0" indent="0" algn="l" rtl="0">
              <a:spcBef>
                <a:spcPts val="0"/>
              </a:spcBef>
              <a:spcAft>
                <a:spcPts val="0"/>
              </a:spcAft>
              <a:buNone/>
            </a:pPr>
            <a:r>
              <a:rPr lang="fr" sz="1500">
                <a:solidFill>
                  <a:schemeClr val="dk1"/>
                </a:solidFill>
                <a:latin typeface="Consolas"/>
                <a:ea typeface="Consolas"/>
                <a:cs typeface="Consolas"/>
                <a:sym typeface="Consolas"/>
              </a:rPr>
              <a:t>                    Minimum base quality required to consider a base for calling  Default value: 10.</a:t>
            </a:r>
            <a:endParaRPr sz="1500">
              <a:solidFill>
                <a:schemeClr val="dk1"/>
              </a:solidFill>
              <a:latin typeface="Consolas"/>
              <a:ea typeface="Consolas"/>
              <a:cs typeface="Consolas"/>
              <a:sym typeface="Consolas"/>
            </a:endParaRPr>
          </a:p>
          <a:p>
            <a:pPr marL="0" lvl="0" indent="0" algn="l" rtl="0">
              <a:spcBef>
                <a:spcPts val="0"/>
              </a:spcBef>
              <a:spcAft>
                <a:spcPts val="0"/>
              </a:spcAft>
              <a:buNone/>
            </a:pPr>
            <a:endParaRPr sz="1600">
              <a:solidFill>
                <a:schemeClr val="dk1"/>
              </a:solidFill>
              <a:latin typeface="Trebuchet MS"/>
              <a:ea typeface="Trebuchet MS"/>
              <a:cs typeface="Trebuchet MS"/>
              <a:sym typeface="Trebuchet MS"/>
            </a:endParaRPr>
          </a:p>
          <a:p>
            <a:pPr marL="0" lvl="0" indent="0" algn="l" rtl="0">
              <a:spcBef>
                <a:spcPts val="0"/>
              </a:spcBef>
              <a:spcAft>
                <a:spcPts val="0"/>
              </a:spcAft>
              <a:buClr>
                <a:schemeClr val="dk1"/>
              </a:buClr>
              <a:buSzPts val="1100"/>
              <a:buFont typeface="Arial"/>
              <a:buNone/>
            </a:pPr>
            <a:endParaRPr sz="1600">
              <a:solidFill>
                <a:schemeClr val="dk1"/>
              </a:solidFill>
              <a:latin typeface="Trebuchet MS"/>
              <a:ea typeface="Trebuchet MS"/>
              <a:cs typeface="Trebuchet MS"/>
              <a:sym typeface="Trebuchet MS"/>
            </a:endParaRPr>
          </a:p>
        </p:txBody>
      </p:sp>
      <p:sp>
        <p:nvSpPr>
          <p:cNvPr id="632" name="Google Shape;632;p88"/>
          <p:cNvSpPr txBox="1"/>
          <p:nvPr/>
        </p:nvSpPr>
        <p:spPr>
          <a:xfrm>
            <a:off x="235500" y="127775"/>
            <a:ext cx="85206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 sz="2800">
                <a:solidFill>
                  <a:srgbClr val="3D85C6"/>
                </a:solidFill>
                <a:latin typeface="Trebuchet MS"/>
                <a:ea typeface="Trebuchet MS"/>
                <a:cs typeface="Trebuchet MS"/>
                <a:sym typeface="Trebuchet MS"/>
              </a:rPr>
              <a:t>GATK avec sortie VCF</a:t>
            </a:r>
            <a:endParaRPr sz="2800">
              <a:solidFill>
                <a:srgbClr val="3D85C6"/>
              </a:solidFill>
              <a:latin typeface="Trebuchet MS"/>
              <a:ea typeface="Trebuchet MS"/>
              <a:cs typeface="Trebuchet MS"/>
              <a:sym typeface="Trebuchet MS"/>
            </a:endParaRPr>
          </a:p>
        </p:txBody>
      </p:sp>
      <p:sp>
        <p:nvSpPr>
          <p:cNvPr id="633" name="Google Shape;633;p88"/>
          <p:cNvSpPr txBox="1"/>
          <p:nvPr/>
        </p:nvSpPr>
        <p:spPr>
          <a:xfrm>
            <a:off x="0" y="952400"/>
            <a:ext cx="9144000" cy="629700"/>
          </a:xfrm>
          <a:prstGeom prst="rect">
            <a:avLst/>
          </a:prstGeom>
          <a:solidFill>
            <a:srgbClr val="F3F3F3"/>
          </a:solidFill>
          <a:ln w="9525" cap="flat" cmpd="sng">
            <a:solidFill>
              <a:srgbClr val="4A86E8"/>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fr" sz="1600">
                <a:solidFill>
                  <a:schemeClr val="dk1"/>
                </a:solidFill>
                <a:latin typeface="Consolas"/>
                <a:ea typeface="Consolas"/>
                <a:cs typeface="Consolas"/>
                <a:sym typeface="Consolas"/>
              </a:rPr>
              <a:t>$ </a:t>
            </a:r>
            <a:r>
              <a:rPr lang="fr" sz="1600" b="1">
                <a:solidFill>
                  <a:srgbClr val="3D85C6"/>
                </a:solidFill>
                <a:latin typeface="Consolas"/>
                <a:ea typeface="Consolas"/>
                <a:cs typeface="Consolas"/>
                <a:sym typeface="Consolas"/>
              </a:rPr>
              <a:t>gatk HaplotypeCaller </a:t>
            </a:r>
            <a:r>
              <a:rPr lang="fr" sz="1600">
                <a:solidFill>
                  <a:srgbClr val="9900FF"/>
                </a:solidFill>
                <a:latin typeface="Consolas"/>
                <a:ea typeface="Consolas"/>
                <a:cs typeface="Consolas"/>
                <a:sym typeface="Consolas"/>
              </a:rPr>
              <a:t>--version  </a:t>
            </a:r>
            <a:r>
              <a:rPr lang="fr" sz="1600">
                <a:solidFill>
                  <a:srgbClr val="3D85C6"/>
                </a:solidFill>
                <a:latin typeface="Consolas"/>
                <a:ea typeface="Consolas"/>
                <a:cs typeface="Consolas"/>
                <a:sym typeface="Consolas"/>
              </a:rPr>
              <a:t> </a:t>
            </a:r>
            <a:r>
              <a:rPr lang="fr" sz="1600">
                <a:solidFill>
                  <a:srgbClr val="666666"/>
                </a:solidFill>
                <a:latin typeface="Consolas"/>
                <a:ea typeface="Consolas"/>
                <a:cs typeface="Consolas"/>
                <a:sym typeface="Consolas"/>
              </a:rPr>
              <a:t># affiche la version de GATK (v 4.0.10.0)</a:t>
            </a:r>
            <a:endParaRPr sz="1600">
              <a:solidFill>
                <a:schemeClr val="dk1"/>
              </a:solidFill>
              <a:latin typeface="Trebuchet MS"/>
              <a:ea typeface="Trebuchet MS"/>
              <a:cs typeface="Trebuchet MS"/>
              <a:sym typeface="Trebuchet MS"/>
            </a:endParaRPr>
          </a:p>
          <a:p>
            <a:pPr marL="0" lvl="0" indent="0" algn="l" rtl="0">
              <a:lnSpc>
                <a:spcPct val="115000"/>
              </a:lnSpc>
              <a:spcBef>
                <a:spcPts val="0"/>
              </a:spcBef>
              <a:spcAft>
                <a:spcPts val="0"/>
              </a:spcAft>
              <a:buNone/>
            </a:pPr>
            <a:endParaRPr sz="1600">
              <a:solidFill>
                <a:srgbClr val="666666"/>
              </a:solidFill>
              <a:latin typeface="Consolas"/>
              <a:ea typeface="Consolas"/>
              <a:cs typeface="Consolas"/>
              <a:sym typeface="Consolas"/>
            </a:endParaRPr>
          </a:p>
          <a:p>
            <a:pPr marL="0" lvl="0" indent="0" algn="l" rtl="0">
              <a:lnSpc>
                <a:spcPct val="115000"/>
              </a:lnSpc>
              <a:spcBef>
                <a:spcPts val="0"/>
              </a:spcBef>
              <a:spcAft>
                <a:spcPts val="0"/>
              </a:spcAft>
              <a:buNone/>
            </a:pPr>
            <a:endParaRPr sz="1600">
              <a:solidFill>
                <a:schemeClr val="dk1"/>
              </a:solidFill>
              <a:latin typeface="Trebuchet MS"/>
              <a:ea typeface="Trebuchet MS"/>
              <a:cs typeface="Trebuchet MS"/>
              <a:sym typeface="Trebuchet MS"/>
            </a:endParaRPr>
          </a:p>
        </p:txBody>
      </p:sp>
      <p:sp>
        <p:nvSpPr>
          <p:cNvPr id="634" name="Google Shape;634;p8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fr"/>
              <a:t>60</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31"/>
                                        </p:tgtEl>
                                        <p:attrNameLst>
                                          <p:attrName>style.visibility</p:attrName>
                                        </p:attrNameLst>
                                      </p:cBhvr>
                                      <p:to>
                                        <p:strVal val="visible"/>
                                      </p:to>
                                    </p:set>
                                    <p:animEffect transition="in" filter="fade">
                                      <p:cBhvr>
                                        <p:cTn id="7" dur="1000"/>
                                        <p:tgtEl>
                                          <p:spTgt spid="6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638"/>
        <p:cNvGrpSpPr/>
        <p:nvPr/>
      </p:nvGrpSpPr>
      <p:grpSpPr>
        <a:xfrm>
          <a:off x="0" y="0"/>
          <a:ext cx="0" cy="0"/>
          <a:chOff x="0" y="0"/>
          <a:chExt cx="0" cy="0"/>
        </a:xfrm>
      </p:grpSpPr>
      <p:sp>
        <p:nvSpPr>
          <p:cNvPr id="639" name="Google Shape;639;p89"/>
          <p:cNvSpPr txBox="1"/>
          <p:nvPr/>
        </p:nvSpPr>
        <p:spPr>
          <a:xfrm>
            <a:off x="235500" y="127775"/>
            <a:ext cx="85206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 sz="2800">
                <a:solidFill>
                  <a:srgbClr val="3D85C6"/>
                </a:solidFill>
                <a:latin typeface="Trebuchet MS"/>
                <a:ea typeface="Trebuchet MS"/>
                <a:cs typeface="Trebuchet MS"/>
                <a:sym typeface="Trebuchet MS"/>
              </a:rPr>
              <a:t>GATK avec sortie VCF</a:t>
            </a:r>
            <a:endParaRPr sz="2800">
              <a:solidFill>
                <a:srgbClr val="3D85C6"/>
              </a:solidFill>
              <a:latin typeface="Trebuchet MS"/>
              <a:ea typeface="Trebuchet MS"/>
              <a:cs typeface="Trebuchet MS"/>
              <a:sym typeface="Trebuchet MS"/>
            </a:endParaRPr>
          </a:p>
        </p:txBody>
      </p:sp>
      <p:sp>
        <p:nvSpPr>
          <p:cNvPr id="640" name="Google Shape;640;p89"/>
          <p:cNvSpPr txBox="1"/>
          <p:nvPr/>
        </p:nvSpPr>
        <p:spPr>
          <a:xfrm>
            <a:off x="0" y="952400"/>
            <a:ext cx="9144000" cy="989400"/>
          </a:xfrm>
          <a:prstGeom prst="rect">
            <a:avLst/>
          </a:prstGeom>
          <a:solidFill>
            <a:srgbClr val="F3F3F3"/>
          </a:solidFill>
          <a:ln w="9525" cap="flat" cmpd="sng">
            <a:solidFill>
              <a:srgbClr val="4A86E8"/>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fr" sz="1600">
                <a:solidFill>
                  <a:schemeClr val="dk1"/>
                </a:solidFill>
                <a:latin typeface="Consolas"/>
                <a:ea typeface="Consolas"/>
                <a:cs typeface="Consolas"/>
                <a:sym typeface="Consolas"/>
              </a:rPr>
              <a:t>$ </a:t>
            </a:r>
            <a:r>
              <a:rPr lang="fr" sz="1600" b="1">
                <a:solidFill>
                  <a:srgbClr val="3D85C6"/>
                </a:solidFill>
                <a:latin typeface="Consolas"/>
                <a:ea typeface="Consolas"/>
                <a:cs typeface="Consolas"/>
                <a:sym typeface="Consolas"/>
              </a:rPr>
              <a:t>cd </a:t>
            </a:r>
            <a:r>
              <a:rPr lang="fr" sz="1600">
                <a:solidFill>
                  <a:schemeClr val="dk1"/>
                </a:solidFill>
                <a:latin typeface="Consolas"/>
                <a:ea typeface="Consolas"/>
                <a:cs typeface="Consolas"/>
                <a:sym typeface="Consolas"/>
              </a:rPr>
              <a:t>../</a:t>
            </a:r>
            <a:endParaRPr sz="1600">
              <a:solidFill>
                <a:schemeClr val="dk1"/>
              </a:solidFill>
              <a:latin typeface="Consolas"/>
              <a:ea typeface="Consolas"/>
              <a:cs typeface="Consolas"/>
              <a:sym typeface="Consolas"/>
            </a:endParaRPr>
          </a:p>
          <a:p>
            <a:pPr marL="0" lvl="0" indent="0" algn="l" rtl="0">
              <a:lnSpc>
                <a:spcPct val="115000"/>
              </a:lnSpc>
              <a:spcBef>
                <a:spcPts val="0"/>
              </a:spcBef>
              <a:spcAft>
                <a:spcPts val="0"/>
              </a:spcAft>
              <a:buClr>
                <a:schemeClr val="dk1"/>
              </a:buClr>
              <a:buSzPts val="1100"/>
              <a:buFont typeface="Arial"/>
              <a:buNone/>
            </a:pPr>
            <a:r>
              <a:rPr lang="fr" sz="1600">
                <a:solidFill>
                  <a:schemeClr val="dk1"/>
                </a:solidFill>
                <a:latin typeface="Consolas"/>
                <a:ea typeface="Consolas"/>
                <a:cs typeface="Consolas"/>
                <a:sym typeface="Consolas"/>
              </a:rPr>
              <a:t>$ </a:t>
            </a:r>
            <a:r>
              <a:rPr lang="fr" sz="1600" b="1">
                <a:solidFill>
                  <a:srgbClr val="3D85C6"/>
                </a:solidFill>
                <a:latin typeface="Consolas"/>
                <a:ea typeface="Consolas"/>
                <a:cs typeface="Consolas"/>
                <a:sym typeface="Consolas"/>
              </a:rPr>
              <a:t>mkdir </a:t>
            </a:r>
            <a:r>
              <a:rPr lang="fr" sz="1600">
                <a:solidFill>
                  <a:srgbClr val="9900FF"/>
                </a:solidFill>
                <a:latin typeface="Consolas"/>
                <a:ea typeface="Consolas"/>
                <a:cs typeface="Consolas"/>
                <a:sym typeface="Consolas"/>
              </a:rPr>
              <a:t>-p</a:t>
            </a:r>
            <a:r>
              <a:rPr lang="fr" sz="1600" b="1">
                <a:solidFill>
                  <a:srgbClr val="3D85C6"/>
                </a:solidFill>
                <a:latin typeface="Consolas"/>
                <a:ea typeface="Consolas"/>
                <a:cs typeface="Consolas"/>
                <a:sym typeface="Consolas"/>
              </a:rPr>
              <a:t> </a:t>
            </a:r>
            <a:r>
              <a:rPr lang="fr" sz="1600">
                <a:solidFill>
                  <a:schemeClr val="dk1"/>
                </a:solidFill>
                <a:latin typeface="Consolas"/>
                <a:ea typeface="Consolas"/>
                <a:cs typeface="Consolas"/>
                <a:sym typeface="Consolas"/>
              </a:rPr>
              <a:t>GATK/vcf</a:t>
            </a:r>
            <a:endParaRPr sz="1600">
              <a:solidFill>
                <a:schemeClr val="dk1"/>
              </a:solidFill>
              <a:latin typeface="Consolas"/>
              <a:ea typeface="Consolas"/>
              <a:cs typeface="Consolas"/>
              <a:sym typeface="Consolas"/>
            </a:endParaRPr>
          </a:p>
          <a:p>
            <a:pPr marL="0" lvl="0" indent="0" algn="l" rtl="0">
              <a:lnSpc>
                <a:spcPct val="115000"/>
              </a:lnSpc>
              <a:spcBef>
                <a:spcPts val="0"/>
              </a:spcBef>
              <a:spcAft>
                <a:spcPts val="0"/>
              </a:spcAft>
              <a:buNone/>
            </a:pPr>
            <a:r>
              <a:rPr lang="fr" sz="1600">
                <a:solidFill>
                  <a:schemeClr val="dk1"/>
                </a:solidFill>
                <a:latin typeface="Consolas"/>
                <a:ea typeface="Consolas"/>
                <a:cs typeface="Consolas"/>
                <a:sym typeface="Consolas"/>
              </a:rPr>
              <a:t>$ </a:t>
            </a:r>
            <a:r>
              <a:rPr lang="fr" sz="1600" b="1">
                <a:solidFill>
                  <a:srgbClr val="3D85C6"/>
                </a:solidFill>
                <a:latin typeface="Consolas"/>
                <a:ea typeface="Consolas"/>
                <a:cs typeface="Consolas"/>
                <a:sym typeface="Consolas"/>
              </a:rPr>
              <a:t>cd </a:t>
            </a:r>
            <a:r>
              <a:rPr lang="fr" sz="1600">
                <a:solidFill>
                  <a:schemeClr val="dk1"/>
                </a:solidFill>
                <a:latin typeface="Consolas"/>
                <a:ea typeface="Consolas"/>
                <a:cs typeface="Consolas"/>
                <a:sym typeface="Consolas"/>
              </a:rPr>
              <a:t>GATK/</a:t>
            </a:r>
            <a:endParaRPr sz="1600">
              <a:solidFill>
                <a:schemeClr val="dk1"/>
              </a:solidFill>
              <a:latin typeface="Consolas"/>
              <a:ea typeface="Consolas"/>
              <a:cs typeface="Consolas"/>
              <a:sym typeface="Consolas"/>
            </a:endParaRPr>
          </a:p>
        </p:txBody>
      </p:sp>
      <p:sp>
        <p:nvSpPr>
          <p:cNvPr id="641" name="Google Shape;641;p89"/>
          <p:cNvSpPr txBox="1"/>
          <p:nvPr/>
        </p:nvSpPr>
        <p:spPr>
          <a:xfrm>
            <a:off x="0" y="2228575"/>
            <a:ext cx="9144000" cy="2728200"/>
          </a:xfrm>
          <a:prstGeom prst="rect">
            <a:avLst/>
          </a:prstGeom>
          <a:solidFill>
            <a:srgbClr val="F3F3F3"/>
          </a:solidFill>
          <a:ln w="9525" cap="flat" cmpd="sng">
            <a:solidFill>
              <a:srgbClr val="4A86E8"/>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 sz="1600">
                <a:solidFill>
                  <a:srgbClr val="666666"/>
                </a:solidFill>
                <a:latin typeface="Consolas"/>
                <a:ea typeface="Consolas"/>
                <a:cs typeface="Consolas"/>
                <a:sym typeface="Consolas"/>
              </a:rPr>
              <a:t># Détection de variant GATK avec sortie VCF</a:t>
            </a:r>
            <a:endParaRPr sz="1600">
              <a:solidFill>
                <a:schemeClr val="dk1"/>
              </a:solidFill>
              <a:latin typeface="Consolas"/>
              <a:ea typeface="Consolas"/>
              <a:cs typeface="Consolas"/>
              <a:sym typeface="Consolas"/>
            </a:endParaRPr>
          </a:p>
          <a:p>
            <a:pPr marL="0" lvl="0" indent="0" algn="l" rtl="0">
              <a:lnSpc>
                <a:spcPct val="115000"/>
              </a:lnSpc>
              <a:spcBef>
                <a:spcPts val="0"/>
              </a:spcBef>
              <a:spcAft>
                <a:spcPts val="0"/>
              </a:spcAft>
              <a:buNone/>
            </a:pPr>
            <a:r>
              <a:rPr lang="fr" sz="1600">
                <a:solidFill>
                  <a:schemeClr val="dk1"/>
                </a:solidFill>
                <a:latin typeface="Consolas"/>
                <a:ea typeface="Consolas"/>
                <a:cs typeface="Consolas"/>
                <a:sym typeface="Consolas"/>
              </a:rPr>
              <a:t>$ </a:t>
            </a:r>
            <a:r>
              <a:rPr lang="fr" sz="1600" b="1">
                <a:solidFill>
                  <a:srgbClr val="FF0000"/>
                </a:solidFill>
                <a:latin typeface="Consolas"/>
                <a:ea typeface="Consolas"/>
                <a:cs typeface="Consolas"/>
                <a:sym typeface="Consolas"/>
              </a:rPr>
              <a:t>srun --mem=8G</a:t>
            </a:r>
            <a:r>
              <a:rPr lang="fr" sz="1600">
                <a:solidFill>
                  <a:schemeClr val="dk1"/>
                </a:solidFill>
                <a:latin typeface="Consolas"/>
                <a:ea typeface="Consolas"/>
                <a:cs typeface="Consolas"/>
                <a:sym typeface="Consolas"/>
              </a:rPr>
              <a:t> </a:t>
            </a:r>
            <a:r>
              <a:rPr lang="fr" sz="1600" b="1">
                <a:solidFill>
                  <a:srgbClr val="3D85C6"/>
                </a:solidFill>
                <a:latin typeface="Consolas"/>
                <a:ea typeface="Consolas"/>
                <a:cs typeface="Consolas"/>
                <a:sym typeface="Consolas"/>
              </a:rPr>
              <a:t>gatk HaplotypeCaller </a:t>
            </a:r>
            <a:r>
              <a:rPr lang="fr" sz="1600">
                <a:latin typeface="Consolas"/>
                <a:ea typeface="Consolas"/>
                <a:cs typeface="Consolas"/>
                <a:sym typeface="Consolas"/>
              </a:rPr>
              <a:t>\</a:t>
            </a:r>
            <a:endParaRPr sz="1600">
              <a:latin typeface="Consolas"/>
              <a:ea typeface="Consolas"/>
              <a:cs typeface="Consolas"/>
              <a:sym typeface="Consolas"/>
            </a:endParaRPr>
          </a:p>
          <a:p>
            <a:pPr marL="0" lvl="0" indent="0" algn="l" rtl="0">
              <a:lnSpc>
                <a:spcPct val="115000"/>
              </a:lnSpc>
              <a:spcBef>
                <a:spcPts val="0"/>
              </a:spcBef>
              <a:spcAft>
                <a:spcPts val="0"/>
              </a:spcAft>
              <a:buNone/>
            </a:pPr>
            <a:r>
              <a:rPr lang="fr" sz="1600">
                <a:solidFill>
                  <a:srgbClr val="9900FF"/>
                </a:solidFill>
                <a:latin typeface="Consolas"/>
                <a:ea typeface="Consolas"/>
                <a:cs typeface="Consolas"/>
                <a:sym typeface="Consolas"/>
              </a:rPr>
              <a:t>-I </a:t>
            </a:r>
            <a:r>
              <a:rPr lang="fr" sz="1600">
                <a:solidFill>
                  <a:schemeClr val="dk1"/>
                </a:solidFill>
                <a:latin typeface="Consolas"/>
                <a:ea typeface="Consolas"/>
                <a:cs typeface="Consolas"/>
                <a:sym typeface="Consolas"/>
              </a:rPr>
              <a:t>../alignment_bwa/SRR1262731_extract.sort.rg.md.filt.onTarget.bam \</a:t>
            </a:r>
            <a:endParaRPr sz="1600">
              <a:solidFill>
                <a:schemeClr val="dk1"/>
              </a:solidFill>
              <a:latin typeface="Consolas"/>
              <a:ea typeface="Consolas"/>
              <a:cs typeface="Consolas"/>
              <a:sym typeface="Consolas"/>
            </a:endParaRPr>
          </a:p>
          <a:p>
            <a:pPr marL="0" lvl="0" indent="0" algn="l" rtl="0">
              <a:lnSpc>
                <a:spcPct val="115000"/>
              </a:lnSpc>
              <a:spcBef>
                <a:spcPts val="0"/>
              </a:spcBef>
              <a:spcAft>
                <a:spcPts val="0"/>
              </a:spcAft>
              <a:buNone/>
            </a:pPr>
            <a:r>
              <a:rPr lang="fr" sz="1600">
                <a:solidFill>
                  <a:srgbClr val="9900FF"/>
                </a:solidFill>
                <a:latin typeface="Consolas"/>
                <a:ea typeface="Consolas"/>
                <a:cs typeface="Consolas"/>
                <a:sym typeface="Consolas"/>
              </a:rPr>
              <a:t>-L</a:t>
            </a:r>
            <a:r>
              <a:rPr lang="fr" sz="1600">
                <a:solidFill>
                  <a:schemeClr val="dk1"/>
                </a:solidFill>
                <a:latin typeface="Consolas"/>
                <a:ea typeface="Consolas"/>
                <a:cs typeface="Consolas"/>
                <a:sym typeface="Consolas"/>
              </a:rPr>
              <a:t> ../additionnal_data/QTL_BT6.bed \</a:t>
            </a:r>
            <a:endParaRPr sz="1600">
              <a:solidFill>
                <a:schemeClr val="dk1"/>
              </a:solidFill>
              <a:latin typeface="Consolas"/>
              <a:ea typeface="Consolas"/>
              <a:cs typeface="Consolas"/>
              <a:sym typeface="Consolas"/>
            </a:endParaRPr>
          </a:p>
          <a:p>
            <a:pPr marL="0" lvl="0" indent="0" algn="l" rtl="0">
              <a:lnSpc>
                <a:spcPct val="115000"/>
              </a:lnSpc>
              <a:spcBef>
                <a:spcPts val="0"/>
              </a:spcBef>
              <a:spcAft>
                <a:spcPts val="0"/>
              </a:spcAft>
              <a:buNone/>
            </a:pPr>
            <a:r>
              <a:rPr lang="fr" sz="1600">
                <a:solidFill>
                  <a:srgbClr val="9900FF"/>
                </a:solidFill>
                <a:latin typeface="Consolas"/>
                <a:ea typeface="Consolas"/>
                <a:cs typeface="Consolas"/>
                <a:sym typeface="Consolas"/>
              </a:rPr>
              <a:t>-O</a:t>
            </a:r>
            <a:r>
              <a:rPr lang="fr" sz="1600">
                <a:solidFill>
                  <a:schemeClr val="dk1"/>
                </a:solidFill>
                <a:latin typeface="Consolas"/>
                <a:ea typeface="Consolas"/>
                <a:cs typeface="Consolas"/>
                <a:sym typeface="Consolas"/>
              </a:rPr>
              <a:t> vcf/SRR1262731_extract_GATK.vcf \</a:t>
            </a:r>
            <a:endParaRPr sz="1600">
              <a:solidFill>
                <a:schemeClr val="dk1"/>
              </a:solidFill>
              <a:latin typeface="Consolas"/>
              <a:ea typeface="Consolas"/>
              <a:cs typeface="Consolas"/>
              <a:sym typeface="Consolas"/>
            </a:endParaRPr>
          </a:p>
          <a:p>
            <a:pPr marL="0" lvl="0" indent="0" algn="l" rtl="0">
              <a:lnSpc>
                <a:spcPct val="115000"/>
              </a:lnSpc>
              <a:spcBef>
                <a:spcPts val="0"/>
              </a:spcBef>
              <a:spcAft>
                <a:spcPts val="0"/>
              </a:spcAft>
              <a:buNone/>
            </a:pPr>
            <a:r>
              <a:rPr lang="fr" sz="1600">
                <a:solidFill>
                  <a:srgbClr val="9900FF"/>
                </a:solidFill>
                <a:latin typeface="Consolas"/>
                <a:ea typeface="Consolas"/>
                <a:cs typeface="Consolas"/>
                <a:sym typeface="Consolas"/>
              </a:rPr>
              <a:t>-R</a:t>
            </a:r>
            <a:r>
              <a:rPr lang="fr" sz="1600">
                <a:solidFill>
                  <a:schemeClr val="dk1"/>
                </a:solidFill>
                <a:latin typeface="Consolas"/>
                <a:ea typeface="Consolas"/>
                <a:cs typeface="Consolas"/>
                <a:sym typeface="Consolas"/>
              </a:rPr>
              <a:t> ../genome/Bos_taurus.UMD3.1.dna.toplevel.6.fa \</a:t>
            </a:r>
            <a:endParaRPr sz="1600">
              <a:solidFill>
                <a:schemeClr val="dk1"/>
              </a:solidFill>
              <a:latin typeface="Consolas"/>
              <a:ea typeface="Consolas"/>
              <a:cs typeface="Consolas"/>
              <a:sym typeface="Consolas"/>
            </a:endParaRPr>
          </a:p>
          <a:p>
            <a:pPr marL="0" lvl="0" indent="0" algn="l" rtl="0">
              <a:lnSpc>
                <a:spcPct val="115000"/>
              </a:lnSpc>
              <a:spcBef>
                <a:spcPts val="0"/>
              </a:spcBef>
              <a:spcAft>
                <a:spcPts val="0"/>
              </a:spcAft>
              <a:buNone/>
            </a:pPr>
            <a:r>
              <a:rPr lang="fr" sz="1600">
                <a:solidFill>
                  <a:srgbClr val="9900FF"/>
                </a:solidFill>
                <a:latin typeface="Consolas"/>
                <a:ea typeface="Consolas"/>
                <a:cs typeface="Consolas"/>
                <a:sym typeface="Consolas"/>
              </a:rPr>
              <a:t>--min-base-quality-score</a:t>
            </a:r>
            <a:r>
              <a:rPr lang="fr" sz="1600">
                <a:solidFill>
                  <a:schemeClr val="dk1"/>
                </a:solidFill>
                <a:latin typeface="Consolas"/>
                <a:ea typeface="Consolas"/>
                <a:cs typeface="Consolas"/>
                <a:sym typeface="Consolas"/>
              </a:rPr>
              <a:t> 18 \</a:t>
            </a:r>
            <a:endParaRPr sz="1600">
              <a:solidFill>
                <a:schemeClr val="dk1"/>
              </a:solidFill>
              <a:latin typeface="Consolas"/>
              <a:ea typeface="Consolas"/>
              <a:cs typeface="Consolas"/>
              <a:sym typeface="Consolas"/>
            </a:endParaRPr>
          </a:p>
          <a:p>
            <a:pPr marL="0" lvl="0" indent="0" algn="l" rtl="0">
              <a:lnSpc>
                <a:spcPct val="115000"/>
              </a:lnSpc>
              <a:spcBef>
                <a:spcPts val="0"/>
              </a:spcBef>
              <a:spcAft>
                <a:spcPts val="0"/>
              </a:spcAft>
              <a:buNone/>
            </a:pPr>
            <a:r>
              <a:rPr lang="fr" sz="1600">
                <a:solidFill>
                  <a:srgbClr val="9900FF"/>
                </a:solidFill>
                <a:latin typeface="Consolas"/>
                <a:ea typeface="Consolas"/>
                <a:cs typeface="Consolas"/>
                <a:sym typeface="Consolas"/>
              </a:rPr>
              <a:t>--minimum-mapping-quality </a:t>
            </a:r>
            <a:r>
              <a:rPr lang="fr" sz="1600">
                <a:latin typeface="Consolas"/>
                <a:ea typeface="Consolas"/>
                <a:cs typeface="Consolas"/>
                <a:sym typeface="Consolas"/>
              </a:rPr>
              <a:t>30</a:t>
            </a:r>
            <a:r>
              <a:rPr lang="fr" sz="1600">
                <a:solidFill>
                  <a:schemeClr val="dk1"/>
                </a:solidFill>
                <a:latin typeface="Consolas"/>
                <a:ea typeface="Consolas"/>
                <a:cs typeface="Consolas"/>
                <a:sym typeface="Consolas"/>
              </a:rPr>
              <a:t> \</a:t>
            </a:r>
            <a:endParaRPr sz="1600">
              <a:solidFill>
                <a:schemeClr val="dk1"/>
              </a:solidFill>
              <a:latin typeface="Consolas"/>
              <a:ea typeface="Consolas"/>
              <a:cs typeface="Consolas"/>
              <a:sym typeface="Consolas"/>
            </a:endParaRPr>
          </a:p>
          <a:p>
            <a:pPr marL="0" lvl="0" indent="0" algn="l" rtl="0">
              <a:lnSpc>
                <a:spcPct val="115000"/>
              </a:lnSpc>
              <a:spcBef>
                <a:spcPts val="0"/>
              </a:spcBef>
              <a:spcAft>
                <a:spcPts val="0"/>
              </a:spcAft>
              <a:buNone/>
            </a:pPr>
            <a:r>
              <a:rPr lang="fr" sz="1600">
                <a:solidFill>
                  <a:srgbClr val="9900FF"/>
                </a:solidFill>
                <a:latin typeface="Consolas"/>
                <a:ea typeface="Consolas"/>
                <a:cs typeface="Consolas"/>
                <a:sym typeface="Consolas"/>
              </a:rPr>
              <a:t>-ERC</a:t>
            </a:r>
            <a:r>
              <a:rPr lang="fr" sz="1600">
                <a:solidFill>
                  <a:schemeClr val="dk1"/>
                </a:solidFill>
                <a:latin typeface="Consolas"/>
                <a:ea typeface="Consolas"/>
                <a:cs typeface="Consolas"/>
                <a:sym typeface="Consolas"/>
              </a:rPr>
              <a:t> "NONE"</a:t>
            </a:r>
            <a:endParaRPr sz="1600">
              <a:solidFill>
                <a:schemeClr val="dk1"/>
              </a:solidFill>
              <a:latin typeface="Consolas"/>
              <a:ea typeface="Consolas"/>
              <a:cs typeface="Consolas"/>
              <a:sym typeface="Consolas"/>
            </a:endParaRPr>
          </a:p>
        </p:txBody>
      </p:sp>
      <p:sp>
        <p:nvSpPr>
          <p:cNvPr id="642" name="Google Shape;642;p8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fr"/>
              <a:t>61</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41"/>
                                        </p:tgtEl>
                                        <p:attrNameLst>
                                          <p:attrName>style.visibility</p:attrName>
                                        </p:attrNameLst>
                                      </p:cBhvr>
                                      <p:to>
                                        <p:strVal val="visible"/>
                                      </p:to>
                                    </p:set>
                                    <p:animEffect transition="in" filter="fade">
                                      <p:cBhvr>
                                        <p:cTn id="7" dur="1000"/>
                                        <p:tgtEl>
                                          <p:spTgt spid="6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646"/>
        <p:cNvGrpSpPr/>
        <p:nvPr/>
      </p:nvGrpSpPr>
      <p:grpSpPr>
        <a:xfrm>
          <a:off x="0" y="0"/>
          <a:ext cx="0" cy="0"/>
          <a:chOff x="0" y="0"/>
          <a:chExt cx="0" cy="0"/>
        </a:xfrm>
      </p:grpSpPr>
      <p:sp>
        <p:nvSpPr>
          <p:cNvPr id="647" name="Google Shape;647;p90"/>
          <p:cNvSpPr txBox="1"/>
          <p:nvPr/>
        </p:nvSpPr>
        <p:spPr>
          <a:xfrm>
            <a:off x="235500" y="127775"/>
            <a:ext cx="85206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 sz="2800">
                <a:solidFill>
                  <a:srgbClr val="3D85C6"/>
                </a:solidFill>
                <a:latin typeface="Trebuchet MS"/>
                <a:ea typeface="Trebuchet MS"/>
                <a:cs typeface="Trebuchet MS"/>
                <a:sym typeface="Trebuchet MS"/>
              </a:rPr>
              <a:t>GATK avec sortie gVCF</a:t>
            </a:r>
            <a:endParaRPr sz="2800">
              <a:solidFill>
                <a:srgbClr val="3D85C6"/>
              </a:solidFill>
              <a:latin typeface="Trebuchet MS"/>
              <a:ea typeface="Trebuchet MS"/>
              <a:cs typeface="Trebuchet MS"/>
              <a:sym typeface="Trebuchet MS"/>
            </a:endParaRPr>
          </a:p>
        </p:txBody>
      </p:sp>
      <p:sp>
        <p:nvSpPr>
          <p:cNvPr id="648" name="Google Shape;648;p90"/>
          <p:cNvSpPr txBox="1"/>
          <p:nvPr/>
        </p:nvSpPr>
        <p:spPr>
          <a:xfrm>
            <a:off x="0" y="1005275"/>
            <a:ext cx="9144000" cy="3045300"/>
          </a:xfrm>
          <a:prstGeom prst="rect">
            <a:avLst/>
          </a:prstGeom>
          <a:solidFill>
            <a:srgbClr val="F3F3F3"/>
          </a:solidFill>
          <a:ln w="9525" cap="flat" cmpd="sng">
            <a:solidFill>
              <a:srgbClr val="4A86E8"/>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 sz="1600">
                <a:solidFill>
                  <a:srgbClr val="666666"/>
                </a:solidFill>
                <a:latin typeface="Consolas"/>
                <a:ea typeface="Consolas"/>
                <a:cs typeface="Consolas"/>
                <a:sym typeface="Consolas"/>
              </a:rPr>
              <a:t># Détection de variants GATK avec sortie gVCF</a:t>
            </a:r>
            <a:endParaRPr sz="1600">
              <a:solidFill>
                <a:schemeClr val="dk1"/>
              </a:solidFill>
              <a:latin typeface="Consolas"/>
              <a:ea typeface="Consolas"/>
              <a:cs typeface="Consolas"/>
              <a:sym typeface="Consolas"/>
            </a:endParaRPr>
          </a:p>
          <a:p>
            <a:pPr marL="0" lvl="0" indent="0" algn="l" rtl="0">
              <a:lnSpc>
                <a:spcPct val="115000"/>
              </a:lnSpc>
              <a:spcBef>
                <a:spcPts val="0"/>
              </a:spcBef>
              <a:spcAft>
                <a:spcPts val="0"/>
              </a:spcAft>
              <a:buNone/>
            </a:pPr>
            <a:r>
              <a:rPr lang="fr" sz="1600">
                <a:solidFill>
                  <a:schemeClr val="dk1"/>
                </a:solidFill>
                <a:latin typeface="Consolas"/>
                <a:ea typeface="Consolas"/>
                <a:cs typeface="Consolas"/>
                <a:sym typeface="Consolas"/>
              </a:rPr>
              <a:t>$ </a:t>
            </a:r>
            <a:r>
              <a:rPr lang="fr" sz="1600" b="1">
                <a:solidFill>
                  <a:srgbClr val="FF0000"/>
                </a:solidFill>
                <a:latin typeface="Consolas"/>
                <a:ea typeface="Consolas"/>
                <a:cs typeface="Consolas"/>
                <a:sym typeface="Consolas"/>
              </a:rPr>
              <a:t>srun --mem=8GB</a:t>
            </a:r>
            <a:r>
              <a:rPr lang="fr" sz="1600">
                <a:solidFill>
                  <a:schemeClr val="dk1"/>
                </a:solidFill>
                <a:latin typeface="Consolas"/>
                <a:ea typeface="Consolas"/>
                <a:cs typeface="Consolas"/>
                <a:sym typeface="Consolas"/>
              </a:rPr>
              <a:t> </a:t>
            </a:r>
            <a:r>
              <a:rPr lang="fr" sz="1600" b="1">
                <a:solidFill>
                  <a:srgbClr val="4A86E8"/>
                </a:solidFill>
                <a:latin typeface="Consolas"/>
                <a:ea typeface="Consolas"/>
                <a:cs typeface="Consolas"/>
                <a:sym typeface="Consolas"/>
              </a:rPr>
              <a:t>gatk HaplotypeCaller</a:t>
            </a:r>
            <a:r>
              <a:rPr lang="fr" sz="1600">
                <a:solidFill>
                  <a:srgbClr val="FF9900"/>
                </a:solidFill>
                <a:latin typeface="Consolas"/>
                <a:ea typeface="Consolas"/>
                <a:cs typeface="Consolas"/>
                <a:sym typeface="Consolas"/>
              </a:rPr>
              <a:t> </a:t>
            </a:r>
            <a:r>
              <a:rPr lang="fr" sz="1600">
                <a:latin typeface="Consolas"/>
                <a:ea typeface="Consolas"/>
                <a:cs typeface="Consolas"/>
                <a:sym typeface="Consolas"/>
              </a:rPr>
              <a:t>\</a:t>
            </a:r>
            <a:endParaRPr sz="1600">
              <a:latin typeface="Consolas"/>
              <a:ea typeface="Consolas"/>
              <a:cs typeface="Consolas"/>
              <a:sym typeface="Consolas"/>
            </a:endParaRPr>
          </a:p>
          <a:p>
            <a:pPr marL="0" lvl="0" indent="0" algn="l" rtl="0">
              <a:lnSpc>
                <a:spcPct val="115000"/>
              </a:lnSpc>
              <a:spcBef>
                <a:spcPts val="0"/>
              </a:spcBef>
              <a:spcAft>
                <a:spcPts val="0"/>
              </a:spcAft>
              <a:buNone/>
            </a:pPr>
            <a:r>
              <a:rPr lang="fr" sz="1600">
                <a:solidFill>
                  <a:srgbClr val="9900FF"/>
                </a:solidFill>
                <a:latin typeface="Consolas"/>
                <a:ea typeface="Consolas"/>
                <a:cs typeface="Consolas"/>
                <a:sym typeface="Consolas"/>
              </a:rPr>
              <a:t>-I </a:t>
            </a:r>
            <a:r>
              <a:rPr lang="fr" sz="1600">
                <a:solidFill>
                  <a:schemeClr val="dk1"/>
                </a:solidFill>
                <a:latin typeface="Consolas"/>
                <a:ea typeface="Consolas"/>
                <a:cs typeface="Consolas"/>
                <a:sym typeface="Consolas"/>
              </a:rPr>
              <a:t>../alignment_bwa/SRR1262731_extract.sort.rg.md.filt.onTarget.bam \</a:t>
            </a:r>
            <a:endParaRPr sz="1600">
              <a:solidFill>
                <a:schemeClr val="dk1"/>
              </a:solidFill>
              <a:latin typeface="Consolas"/>
              <a:ea typeface="Consolas"/>
              <a:cs typeface="Consolas"/>
              <a:sym typeface="Consolas"/>
            </a:endParaRPr>
          </a:p>
          <a:p>
            <a:pPr marL="0" lvl="0" indent="0" algn="l" rtl="0">
              <a:lnSpc>
                <a:spcPct val="115000"/>
              </a:lnSpc>
              <a:spcBef>
                <a:spcPts val="0"/>
              </a:spcBef>
              <a:spcAft>
                <a:spcPts val="0"/>
              </a:spcAft>
              <a:buClr>
                <a:schemeClr val="dk1"/>
              </a:buClr>
              <a:buSzPts val="1100"/>
              <a:buFont typeface="Arial"/>
              <a:buNone/>
            </a:pPr>
            <a:r>
              <a:rPr lang="fr" sz="1600">
                <a:solidFill>
                  <a:srgbClr val="9900FF"/>
                </a:solidFill>
                <a:latin typeface="Consolas"/>
                <a:ea typeface="Consolas"/>
                <a:cs typeface="Consolas"/>
                <a:sym typeface="Consolas"/>
              </a:rPr>
              <a:t>-L</a:t>
            </a:r>
            <a:r>
              <a:rPr lang="fr" sz="1600">
                <a:solidFill>
                  <a:schemeClr val="dk1"/>
                </a:solidFill>
                <a:latin typeface="Consolas"/>
                <a:ea typeface="Consolas"/>
                <a:cs typeface="Consolas"/>
                <a:sym typeface="Consolas"/>
              </a:rPr>
              <a:t> ../additionnal_data/QTL_BT6.bed </a:t>
            </a:r>
            <a:r>
              <a:rPr lang="fr" sz="1600">
                <a:solidFill>
                  <a:srgbClr val="9900FF"/>
                </a:solidFill>
                <a:latin typeface="Consolas"/>
                <a:ea typeface="Consolas"/>
                <a:cs typeface="Consolas"/>
                <a:sym typeface="Consolas"/>
              </a:rPr>
              <a:t>-O</a:t>
            </a:r>
            <a:r>
              <a:rPr lang="fr" sz="1600">
                <a:solidFill>
                  <a:schemeClr val="dk1"/>
                </a:solidFill>
                <a:latin typeface="Consolas"/>
                <a:ea typeface="Consolas"/>
                <a:cs typeface="Consolas"/>
                <a:sym typeface="Consolas"/>
              </a:rPr>
              <a:t> gvcf/SRR1262731_extract_GATK.g.vcf \</a:t>
            </a:r>
            <a:endParaRPr sz="1600">
              <a:solidFill>
                <a:schemeClr val="dk1"/>
              </a:solidFill>
              <a:latin typeface="Consolas"/>
              <a:ea typeface="Consolas"/>
              <a:cs typeface="Consolas"/>
              <a:sym typeface="Consolas"/>
            </a:endParaRPr>
          </a:p>
          <a:p>
            <a:pPr marL="0" lvl="0" indent="0" algn="l" rtl="0">
              <a:lnSpc>
                <a:spcPct val="115000"/>
              </a:lnSpc>
              <a:spcBef>
                <a:spcPts val="0"/>
              </a:spcBef>
              <a:spcAft>
                <a:spcPts val="0"/>
              </a:spcAft>
              <a:buNone/>
            </a:pPr>
            <a:r>
              <a:rPr lang="fr" sz="1600">
                <a:solidFill>
                  <a:srgbClr val="9900FF"/>
                </a:solidFill>
                <a:latin typeface="Consolas"/>
                <a:ea typeface="Consolas"/>
                <a:cs typeface="Consolas"/>
                <a:sym typeface="Consolas"/>
              </a:rPr>
              <a:t>-R</a:t>
            </a:r>
            <a:r>
              <a:rPr lang="fr" sz="1600">
                <a:solidFill>
                  <a:schemeClr val="dk1"/>
                </a:solidFill>
                <a:latin typeface="Consolas"/>
                <a:ea typeface="Consolas"/>
                <a:cs typeface="Consolas"/>
                <a:sym typeface="Consolas"/>
              </a:rPr>
              <a:t> ../genome/Bos_taurus.UMD3.1.dna.toplevel.6.fa \</a:t>
            </a:r>
            <a:endParaRPr sz="1600">
              <a:solidFill>
                <a:schemeClr val="dk1"/>
              </a:solidFill>
              <a:latin typeface="Consolas"/>
              <a:ea typeface="Consolas"/>
              <a:cs typeface="Consolas"/>
              <a:sym typeface="Consolas"/>
            </a:endParaRPr>
          </a:p>
          <a:p>
            <a:pPr marL="0" lvl="0" indent="0" algn="l" rtl="0">
              <a:lnSpc>
                <a:spcPct val="115000"/>
              </a:lnSpc>
              <a:spcBef>
                <a:spcPts val="0"/>
              </a:spcBef>
              <a:spcAft>
                <a:spcPts val="0"/>
              </a:spcAft>
              <a:buNone/>
            </a:pPr>
            <a:r>
              <a:rPr lang="fr" sz="1600">
                <a:solidFill>
                  <a:srgbClr val="9900FF"/>
                </a:solidFill>
                <a:latin typeface="Consolas"/>
                <a:ea typeface="Consolas"/>
                <a:cs typeface="Consolas"/>
                <a:sym typeface="Consolas"/>
              </a:rPr>
              <a:t>--min-base-quality-score</a:t>
            </a:r>
            <a:r>
              <a:rPr lang="fr" sz="1600">
                <a:solidFill>
                  <a:schemeClr val="dk1"/>
                </a:solidFill>
                <a:latin typeface="Consolas"/>
                <a:ea typeface="Consolas"/>
                <a:cs typeface="Consolas"/>
                <a:sym typeface="Consolas"/>
              </a:rPr>
              <a:t> 18 \</a:t>
            </a:r>
            <a:endParaRPr sz="1600">
              <a:solidFill>
                <a:schemeClr val="dk1"/>
              </a:solidFill>
              <a:latin typeface="Consolas"/>
              <a:ea typeface="Consolas"/>
              <a:cs typeface="Consolas"/>
              <a:sym typeface="Consolas"/>
            </a:endParaRPr>
          </a:p>
          <a:p>
            <a:pPr marL="0" lvl="0" indent="0" algn="l" rtl="0">
              <a:lnSpc>
                <a:spcPct val="115000"/>
              </a:lnSpc>
              <a:spcBef>
                <a:spcPts val="0"/>
              </a:spcBef>
              <a:spcAft>
                <a:spcPts val="0"/>
              </a:spcAft>
              <a:buClr>
                <a:schemeClr val="dk1"/>
              </a:buClr>
              <a:buSzPts val="1100"/>
              <a:buFont typeface="Arial"/>
              <a:buNone/>
            </a:pPr>
            <a:r>
              <a:rPr lang="fr" sz="1600">
                <a:solidFill>
                  <a:srgbClr val="9900FF"/>
                </a:solidFill>
                <a:latin typeface="Consolas"/>
                <a:ea typeface="Consolas"/>
                <a:cs typeface="Consolas"/>
                <a:sym typeface="Consolas"/>
              </a:rPr>
              <a:t>--minimum-mapping-quality </a:t>
            </a:r>
            <a:r>
              <a:rPr lang="fr" sz="1600">
                <a:solidFill>
                  <a:schemeClr val="dk1"/>
                </a:solidFill>
                <a:latin typeface="Consolas"/>
                <a:ea typeface="Consolas"/>
                <a:cs typeface="Consolas"/>
                <a:sym typeface="Consolas"/>
              </a:rPr>
              <a:t>30 \</a:t>
            </a:r>
            <a:endParaRPr sz="1600">
              <a:solidFill>
                <a:schemeClr val="dk1"/>
              </a:solidFill>
              <a:latin typeface="Consolas"/>
              <a:ea typeface="Consolas"/>
              <a:cs typeface="Consolas"/>
              <a:sym typeface="Consolas"/>
            </a:endParaRPr>
          </a:p>
          <a:p>
            <a:pPr marL="0" lvl="0" indent="0" algn="l" rtl="0">
              <a:lnSpc>
                <a:spcPct val="115000"/>
              </a:lnSpc>
              <a:spcBef>
                <a:spcPts val="0"/>
              </a:spcBef>
              <a:spcAft>
                <a:spcPts val="0"/>
              </a:spcAft>
              <a:buNone/>
            </a:pPr>
            <a:r>
              <a:rPr lang="fr" sz="1600">
                <a:solidFill>
                  <a:schemeClr val="dk1"/>
                </a:solidFill>
                <a:latin typeface="Trebuchet MS"/>
                <a:ea typeface="Trebuchet MS"/>
                <a:cs typeface="Trebuchet MS"/>
                <a:sym typeface="Trebuchet MS"/>
              </a:rPr>
              <a:t> </a:t>
            </a:r>
            <a:r>
              <a:rPr lang="fr" sz="1600">
                <a:solidFill>
                  <a:srgbClr val="9900FF"/>
                </a:solidFill>
                <a:latin typeface="Consolas"/>
                <a:ea typeface="Consolas"/>
                <a:cs typeface="Consolas"/>
                <a:sym typeface="Consolas"/>
              </a:rPr>
              <a:t>-ERC</a:t>
            </a:r>
            <a:r>
              <a:rPr lang="fr" sz="1600">
                <a:solidFill>
                  <a:schemeClr val="dk1"/>
                </a:solidFill>
                <a:latin typeface="Consolas"/>
                <a:ea typeface="Consolas"/>
                <a:cs typeface="Consolas"/>
                <a:sym typeface="Consolas"/>
              </a:rPr>
              <a:t> "GVCF"</a:t>
            </a:r>
            <a:endParaRPr sz="1600">
              <a:solidFill>
                <a:schemeClr val="dk1"/>
              </a:solidFill>
              <a:latin typeface="Consolas"/>
              <a:ea typeface="Consolas"/>
              <a:cs typeface="Consolas"/>
              <a:sym typeface="Consolas"/>
            </a:endParaRPr>
          </a:p>
          <a:p>
            <a:pPr marL="0" lvl="0" indent="0" algn="l" rtl="0">
              <a:lnSpc>
                <a:spcPct val="115000"/>
              </a:lnSpc>
              <a:spcBef>
                <a:spcPts val="0"/>
              </a:spcBef>
              <a:spcAft>
                <a:spcPts val="0"/>
              </a:spcAft>
              <a:buNone/>
            </a:pPr>
            <a:endParaRPr sz="1600">
              <a:solidFill>
                <a:schemeClr val="dk1"/>
              </a:solidFill>
              <a:latin typeface="Consolas"/>
              <a:ea typeface="Consolas"/>
              <a:cs typeface="Consolas"/>
              <a:sym typeface="Consolas"/>
            </a:endParaRPr>
          </a:p>
          <a:p>
            <a:pPr marL="0" lvl="0" indent="0" algn="l" rtl="0">
              <a:lnSpc>
                <a:spcPct val="115000"/>
              </a:lnSpc>
              <a:spcBef>
                <a:spcPts val="0"/>
              </a:spcBef>
              <a:spcAft>
                <a:spcPts val="0"/>
              </a:spcAft>
              <a:buClr>
                <a:schemeClr val="dk1"/>
              </a:buClr>
              <a:buSzPts val="1100"/>
              <a:buFont typeface="Arial"/>
              <a:buNone/>
            </a:pPr>
            <a:r>
              <a:rPr lang="fr" sz="1600">
                <a:solidFill>
                  <a:schemeClr val="dk1"/>
                </a:solidFill>
                <a:latin typeface="Consolas"/>
                <a:ea typeface="Consolas"/>
                <a:cs typeface="Consolas"/>
                <a:sym typeface="Consolas"/>
              </a:rPr>
              <a:t>$ </a:t>
            </a:r>
            <a:r>
              <a:rPr lang="fr" sz="1600" b="1">
                <a:solidFill>
                  <a:srgbClr val="4A86E8"/>
                </a:solidFill>
                <a:latin typeface="Consolas"/>
                <a:ea typeface="Consolas"/>
                <a:cs typeface="Consolas"/>
                <a:sym typeface="Consolas"/>
              </a:rPr>
              <a:t>ls</a:t>
            </a:r>
            <a:r>
              <a:rPr lang="fr" sz="1600">
                <a:solidFill>
                  <a:schemeClr val="dk1"/>
                </a:solidFill>
                <a:latin typeface="Consolas"/>
                <a:ea typeface="Consolas"/>
                <a:cs typeface="Consolas"/>
                <a:sym typeface="Consolas"/>
              </a:rPr>
              <a:t> </a:t>
            </a:r>
            <a:r>
              <a:rPr lang="fr" sz="1600">
                <a:solidFill>
                  <a:srgbClr val="9900FF"/>
                </a:solidFill>
                <a:latin typeface="Consolas"/>
                <a:ea typeface="Consolas"/>
                <a:cs typeface="Consolas"/>
                <a:sym typeface="Consolas"/>
              </a:rPr>
              <a:t>-ltrh</a:t>
            </a:r>
            <a:r>
              <a:rPr lang="fr" sz="1600">
                <a:solidFill>
                  <a:schemeClr val="dk1"/>
                </a:solidFill>
                <a:latin typeface="Consolas"/>
                <a:ea typeface="Consolas"/>
                <a:cs typeface="Consolas"/>
                <a:sym typeface="Consolas"/>
              </a:rPr>
              <a:t> gvcf/</a:t>
            </a:r>
            <a:endParaRPr sz="1600">
              <a:solidFill>
                <a:schemeClr val="dk1"/>
              </a:solidFill>
              <a:latin typeface="Consolas"/>
              <a:ea typeface="Consolas"/>
              <a:cs typeface="Consolas"/>
              <a:sym typeface="Consolas"/>
            </a:endParaRPr>
          </a:p>
          <a:p>
            <a:pPr marL="0" lvl="0" indent="0" algn="l" rtl="0">
              <a:lnSpc>
                <a:spcPct val="115000"/>
              </a:lnSpc>
              <a:spcBef>
                <a:spcPts val="0"/>
              </a:spcBef>
              <a:spcAft>
                <a:spcPts val="0"/>
              </a:spcAft>
              <a:buNone/>
            </a:pPr>
            <a:endParaRPr sz="1600">
              <a:solidFill>
                <a:schemeClr val="dk1"/>
              </a:solidFill>
              <a:latin typeface="Consolas"/>
              <a:ea typeface="Consolas"/>
              <a:cs typeface="Consolas"/>
              <a:sym typeface="Consolas"/>
            </a:endParaRPr>
          </a:p>
          <a:p>
            <a:pPr marL="0" lvl="0" indent="0" algn="l" rtl="0">
              <a:lnSpc>
                <a:spcPct val="115000"/>
              </a:lnSpc>
              <a:spcBef>
                <a:spcPts val="0"/>
              </a:spcBef>
              <a:spcAft>
                <a:spcPts val="0"/>
              </a:spcAft>
              <a:buClr>
                <a:schemeClr val="dk1"/>
              </a:buClr>
              <a:buSzPts val="1100"/>
              <a:buFont typeface="Arial"/>
              <a:buNone/>
            </a:pPr>
            <a:endParaRPr sz="1600">
              <a:solidFill>
                <a:schemeClr val="dk1"/>
              </a:solidFill>
              <a:latin typeface="Consolas"/>
              <a:ea typeface="Consolas"/>
              <a:cs typeface="Consolas"/>
              <a:sym typeface="Consolas"/>
            </a:endParaRPr>
          </a:p>
        </p:txBody>
      </p:sp>
      <p:sp>
        <p:nvSpPr>
          <p:cNvPr id="649" name="Google Shape;649;p9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fr"/>
              <a:t>62</a:t>
            </a:fld>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653"/>
        <p:cNvGrpSpPr/>
        <p:nvPr/>
      </p:nvGrpSpPr>
      <p:grpSpPr>
        <a:xfrm>
          <a:off x="0" y="0"/>
          <a:ext cx="0" cy="0"/>
          <a:chOff x="0" y="0"/>
          <a:chExt cx="0" cy="0"/>
        </a:xfrm>
      </p:grpSpPr>
      <p:sp>
        <p:nvSpPr>
          <p:cNvPr id="654" name="Google Shape;654;p91"/>
          <p:cNvSpPr txBox="1"/>
          <p:nvPr/>
        </p:nvSpPr>
        <p:spPr>
          <a:xfrm>
            <a:off x="235500" y="127775"/>
            <a:ext cx="85206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 sz="2800">
                <a:solidFill>
                  <a:srgbClr val="3D85C6"/>
                </a:solidFill>
                <a:latin typeface="Trebuchet MS"/>
                <a:ea typeface="Trebuchet MS"/>
                <a:cs typeface="Trebuchet MS"/>
                <a:sym typeface="Trebuchet MS"/>
              </a:rPr>
              <a:t>GATK avec sortie gVCF</a:t>
            </a:r>
            <a:endParaRPr sz="2800">
              <a:solidFill>
                <a:srgbClr val="3D85C6"/>
              </a:solidFill>
              <a:latin typeface="Trebuchet MS"/>
              <a:ea typeface="Trebuchet MS"/>
              <a:cs typeface="Trebuchet MS"/>
              <a:sym typeface="Trebuchet MS"/>
            </a:endParaRPr>
          </a:p>
        </p:txBody>
      </p:sp>
      <p:sp>
        <p:nvSpPr>
          <p:cNvPr id="655" name="Google Shape;655;p91"/>
          <p:cNvSpPr txBox="1"/>
          <p:nvPr/>
        </p:nvSpPr>
        <p:spPr>
          <a:xfrm>
            <a:off x="0" y="3274850"/>
            <a:ext cx="9144000" cy="1557900"/>
          </a:xfrm>
          <a:prstGeom prst="rect">
            <a:avLst/>
          </a:prstGeom>
          <a:solidFill>
            <a:srgbClr val="F3F3F3"/>
          </a:solidFill>
          <a:ln w="9525" cap="flat" cmpd="sng">
            <a:solidFill>
              <a:srgbClr val="4A86E8"/>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 sz="1600">
                <a:solidFill>
                  <a:srgbClr val="666666"/>
                </a:solidFill>
                <a:latin typeface="Consolas"/>
                <a:ea typeface="Consolas"/>
                <a:cs typeface="Consolas"/>
                <a:sym typeface="Consolas"/>
              </a:rPr>
              <a:t># Détection de variants simultanée sur les 3 échantillons du gVCF</a:t>
            </a:r>
            <a:endParaRPr sz="1200">
              <a:solidFill>
                <a:schemeClr val="dk1"/>
              </a:solidFill>
              <a:latin typeface="Consolas"/>
              <a:ea typeface="Consolas"/>
              <a:cs typeface="Consolas"/>
              <a:sym typeface="Consolas"/>
            </a:endParaRPr>
          </a:p>
          <a:p>
            <a:pPr marL="0" lvl="0" indent="0" algn="l" rtl="0">
              <a:lnSpc>
                <a:spcPct val="115000"/>
              </a:lnSpc>
              <a:spcBef>
                <a:spcPts val="0"/>
              </a:spcBef>
              <a:spcAft>
                <a:spcPts val="0"/>
              </a:spcAft>
              <a:buNone/>
            </a:pPr>
            <a:r>
              <a:rPr lang="fr" sz="1600">
                <a:solidFill>
                  <a:schemeClr val="dk1"/>
                </a:solidFill>
                <a:latin typeface="Consolas"/>
                <a:ea typeface="Consolas"/>
                <a:cs typeface="Consolas"/>
                <a:sym typeface="Consolas"/>
              </a:rPr>
              <a:t>$ </a:t>
            </a:r>
            <a:r>
              <a:rPr lang="fr" sz="1600" b="1">
                <a:solidFill>
                  <a:srgbClr val="FF0000"/>
                </a:solidFill>
                <a:latin typeface="Consolas"/>
                <a:ea typeface="Consolas"/>
                <a:cs typeface="Consolas"/>
                <a:sym typeface="Consolas"/>
              </a:rPr>
              <a:t>srun --mem=8GB </a:t>
            </a:r>
            <a:r>
              <a:rPr lang="fr" sz="1600" b="1">
                <a:solidFill>
                  <a:srgbClr val="4A86E8"/>
                </a:solidFill>
                <a:latin typeface="Consolas"/>
                <a:ea typeface="Consolas"/>
                <a:cs typeface="Consolas"/>
                <a:sym typeface="Consolas"/>
              </a:rPr>
              <a:t>gatk GenotypeGVCFs</a:t>
            </a:r>
            <a:r>
              <a:rPr lang="fr" sz="1600">
                <a:solidFill>
                  <a:schemeClr val="dk1"/>
                </a:solidFill>
                <a:latin typeface="Consolas"/>
                <a:ea typeface="Consolas"/>
                <a:cs typeface="Consolas"/>
                <a:sym typeface="Consolas"/>
              </a:rPr>
              <a:t> </a:t>
            </a:r>
            <a:r>
              <a:rPr lang="fr" sz="1600">
                <a:solidFill>
                  <a:srgbClr val="9900FF"/>
                </a:solidFill>
                <a:latin typeface="Consolas"/>
                <a:ea typeface="Consolas"/>
                <a:cs typeface="Consolas"/>
                <a:sym typeface="Consolas"/>
              </a:rPr>
              <a:t>-R</a:t>
            </a:r>
            <a:r>
              <a:rPr lang="fr" sz="1600">
                <a:solidFill>
                  <a:schemeClr val="dk1"/>
                </a:solidFill>
                <a:latin typeface="Consolas"/>
                <a:ea typeface="Consolas"/>
                <a:cs typeface="Consolas"/>
                <a:sym typeface="Consolas"/>
              </a:rPr>
              <a:t> ../genome/Bos_taurus.UMD3.1.dna.toplevel.6.fa \</a:t>
            </a:r>
            <a:endParaRPr sz="1600">
              <a:solidFill>
                <a:schemeClr val="dk1"/>
              </a:solidFill>
              <a:latin typeface="Consolas"/>
              <a:ea typeface="Consolas"/>
              <a:cs typeface="Consolas"/>
              <a:sym typeface="Consolas"/>
            </a:endParaRPr>
          </a:p>
          <a:p>
            <a:pPr marL="0" lvl="0" indent="0" algn="l" rtl="0">
              <a:lnSpc>
                <a:spcPct val="115000"/>
              </a:lnSpc>
              <a:spcBef>
                <a:spcPts val="0"/>
              </a:spcBef>
              <a:spcAft>
                <a:spcPts val="0"/>
              </a:spcAft>
              <a:buNone/>
            </a:pPr>
            <a:r>
              <a:rPr lang="fr" sz="1600">
                <a:solidFill>
                  <a:srgbClr val="9900FF"/>
                </a:solidFill>
                <a:latin typeface="Consolas"/>
                <a:ea typeface="Consolas"/>
                <a:cs typeface="Consolas"/>
                <a:sym typeface="Consolas"/>
              </a:rPr>
              <a:t>--variant</a:t>
            </a:r>
            <a:r>
              <a:rPr lang="fr" sz="1600">
                <a:solidFill>
                  <a:schemeClr val="dk1"/>
                </a:solidFill>
                <a:latin typeface="Consolas"/>
                <a:ea typeface="Consolas"/>
                <a:cs typeface="Consolas"/>
                <a:sym typeface="Consolas"/>
              </a:rPr>
              <a:t> gvcf/</a:t>
            </a:r>
            <a:r>
              <a:rPr lang="fr" sz="1500">
                <a:solidFill>
                  <a:schemeClr val="dk1"/>
                </a:solidFill>
                <a:latin typeface="Consolas"/>
                <a:ea typeface="Consolas"/>
                <a:cs typeface="Consolas"/>
                <a:sym typeface="Consolas"/>
              </a:rPr>
              <a:t>pool_</a:t>
            </a:r>
            <a:r>
              <a:rPr lang="fr" sz="1600">
                <a:solidFill>
                  <a:schemeClr val="dk1"/>
                </a:solidFill>
                <a:latin typeface="Consolas"/>
                <a:ea typeface="Consolas"/>
                <a:cs typeface="Consolas"/>
                <a:sym typeface="Consolas"/>
              </a:rPr>
              <a:t>GATK.g.vcf \</a:t>
            </a:r>
            <a:endParaRPr sz="1600">
              <a:solidFill>
                <a:schemeClr val="dk1"/>
              </a:solidFill>
              <a:latin typeface="Consolas"/>
              <a:ea typeface="Consolas"/>
              <a:cs typeface="Consolas"/>
              <a:sym typeface="Consolas"/>
            </a:endParaRPr>
          </a:p>
          <a:p>
            <a:pPr marL="0" lvl="0" indent="0" algn="l" rtl="0">
              <a:lnSpc>
                <a:spcPct val="115000"/>
              </a:lnSpc>
              <a:spcBef>
                <a:spcPts val="0"/>
              </a:spcBef>
              <a:spcAft>
                <a:spcPts val="0"/>
              </a:spcAft>
              <a:buNone/>
            </a:pPr>
            <a:r>
              <a:rPr lang="fr" sz="1600">
                <a:solidFill>
                  <a:srgbClr val="9900FF"/>
                </a:solidFill>
                <a:latin typeface="Consolas"/>
                <a:ea typeface="Consolas"/>
                <a:cs typeface="Consolas"/>
                <a:sym typeface="Consolas"/>
              </a:rPr>
              <a:t>-O</a:t>
            </a:r>
            <a:r>
              <a:rPr lang="fr" sz="1600">
                <a:solidFill>
                  <a:schemeClr val="dk1"/>
                </a:solidFill>
                <a:latin typeface="Consolas"/>
                <a:ea typeface="Consolas"/>
                <a:cs typeface="Consolas"/>
                <a:sym typeface="Consolas"/>
              </a:rPr>
              <a:t> gvcf/</a:t>
            </a:r>
            <a:r>
              <a:rPr lang="fr" sz="1500">
                <a:solidFill>
                  <a:schemeClr val="dk1"/>
                </a:solidFill>
                <a:latin typeface="Consolas"/>
                <a:ea typeface="Consolas"/>
                <a:cs typeface="Consolas"/>
                <a:sym typeface="Consolas"/>
              </a:rPr>
              <a:t>pool_</a:t>
            </a:r>
            <a:r>
              <a:rPr lang="fr" sz="1600">
                <a:solidFill>
                  <a:schemeClr val="dk1"/>
                </a:solidFill>
                <a:latin typeface="Consolas"/>
                <a:ea typeface="Consolas"/>
                <a:cs typeface="Consolas"/>
                <a:sym typeface="Consolas"/>
              </a:rPr>
              <a:t>GATK.vcf</a:t>
            </a:r>
            <a:endParaRPr sz="1600">
              <a:solidFill>
                <a:schemeClr val="dk1"/>
              </a:solidFill>
              <a:latin typeface="Consolas"/>
              <a:ea typeface="Consolas"/>
              <a:cs typeface="Consolas"/>
              <a:sym typeface="Consolas"/>
            </a:endParaRPr>
          </a:p>
          <a:p>
            <a:pPr marL="0" lvl="0" indent="0" algn="l" rtl="0">
              <a:lnSpc>
                <a:spcPct val="115000"/>
              </a:lnSpc>
              <a:spcBef>
                <a:spcPts val="1600"/>
              </a:spcBef>
              <a:spcAft>
                <a:spcPts val="1600"/>
              </a:spcAft>
              <a:buNone/>
            </a:pPr>
            <a:endParaRPr sz="1600">
              <a:solidFill>
                <a:srgbClr val="666666"/>
              </a:solidFill>
              <a:latin typeface="Consolas"/>
              <a:ea typeface="Consolas"/>
              <a:cs typeface="Consolas"/>
              <a:sym typeface="Consolas"/>
            </a:endParaRPr>
          </a:p>
        </p:txBody>
      </p:sp>
      <p:sp>
        <p:nvSpPr>
          <p:cNvPr id="656" name="Google Shape;656;p91"/>
          <p:cNvSpPr txBox="1"/>
          <p:nvPr/>
        </p:nvSpPr>
        <p:spPr>
          <a:xfrm>
            <a:off x="0" y="742825"/>
            <a:ext cx="9144000" cy="2298900"/>
          </a:xfrm>
          <a:prstGeom prst="rect">
            <a:avLst/>
          </a:prstGeom>
          <a:solidFill>
            <a:srgbClr val="F3F3F3"/>
          </a:solidFill>
          <a:ln w="9525" cap="flat" cmpd="sng">
            <a:solidFill>
              <a:srgbClr val="4A86E8"/>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fr" sz="1600">
                <a:solidFill>
                  <a:srgbClr val="666666"/>
                </a:solidFill>
                <a:latin typeface="Consolas"/>
                <a:ea typeface="Consolas"/>
                <a:cs typeface="Consolas"/>
                <a:sym typeface="Consolas"/>
              </a:rPr>
              <a:t># Fusion des fichier gVCF en un seul gVCF</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fr" sz="1600">
                <a:solidFill>
                  <a:schemeClr val="dk1"/>
                </a:solidFill>
                <a:latin typeface="Consolas"/>
                <a:ea typeface="Consolas"/>
                <a:cs typeface="Consolas"/>
                <a:sym typeface="Consolas"/>
              </a:rPr>
              <a:t>$</a:t>
            </a:r>
            <a:r>
              <a:rPr lang="fr" sz="1600" b="1">
                <a:solidFill>
                  <a:srgbClr val="4A86E8"/>
                </a:solidFill>
                <a:latin typeface="Consolas"/>
                <a:ea typeface="Consolas"/>
                <a:cs typeface="Consolas"/>
                <a:sym typeface="Consolas"/>
              </a:rPr>
              <a:t> </a:t>
            </a:r>
            <a:r>
              <a:rPr lang="fr" sz="1600" b="1">
                <a:solidFill>
                  <a:srgbClr val="FF0000"/>
                </a:solidFill>
                <a:latin typeface="Consolas"/>
                <a:ea typeface="Consolas"/>
                <a:cs typeface="Consolas"/>
                <a:sym typeface="Consolas"/>
              </a:rPr>
              <a:t>srun --mem=8GB</a:t>
            </a:r>
            <a:r>
              <a:rPr lang="fr" sz="1600" b="1">
                <a:solidFill>
                  <a:srgbClr val="4A86E8"/>
                </a:solidFill>
                <a:latin typeface="Consolas"/>
                <a:ea typeface="Consolas"/>
                <a:cs typeface="Consolas"/>
                <a:sym typeface="Consolas"/>
              </a:rPr>
              <a:t> gatk CombineGVCFs </a:t>
            </a:r>
            <a:r>
              <a:rPr lang="fr" sz="1600" b="1">
                <a:latin typeface="Consolas"/>
                <a:ea typeface="Consolas"/>
                <a:cs typeface="Consolas"/>
                <a:sym typeface="Consolas"/>
              </a:rPr>
              <a:t>\</a:t>
            </a:r>
            <a:endParaRPr sz="1600" b="1">
              <a:latin typeface="Consolas"/>
              <a:ea typeface="Consolas"/>
              <a:cs typeface="Consolas"/>
              <a:sym typeface="Consolas"/>
            </a:endParaRPr>
          </a:p>
          <a:p>
            <a:pPr marL="0" lvl="0" indent="0" algn="l" rtl="0">
              <a:lnSpc>
                <a:spcPct val="100000"/>
              </a:lnSpc>
              <a:spcBef>
                <a:spcPts val="0"/>
              </a:spcBef>
              <a:spcAft>
                <a:spcPts val="0"/>
              </a:spcAft>
              <a:buNone/>
            </a:pPr>
            <a:r>
              <a:rPr lang="fr" sz="1600">
                <a:solidFill>
                  <a:srgbClr val="9900FF"/>
                </a:solidFill>
                <a:latin typeface="Consolas"/>
                <a:ea typeface="Consolas"/>
                <a:cs typeface="Consolas"/>
                <a:sym typeface="Consolas"/>
              </a:rPr>
              <a:t>-L</a:t>
            </a:r>
            <a:r>
              <a:rPr lang="fr" sz="1600">
                <a:solidFill>
                  <a:schemeClr val="dk1"/>
                </a:solidFill>
                <a:latin typeface="Consolas"/>
                <a:ea typeface="Consolas"/>
                <a:cs typeface="Consolas"/>
                <a:sym typeface="Consolas"/>
              </a:rPr>
              <a:t> ../additionnal_data/QTL_BT6.bed \</a:t>
            </a:r>
            <a:endParaRPr sz="16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fr" sz="1600">
                <a:solidFill>
                  <a:srgbClr val="9900FF"/>
                </a:solidFill>
                <a:latin typeface="Consolas"/>
                <a:ea typeface="Consolas"/>
                <a:cs typeface="Consolas"/>
                <a:sym typeface="Consolas"/>
              </a:rPr>
              <a:t>-R</a:t>
            </a:r>
            <a:r>
              <a:rPr lang="fr" sz="1600">
                <a:solidFill>
                  <a:schemeClr val="dk1"/>
                </a:solidFill>
                <a:latin typeface="Consolas"/>
                <a:ea typeface="Consolas"/>
                <a:cs typeface="Consolas"/>
                <a:sym typeface="Consolas"/>
              </a:rPr>
              <a:t> ../genome/Bos_taurus.UMD3.1.dna.toplevel.6.fa \</a:t>
            </a:r>
            <a:endParaRPr sz="16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fr" sz="1600">
                <a:solidFill>
                  <a:srgbClr val="9900FF"/>
                </a:solidFill>
                <a:latin typeface="Consolas"/>
                <a:ea typeface="Consolas"/>
                <a:cs typeface="Consolas"/>
                <a:sym typeface="Consolas"/>
              </a:rPr>
              <a:t>--variant</a:t>
            </a:r>
            <a:r>
              <a:rPr lang="fr" sz="1600">
                <a:solidFill>
                  <a:schemeClr val="dk1"/>
                </a:solidFill>
                <a:latin typeface="Consolas"/>
                <a:ea typeface="Consolas"/>
                <a:cs typeface="Consolas"/>
                <a:sym typeface="Consolas"/>
              </a:rPr>
              <a:t> gvcf/SRR1262731_extract_GATK.g.vcf \</a:t>
            </a:r>
            <a:endParaRPr sz="16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fr" sz="1600">
                <a:solidFill>
                  <a:srgbClr val="9900FF"/>
                </a:solidFill>
                <a:latin typeface="Consolas"/>
                <a:ea typeface="Consolas"/>
                <a:cs typeface="Consolas"/>
                <a:sym typeface="Consolas"/>
              </a:rPr>
              <a:t>--variant</a:t>
            </a:r>
            <a:r>
              <a:rPr lang="fr" sz="1600">
                <a:solidFill>
                  <a:schemeClr val="dk1"/>
                </a:solidFill>
                <a:latin typeface="Consolas"/>
                <a:ea typeface="Consolas"/>
                <a:cs typeface="Consolas"/>
                <a:sym typeface="Consolas"/>
              </a:rPr>
              <a:t> gvcf/SRR1205992_extract_GATK.g.vcf \</a:t>
            </a:r>
            <a:endParaRPr sz="16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fr" sz="1600">
                <a:solidFill>
                  <a:srgbClr val="9900FF"/>
                </a:solidFill>
                <a:latin typeface="Consolas"/>
                <a:ea typeface="Consolas"/>
                <a:cs typeface="Consolas"/>
                <a:sym typeface="Consolas"/>
              </a:rPr>
              <a:t>--variant</a:t>
            </a:r>
            <a:r>
              <a:rPr lang="fr" sz="1600">
                <a:solidFill>
                  <a:schemeClr val="dk1"/>
                </a:solidFill>
                <a:latin typeface="Consolas"/>
                <a:ea typeface="Consolas"/>
                <a:cs typeface="Consolas"/>
                <a:sym typeface="Consolas"/>
              </a:rPr>
              <a:t> gvcf/SRR1205973_extract_GATK.g.vcf \</a:t>
            </a:r>
            <a:endParaRPr sz="1600">
              <a:solidFill>
                <a:schemeClr val="dk1"/>
              </a:solidFill>
              <a:latin typeface="Consolas"/>
              <a:ea typeface="Consolas"/>
              <a:cs typeface="Consolas"/>
              <a:sym typeface="Consolas"/>
            </a:endParaRPr>
          </a:p>
          <a:p>
            <a:pPr marL="0" lvl="0" indent="0" algn="l" rtl="0">
              <a:lnSpc>
                <a:spcPct val="100000"/>
              </a:lnSpc>
              <a:spcBef>
                <a:spcPts val="0"/>
              </a:spcBef>
              <a:spcAft>
                <a:spcPts val="1600"/>
              </a:spcAft>
              <a:buNone/>
            </a:pPr>
            <a:r>
              <a:rPr lang="fr" sz="1600">
                <a:solidFill>
                  <a:srgbClr val="9900FF"/>
                </a:solidFill>
                <a:latin typeface="Consolas"/>
                <a:ea typeface="Consolas"/>
                <a:cs typeface="Consolas"/>
                <a:sym typeface="Consolas"/>
              </a:rPr>
              <a:t>-O</a:t>
            </a:r>
            <a:r>
              <a:rPr lang="fr" sz="1600">
                <a:solidFill>
                  <a:schemeClr val="dk1"/>
                </a:solidFill>
                <a:latin typeface="Consolas"/>
                <a:ea typeface="Consolas"/>
                <a:cs typeface="Consolas"/>
                <a:sym typeface="Consolas"/>
              </a:rPr>
              <a:t> gvcf/</a:t>
            </a:r>
            <a:r>
              <a:rPr lang="fr" sz="1500">
                <a:solidFill>
                  <a:schemeClr val="dk1"/>
                </a:solidFill>
                <a:latin typeface="Consolas"/>
                <a:ea typeface="Consolas"/>
                <a:cs typeface="Consolas"/>
                <a:sym typeface="Consolas"/>
              </a:rPr>
              <a:t>pool_</a:t>
            </a:r>
            <a:r>
              <a:rPr lang="fr" sz="1600">
                <a:solidFill>
                  <a:schemeClr val="dk1"/>
                </a:solidFill>
                <a:latin typeface="Consolas"/>
                <a:ea typeface="Consolas"/>
                <a:cs typeface="Consolas"/>
                <a:sym typeface="Consolas"/>
              </a:rPr>
              <a:t>GATK.g.vcf</a:t>
            </a:r>
            <a:endParaRPr sz="1600">
              <a:solidFill>
                <a:srgbClr val="666666"/>
              </a:solidFill>
              <a:latin typeface="Consolas"/>
              <a:ea typeface="Consolas"/>
              <a:cs typeface="Consolas"/>
              <a:sym typeface="Consolas"/>
            </a:endParaRPr>
          </a:p>
        </p:txBody>
      </p:sp>
      <p:sp>
        <p:nvSpPr>
          <p:cNvPr id="657" name="Google Shape;657;p9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fr"/>
              <a:t>63</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55"/>
                                        </p:tgtEl>
                                        <p:attrNameLst>
                                          <p:attrName>style.visibility</p:attrName>
                                        </p:attrNameLst>
                                      </p:cBhvr>
                                      <p:to>
                                        <p:strVal val="visible"/>
                                      </p:to>
                                    </p:set>
                                    <p:animEffect transition="in" filter="fade">
                                      <p:cBhvr>
                                        <p:cTn id="7" dur="1000"/>
                                        <p:tgtEl>
                                          <p:spTgt spid="6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661"/>
        <p:cNvGrpSpPr/>
        <p:nvPr/>
      </p:nvGrpSpPr>
      <p:grpSpPr>
        <a:xfrm>
          <a:off x="0" y="0"/>
          <a:ext cx="0" cy="0"/>
          <a:chOff x="0" y="0"/>
          <a:chExt cx="0" cy="0"/>
        </a:xfrm>
      </p:grpSpPr>
      <p:sp>
        <p:nvSpPr>
          <p:cNvPr id="662" name="Google Shape;662;p92"/>
          <p:cNvSpPr txBox="1">
            <a:spLocks noGrp="1"/>
          </p:cNvSpPr>
          <p:nvPr>
            <p:ph type="title"/>
          </p:nvPr>
        </p:nvSpPr>
        <p:spPr>
          <a:xfrm>
            <a:off x="311700" y="1277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a:t>Workflow - Variant Calling</a:t>
            </a:r>
            <a:endParaRPr/>
          </a:p>
        </p:txBody>
      </p:sp>
      <p:sp>
        <p:nvSpPr>
          <p:cNvPr id="663" name="Google Shape;663;p92"/>
          <p:cNvSpPr/>
          <p:nvPr/>
        </p:nvSpPr>
        <p:spPr>
          <a:xfrm>
            <a:off x="512425" y="1096350"/>
            <a:ext cx="1488900" cy="693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a:t>Alignment  Processé (BAM)</a:t>
            </a:r>
            <a:endParaRPr/>
          </a:p>
        </p:txBody>
      </p:sp>
      <p:sp>
        <p:nvSpPr>
          <p:cNvPr id="664" name="Google Shape;664;p92"/>
          <p:cNvSpPr/>
          <p:nvPr/>
        </p:nvSpPr>
        <p:spPr>
          <a:xfrm>
            <a:off x="4423425" y="1013400"/>
            <a:ext cx="1803000" cy="858900"/>
          </a:xfrm>
          <a:prstGeom prst="rect">
            <a:avLst/>
          </a:prstGeom>
          <a:solidFill>
            <a:srgbClr val="EA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t>Mpileup </a:t>
            </a:r>
            <a:endParaRPr b="1"/>
          </a:p>
          <a:p>
            <a:pPr marL="0" lvl="0" indent="0" algn="ctr" rtl="0">
              <a:spcBef>
                <a:spcPts val="0"/>
              </a:spcBef>
              <a:spcAft>
                <a:spcPts val="0"/>
              </a:spcAft>
              <a:buNone/>
            </a:pPr>
            <a:r>
              <a:rPr lang="fr" i="1"/>
              <a:t>-- samtools --</a:t>
            </a:r>
            <a:endParaRPr i="1"/>
          </a:p>
        </p:txBody>
      </p:sp>
      <p:cxnSp>
        <p:nvCxnSpPr>
          <p:cNvPr id="665" name="Google Shape;665;p92"/>
          <p:cNvCxnSpPr>
            <a:stCxn id="664" idx="3"/>
            <a:endCxn id="666" idx="1"/>
          </p:cNvCxnSpPr>
          <p:nvPr/>
        </p:nvCxnSpPr>
        <p:spPr>
          <a:xfrm>
            <a:off x="6226425" y="1442850"/>
            <a:ext cx="331800" cy="600"/>
          </a:xfrm>
          <a:prstGeom prst="bentConnector3">
            <a:avLst>
              <a:gd name="adj1" fmla="val 50019"/>
            </a:avLst>
          </a:prstGeom>
          <a:noFill/>
          <a:ln w="9525" cap="flat" cmpd="sng">
            <a:solidFill>
              <a:schemeClr val="dk2"/>
            </a:solidFill>
            <a:prstDash val="solid"/>
            <a:round/>
            <a:headEnd type="none" w="med" len="med"/>
            <a:tailEnd type="triangle" w="med" len="med"/>
          </a:ln>
        </p:spPr>
      </p:cxnSp>
      <p:cxnSp>
        <p:nvCxnSpPr>
          <p:cNvPr id="667" name="Google Shape;667;p92"/>
          <p:cNvCxnSpPr>
            <a:stCxn id="668" idx="3"/>
            <a:endCxn id="664" idx="1"/>
          </p:cNvCxnSpPr>
          <p:nvPr/>
        </p:nvCxnSpPr>
        <p:spPr>
          <a:xfrm>
            <a:off x="4111075" y="1442850"/>
            <a:ext cx="312300" cy="600"/>
          </a:xfrm>
          <a:prstGeom prst="bentConnector3">
            <a:avLst>
              <a:gd name="adj1" fmla="val 50008"/>
            </a:avLst>
          </a:prstGeom>
          <a:noFill/>
          <a:ln w="9525" cap="flat" cmpd="sng">
            <a:solidFill>
              <a:srgbClr val="B7B7B7"/>
            </a:solidFill>
            <a:prstDash val="solid"/>
            <a:round/>
            <a:headEnd type="none" w="med" len="med"/>
            <a:tailEnd type="triangle" w="med" len="med"/>
          </a:ln>
        </p:spPr>
      </p:cxnSp>
      <p:sp>
        <p:nvSpPr>
          <p:cNvPr id="666" name="Google Shape;666;p92"/>
          <p:cNvSpPr/>
          <p:nvPr/>
        </p:nvSpPr>
        <p:spPr>
          <a:xfrm>
            <a:off x="6558350" y="1013400"/>
            <a:ext cx="1803000" cy="858900"/>
          </a:xfrm>
          <a:prstGeom prst="rect">
            <a:avLst/>
          </a:prstGeom>
          <a:solidFill>
            <a:srgbClr val="EA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t>Varscan2</a:t>
            </a:r>
            <a:endParaRPr b="1"/>
          </a:p>
          <a:p>
            <a:pPr marL="0" lvl="0" indent="0" algn="ctr" rtl="0">
              <a:spcBef>
                <a:spcPts val="0"/>
              </a:spcBef>
              <a:spcAft>
                <a:spcPts val="0"/>
              </a:spcAft>
              <a:buNone/>
            </a:pPr>
            <a:r>
              <a:rPr lang="fr" i="1"/>
              <a:t>-- mpileup2cns --</a:t>
            </a:r>
            <a:endParaRPr i="1"/>
          </a:p>
        </p:txBody>
      </p:sp>
      <p:sp>
        <p:nvSpPr>
          <p:cNvPr id="669" name="Google Shape;669;p92"/>
          <p:cNvSpPr/>
          <p:nvPr/>
        </p:nvSpPr>
        <p:spPr>
          <a:xfrm>
            <a:off x="2289825" y="2208825"/>
            <a:ext cx="1821300" cy="8589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t>Haplotype Caller</a:t>
            </a:r>
            <a:endParaRPr b="1"/>
          </a:p>
          <a:p>
            <a:pPr marL="0" lvl="0" indent="0" algn="ctr" rtl="0">
              <a:spcBef>
                <a:spcPts val="0"/>
              </a:spcBef>
              <a:spcAft>
                <a:spcPts val="0"/>
              </a:spcAft>
              <a:buNone/>
            </a:pPr>
            <a:r>
              <a:rPr lang="fr" i="1"/>
              <a:t>-- GATK --</a:t>
            </a:r>
            <a:endParaRPr i="1"/>
          </a:p>
        </p:txBody>
      </p:sp>
      <p:cxnSp>
        <p:nvCxnSpPr>
          <p:cNvPr id="670" name="Google Shape;670;p92"/>
          <p:cNvCxnSpPr>
            <a:stCxn id="663" idx="2"/>
            <a:endCxn id="669" idx="1"/>
          </p:cNvCxnSpPr>
          <p:nvPr/>
        </p:nvCxnSpPr>
        <p:spPr>
          <a:xfrm rot="-5400000" flipH="1">
            <a:off x="1348825" y="1697400"/>
            <a:ext cx="849000" cy="1032900"/>
          </a:xfrm>
          <a:prstGeom prst="bentConnector2">
            <a:avLst/>
          </a:prstGeom>
          <a:noFill/>
          <a:ln w="9525" cap="flat" cmpd="sng">
            <a:solidFill>
              <a:srgbClr val="B7B7B7"/>
            </a:solidFill>
            <a:prstDash val="solid"/>
            <a:round/>
            <a:headEnd type="none" w="med" len="med"/>
            <a:tailEnd type="triangle" w="med" len="med"/>
          </a:ln>
        </p:spPr>
      </p:cxnSp>
      <p:sp>
        <p:nvSpPr>
          <p:cNvPr id="671" name="Google Shape;671;p92"/>
          <p:cNvSpPr/>
          <p:nvPr/>
        </p:nvSpPr>
        <p:spPr>
          <a:xfrm>
            <a:off x="2594625" y="3578200"/>
            <a:ext cx="2569800" cy="858900"/>
          </a:xfrm>
          <a:prstGeom prst="rect">
            <a:avLst/>
          </a:prstGeom>
          <a:solidFill>
            <a:srgbClr val="D9D2E9"/>
          </a:solidFill>
          <a:ln w="9525" cap="flat" cmpd="sng">
            <a:solidFill>
              <a:schemeClr val="dk2"/>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t>Variant calling sans génome de référence </a:t>
            </a:r>
            <a:endParaRPr b="1"/>
          </a:p>
          <a:p>
            <a:pPr marL="0" lvl="0" indent="0" algn="ctr" rtl="0">
              <a:spcBef>
                <a:spcPts val="0"/>
              </a:spcBef>
              <a:spcAft>
                <a:spcPts val="0"/>
              </a:spcAft>
              <a:buNone/>
            </a:pPr>
            <a:r>
              <a:rPr lang="fr" i="1"/>
              <a:t>-- DiscoSNP --</a:t>
            </a:r>
            <a:endParaRPr i="1"/>
          </a:p>
        </p:txBody>
      </p:sp>
      <p:sp>
        <p:nvSpPr>
          <p:cNvPr id="672" name="Google Shape;672;p92"/>
          <p:cNvSpPr/>
          <p:nvPr/>
        </p:nvSpPr>
        <p:spPr>
          <a:xfrm>
            <a:off x="549400" y="3721300"/>
            <a:ext cx="1027500" cy="572700"/>
          </a:xfrm>
          <a:prstGeom prst="roundRect">
            <a:avLst>
              <a:gd name="adj" fmla="val 16667"/>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a:t>Reads (Fastq)</a:t>
            </a:r>
            <a:endParaRPr/>
          </a:p>
        </p:txBody>
      </p:sp>
      <p:cxnSp>
        <p:nvCxnSpPr>
          <p:cNvPr id="673" name="Google Shape;673;p92"/>
          <p:cNvCxnSpPr>
            <a:stCxn id="672" idx="3"/>
            <a:endCxn id="671" idx="1"/>
          </p:cNvCxnSpPr>
          <p:nvPr/>
        </p:nvCxnSpPr>
        <p:spPr>
          <a:xfrm>
            <a:off x="1576900" y="4007650"/>
            <a:ext cx="1017600" cy="600"/>
          </a:xfrm>
          <a:prstGeom prst="bentConnector3">
            <a:avLst>
              <a:gd name="adj1" fmla="val 50006"/>
            </a:avLst>
          </a:prstGeom>
          <a:noFill/>
          <a:ln w="9525" cap="flat" cmpd="sng">
            <a:solidFill>
              <a:srgbClr val="B7B7B7"/>
            </a:solidFill>
            <a:prstDash val="solid"/>
            <a:round/>
            <a:headEnd type="none" w="med" len="med"/>
            <a:tailEnd type="triangle" w="med" len="med"/>
          </a:ln>
        </p:spPr>
      </p:cxnSp>
      <p:cxnSp>
        <p:nvCxnSpPr>
          <p:cNvPr id="674" name="Google Shape;674;p92"/>
          <p:cNvCxnSpPr/>
          <p:nvPr/>
        </p:nvCxnSpPr>
        <p:spPr>
          <a:xfrm>
            <a:off x="366475" y="3309375"/>
            <a:ext cx="7848600" cy="0"/>
          </a:xfrm>
          <a:prstGeom prst="straightConnector1">
            <a:avLst/>
          </a:prstGeom>
          <a:noFill/>
          <a:ln w="9525" cap="flat" cmpd="sng">
            <a:solidFill>
              <a:srgbClr val="999999"/>
            </a:solidFill>
            <a:prstDash val="lgDash"/>
            <a:round/>
            <a:headEnd type="none" w="med" len="med"/>
            <a:tailEnd type="none" w="med" len="med"/>
          </a:ln>
        </p:spPr>
      </p:cxnSp>
      <p:sp>
        <p:nvSpPr>
          <p:cNvPr id="668" name="Google Shape;668;p92"/>
          <p:cNvSpPr/>
          <p:nvPr/>
        </p:nvSpPr>
        <p:spPr>
          <a:xfrm>
            <a:off x="2308075" y="983550"/>
            <a:ext cx="1803000" cy="918600"/>
          </a:xfrm>
          <a:prstGeom prst="rect">
            <a:avLst/>
          </a:prstGeom>
          <a:solidFill>
            <a:srgbClr val="EA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i="1"/>
              <a:t>[Optionnel] </a:t>
            </a:r>
            <a:endParaRPr b="1" i="1"/>
          </a:p>
          <a:p>
            <a:pPr marL="0" lvl="0" indent="0" algn="ctr" rtl="0">
              <a:spcBef>
                <a:spcPts val="0"/>
              </a:spcBef>
              <a:spcAft>
                <a:spcPts val="0"/>
              </a:spcAft>
              <a:buNone/>
            </a:pPr>
            <a:r>
              <a:rPr lang="fr" b="1"/>
              <a:t>Local Indel Realignment </a:t>
            </a:r>
            <a:endParaRPr b="1"/>
          </a:p>
          <a:p>
            <a:pPr marL="0" lvl="0" indent="0" algn="ctr" rtl="0">
              <a:spcBef>
                <a:spcPts val="0"/>
              </a:spcBef>
              <a:spcAft>
                <a:spcPts val="0"/>
              </a:spcAft>
              <a:buNone/>
            </a:pPr>
            <a:r>
              <a:rPr lang="fr" i="1"/>
              <a:t>-- GATK --</a:t>
            </a:r>
            <a:endParaRPr i="1"/>
          </a:p>
        </p:txBody>
      </p:sp>
      <p:cxnSp>
        <p:nvCxnSpPr>
          <p:cNvPr id="675" name="Google Shape;675;p92"/>
          <p:cNvCxnSpPr>
            <a:stCxn id="663" idx="3"/>
            <a:endCxn id="668" idx="1"/>
          </p:cNvCxnSpPr>
          <p:nvPr/>
        </p:nvCxnSpPr>
        <p:spPr>
          <a:xfrm>
            <a:off x="2001325" y="1442850"/>
            <a:ext cx="306900" cy="600"/>
          </a:xfrm>
          <a:prstGeom prst="bentConnector3">
            <a:avLst>
              <a:gd name="adj1" fmla="val 49976"/>
            </a:avLst>
          </a:prstGeom>
          <a:noFill/>
          <a:ln w="9525" cap="flat" cmpd="sng">
            <a:solidFill>
              <a:srgbClr val="B7B7B7"/>
            </a:solidFill>
            <a:prstDash val="solid"/>
            <a:round/>
            <a:headEnd type="none" w="med" len="med"/>
            <a:tailEnd type="triangle" w="med" len="med"/>
          </a:ln>
        </p:spPr>
      </p:cxnSp>
      <p:sp>
        <p:nvSpPr>
          <p:cNvPr id="676" name="Google Shape;676;p92"/>
          <p:cNvSpPr txBox="1">
            <a:spLocks noGrp="1"/>
          </p:cNvSpPr>
          <p:nvPr>
            <p:ph type="sldNum" idx="12"/>
          </p:nvPr>
        </p:nvSpPr>
        <p:spPr>
          <a:xfrm>
            <a:off x="8548658" y="4739417"/>
            <a:ext cx="548700" cy="393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fr"/>
              <a:t>64</a:t>
            </a:fld>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680"/>
        <p:cNvGrpSpPr/>
        <p:nvPr/>
      </p:nvGrpSpPr>
      <p:grpSpPr>
        <a:xfrm>
          <a:off x="0" y="0"/>
          <a:ext cx="0" cy="0"/>
          <a:chOff x="0" y="0"/>
          <a:chExt cx="0" cy="0"/>
        </a:xfrm>
      </p:grpSpPr>
      <p:sp>
        <p:nvSpPr>
          <p:cNvPr id="681" name="Google Shape;681;p93"/>
          <p:cNvSpPr txBox="1"/>
          <p:nvPr/>
        </p:nvSpPr>
        <p:spPr>
          <a:xfrm>
            <a:off x="235500" y="127775"/>
            <a:ext cx="85206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 sz="2800">
                <a:solidFill>
                  <a:srgbClr val="3D85C6"/>
                </a:solidFill>
                <a:latin typeface="Trebuchet MS"/>
                <a:ea typeface="Trebuchet MS"/>
                <a:cs typeface="Trebuchet MS"/>
                <a:sym typeface="Trebuchet MS"/>
              </a:rPr>
              <a:t>Samtools mpileup/Varscan2</a:t>
            </a:r>
            <a:endParaRPr sz="2800">
              <a:solidFill>
                <a:srgbClr val="3D85C6"/>
              </a:solidFill>
              <a:latin typeface="Trebuchet MS"/>
              <a:ea typeface="Trebuchet MS"/>
              <a:cs typeface="Trebuchet MS"/>
              <a:sym typeface="Trebuchet MS"/>
            </a:endParaRPr>
          </a:p>
        </p:txBody>
      </p:sp>
      <p:sp>
        <p:nvSpPr>
          <p:cNvPr id="682" name="Google Shape;682;p93"/>
          <p:cNvSpPr txBox="1"/>
          <p:nvPr/>
        </p:nvSpPr>
        <p:spPr>
          <a:xfrm>
            <a:off x="0" y="2571750"/>
            <a:ext cx="9144000" cy="2511300"/>
          </a:xfrm>
          <a:prstGeom prst="rect">
            <a:avLst/>
          </a:prstGeom>
          <a:solidFill>
            <a:srgbClr val="F3F3F3"/>
          </a:solidFill>
          <a:ln w="9525" cap="flat" cmpd="sng">
            <a:solidFill>
              <a:srgbClr val="4A86E8"/>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 sz="1600">
                <a:solidFill>
                  <a:srgbClr val="666666"/>
                </a:solidFill>
                <a:latin typeface="Consolas"/>
                <a:ea typeface="Consolas"/>
                <a:cs typeface="Consolas"/>
                <a:sym typeface="Consolas"/>
              </a:rPr>
              <a:t># L’aide de Varscan s’affiche avec le lancement de </a:t>
            </a:r>
            <a:r>
              <a:rPr lang="fr" sz="1600">
                <a:latin typeface="Consolas"/>
                <a:ea typeface="Consolas"/>
                <a:cs typeface="Consolas"/>
                <a:sym typeface="Consolas"/>
              </a:rPr>
              <a:t>$</a:t>
            </a:r>
            <a:r>
              <a:rPr lang="fr" sz="1600">
                <a:solidFill>
                  <a:srgbClr val="666666"/>
                </a:solidFill>
                <a:latin typeface="Consolas"/>
                <a:ea typeface="Consolas"/>
                <a:cs typeface="Consolas"/>
                <a:sym typeface="Consolas"/>
              </a:rPr>
              <a:t> </a:t>
            </a:r>
            <a:r>
              <a:rPr lang="fr" sz="1600" b="1">
                <a:solidFill>
                  <a:srgbClr val="4A86E8"/>
                </a:solidFill>
                <a:latin typeface="Consolas"/>
                <a:ea typeface="Consolas"/>
                <a:cs typeface="Consolas"/>
                <a:sym typeface="Consolas"/>
              </a:rPr>
              <a:t>varscan</a:t>
            </a:r>
            <a:r>
              <a:rPr lang="fr" sz="1600">
                <a:solidFill>
                  <a:srgbClr val="666666"/>
                </a:solidFill>
                <a:latin typeface="Consolas"/>
                <a:ea typeface="Consolas"/>
                <a:cs typeface="Consolas"/>
                <a:sym typeface="Consolas"/>
              </a:rPr>
              <a:t> (v2.4.3)</a:t>
            </a:r>
            <a:endParaRPr sz="1600">
              <a:solidFill>
                <a:srgbClr val="666666"/>
              </a:solidFill>
              <a:latin typeface="Consolas"/>
              <a:ea typeface="Consolas"/>
              <a:cs typeface="Consolas"/>
              <a:sym typeface="Consolas"/>
            </a:endParaRPr>
          </a:p>
          <a:p>
            <a:pPr marL="0" lvl="0" indent="0" algn="l" rtl="0">
              <a:spcBef>
                <a:spcPts val="0"/>
              </a:spcBef>
              <a:spcAft>
                <a:spcPts val="0"/>
              </a:spcAft>
              <a:buNone/>
            </a:pPr>
            <a:r>
              <a:rPr lang="fr" sz="1600">
                <a:solidFill>
                  <a:srgbClr val="666666"/>
                </a:solidFill>
                <a:latin typeface="Consolas"/>
                <a:ea typeface="Consolas"/>
                <a:cs typeface="Consolas"/>
                <a:sym typeface="Consolas"/>
              </a:rPr>
              <a:t># Affichage de l’aide de varscan mpileup2cns</a:t>
            </a:r>
            <a:endParaRPr sz="1600">
              <a:solidFill>
                <a:srgbClr val="4A86E8"/>
              </a:solidFill>
              <a:latin typeface="Consolas"/>
              <a:ea typeface="Consolas"/>
              <a:cs typeface="Consolas"/>
              <a:sym typeface="Consolas"/>
            </a:endParaRPr>
          </a:p>
          <a:p>
            <a:pPr marL="0" lvl="0" indent="0" algn="l" rtl="0">
              <a:lnSpc>
                <a:spcPct val="115000"/>
              </a:lnSpc>
              <a:spcBef>
                <a:spcPts val="0"/>
              </a:spcBef>
              <a:spcAft>
                <a:spcPts val="0"/>
              </a:spcAft>
              <a:buNone/>
            </a:pPr>
            <a:r>
              <a:rPr lang="fr" sz="1600">
                <a:solidFill>
                  <a:schemeClr val="dk1"/>
                </a:solidFill>
                <a:latin typeface="Consolas"/>
                <a:ea typeface="Consolas"/>
                <a:cs typeface="Consolas"/>
                <a:sym typeface="Consolas"/>
              </a:rPr>
              <a:t>$ </a:t>
            </a:r>
            <a:r>
              <a:rPr lang="fr" sz="1600" b="1">
                <a:solidFill>
                  <a:srgbClr val="4A86E8"/>
                </a:solidFill>
                <a:latin typeface="Consolas"/>
                <a:ea typeface="Consolas"/>
                <a:cs typeface="Consolas"/>
                <a:sym typeface="Consolas"/>
              </a:rPr>
              <a:t>varscan mpileup2cns</a:t>
            </a:r>
            <a:r>
              <a:rPr lang="fr" sz="1500" b="1">
                <a:solidFill>
                  <a:srgbClr val="FF9900"/>
                </a:solidFill>
                <a:latin typeface="Consolas"/>
                <a:ea typeface="Consolas"/>
                <a:cs typeface="Consolas"/>
                <a:sym typeface="Consolas"/>
              </a:rPr>
              <a:t> </a:t>
            </a:r>
            <a:r>
              <a:rPr lang="fr" sz="1500">
                <a:solidFill>
                  <a:srgbClr val="9900FF"/>
                </a:solidFill>
                <a:latin typeface="Consolas"/>
                <a:ea typeface="Consolas"/>
                <a:cs typeface="Consolas"/>
                <a:sym typeface="Consolas"/>
              </a:rPr>
              <a:t>-h</a:t>
            </a:r>
            <a:endParaRPr sz="1500">
              <a:solidFill>
                <a:srgbClr val="9900FF"/>
              </a:solidFill>
              <a:latin typeface="Consolas"/>
              <a:ea typeface="Consolas"/>
              <a:cs typeface="Consolas"/>
              <a:sym typeface="Consolas"/>
            </a:endParaRPr>
          </a:p>
          <a:p>
            <a:pPr marL="0" lvl="0" indent="0" algn="l" rtl="0">
              <a:lnSpc>
                <a:spcPct val="115000"/>
              </a:lnSpc>
              <a:spcBef>
                <a:spcPts val="1600"/>
              </a:spcBef>
              <a:spcAft>
                <a:spcPts val="0"/>
              </a:spcAft>
              <a:buNone/>
            </a:pPr>
            <a:r>
              <a:rPr lang="fr" sz="1300">
                <a:solidFill>
                  <a:schemeClr val="dk1"/>
                </a:solidFill>
                <a:latin typeface="Consolas"/>
                <a:ea typeface="Consolas"/>
                <a:cs typeface="Consolas"/>
                <a:sym typeface="Consolas"/>
              </a:rPr>
              <a:t>USAGE: java -jar VarScan.jar mpileup2cns [pileup file] OPTIONS</a:t>
            </a:r>
            <a:endParaRPr sz="1300">
              <a:solidFill>
                <a:schemeClr val="dk1"/>
              </a:solidFill>
              <a:latin typeface="Consolas"/>
              <a:ea typeface="Consolas"/>
              <a:cs typeface="Consolas"/>
              <a:sym typeface="Consolas"/>
            </a:endParaRPr>
          </a:p>
          <a:p>
            <a:pPr marL="0" lvl="0" indent="0" algn="l" rtl="0">
              <a:lnSpc>
                <a:spcPct val="115000"/>
              </a:lnSpc>
              <a:spcBef>
                <a:spcPts val="0"/>
              </a:spcBef>
              <a:spcAft>
                <a:spcPts val="0"/>
              </a:spcAft>
              <a:buNone/>
            </a:pPr>
            <a:r>
              <a:rPr lang="fr" sz="1300">
                <a:solidFill>
                  <a:schemeClr val="dk1"/>
                </a:solidFill>
                <a:latin typeface="Consolas"/>
                <a:ea typeface="Consolas"/>
                <a:cs typeface="Consolas"/>
                <a:sym typeface="Consolas"/>
              </a:rPr>
              <a:t>mpileup file - The SAMtools mpileup file</a:t>
            </a:r>
            <a:endParaRPr sz="1300">
              <a:solidFill>
                <a:schemeClr val="dk1"/>
              </a:solidFill>
              <a:latin typeface="Consolas"/>
              <a:ea typeface="Consolas"/>
              <a:cs typeface="Consolas"/>
              <a:sym typeface="Consolas"/>
            </a:endParaRPr>
          </a:p>
          <a:p>
            <a:pPr marL="0" lvl="0" indent="0" algn="l" rtl="0">
              <a:lnSpc>
                <a:spcPct val="115000"/>
              </a:lnSpc>
              <a:spcBef>
                <a:spcPts val="0"/>
              </a:spcBef>
              <a:spcAft>
                <a:spcPts val="0"/>
              </a:spcAft>
              <a:buNone/>
            </a:pPr>
            <a:r>
              <a:rPr lang="fr" sz="1300">
                <a:solidFill>
                  <a:schemeClr val="dk1"/>
                </a:solidFill>
                <a:latin typeface="Consolas"/>
                <a:ea typeface="Consolas"/>
                <a:cs typeface="Consolas"/>
                <a:sym typeface="Consolas"/>
              </a:rPr>
              <a:t>OPTIONS:</a:t>
            </a:r>
            <a:endParaRPr sz="1300">
              <a:solidFill>
                <a:schemeClr val="dk1"/>
              </a:solidFill>
              <a:latin typeface="Consolas"/>
              <a:ea typeface="Consolas"/>
              <a:cs typeface="Consolas"/>
              <a:sym typeface="Consolas"/>
            </a:endParaRPr>
          </a:p>
          <a:p>
            <a:pPr marL="0" lvl="0" indent="0" algn="l" rtl="0">
              <a:lnSpc>
                <a:spcPct val="115000"/>
              </a:lnSpc>
              <a:spcBef>
                <a:spcPts val="0"/>
              </a:spcBef>
              <a:spcAft>
                <a:spcPts val="0"/>
              </a:spcAft>
              <a:buNone/>
            </a:pPr>
            <a:r>
              <a:rPr lang="fr" sz="1300">
                <a:solidFill>
                  <a:schemeClr val="dk1"/>
                </a:solidFill>
                <a:latin typeface="Consolas"/>
                <a:ea typeface="Consolas"/>
                <a:cs typeface="Consolas"/>
                <a:sym typeface="Consolas"/>
              </a:rPr>
              <a:t>    --min-coverage    Minimum read depth at a position to make a call [8]</a:t>
            </a:r>
            <a:endParaRPr sz="1300">
              <a:solidFill>
                <a:schemeClr val="dk1"/>
              </a:solidFill>
              <a:latin typeface="Consolas"/>
              <a:ea typeface="Consolas"/>
              <a:cs typeface="Consolas"/>
              <a:sym typeface="Consolas"/>
            </a:endParaRPr>
          </a:p>
          <a:p>
            <a:pPr marL="0" lvl="0" indent="0" algn="l" rtl="0">
              <a:lnSpc>
                <a:spcPct val="115000"/>
              </a:lnSpc>
              <a:spcBef>
                <a:spcPts val="0"/>
              </a:spcBef>
              <a:spcAft>
                <a:spcPts val="0"/>
              </a:spcAft>
              <a:buNone/>
            </a:pPr>
            <a:r>
              <a:rPr lang="fr" sz="1300">
                <a:solidFill>
                  <a:schemeClr val="dk1"/>
                </a:solidFill>
                <a:latin typeface="Consolas"/>
                <a:ea typeface="Consolas"/>
                <a:cs typeface="Consolas"/>
                <a:sym typeface="Consolas"/>
              </a:rPr>
              <a:t>    --min-reads2    Minimum supporting reads at a position to call variants [2]</a:t>
            </a:r>
            <a:endParaRPr sz="1300">
              <a:solidFill>
                <a:schemeClr val="dk1"/>
              </a:solidFill>
              <a:latin typeface="Consolas"/>
              <a:ea typeface="Consolas"/>
              <a:cs typeface="Consolas"/>
              <a:sym typeface="Consolas"/>
            </a:endParaRPr>
          </a:p>
          <a:p>
            <a:pPr marL="0" lvl="0" indent="0" algn="l" rtl="0">
              <a:lnSpc>
                <a:spcPct val="115000"/>
              </a:lnSpc>
              <a:spcBef>
                <a:spcPts val="0"/>
              </a:spcBef>
              <a:spcAft>
                <a:spcPts val="0"/>
              </a:spcAft>
              <a:buNone/>
            </a:pPr>
            <a:r>
              <a:rPr lang="fr" sz="1300">
                <a:solidFill>
                  <a:schemeClr val="dk1"/>
                </a:solidFill>
                <a:latin typeface="Consolas"/>
                <a:ea typeface="Consolas"/>
                <a:cs typeface="Consolas"/>
                <a:sym typeface="Consolas"/>
              </a:rPr>
              <a:t>    --min-avg-qual    Minimum base quality at a position to count a read [15]</a:t>
            </a:r>
            <a:endParaRPr sz="1300">
              <a:solidFill>
                <a:schemeClr val="dk1"/>
              </a:solidFill>
              <a:latin typeface="Consolas"/>
              <a:ea typeface="Consolas"/>
              <a:cs typeface="Consolas"/>
              <a:sym typeface="Consolas"/>
            </a:endParaRPr>
          </a:p>
          <a:p>
            <a:pPr marL="0" lvl="0" indent="0" algn="l" rtl="0">
              <a:lnSpc>
                <a:spcPct val="115000"/>
              </a:lnSpc>
              <a:spcBef>
                <a:spcPts val="0"/>
              </a:spcBef>
              <a:spcAft>
                <a:spcPts val="0"/>
              </a:spcAft>
              <a:buNone/>
            </a:pPr>
            <a:endParaRPr sz="1300">
              <a:solidFill>
                <a:schemeClr val="dk1"/>
              </a:solidFill>
              <a:latin typeface="Consolas"/>
              <a:ea typeface="Consolas"/>
              <a:cs typeface="Consolas"/>
              <a:sym typeface="Consolas"/>
            </a:endParaRPr>
          </a:p>
          <a:p>
            <a:pPr marL="0" lvl="0" indent="0" algn="l" rtl="0">
              <a:lnSpc>
                <a:spcPct val="115000"/>
              </a:lnSpc>
              <a:spcBef>
                <a:spcPts val="0"/>
              </a:spcBef>
              <a:spcAft>
                <a:spcPts val="0"/>
              </a:spcAft>
              <a:buNone/>
            </a:pPr>
            <a:endParaRPr sz="1300">
              <a:solidFill>
                <a:schemeClr val="dk1"/>
              </a:solidFill>
              <a:latin typeface="Consolas"/>
              <a:ea typeface="Consolas"/>
              <a:cs typeface="Consolas"/>
              <a:sym typeface="Consolas"/>
            </a:endParaRPr>
          </a:p>
          <a:p>
            <a:pPr marL="0" lvl="0" indent="0" algn="l" rtl="0">
              <a:lnSpc>
                <a:spcPct val="115000"/>
              </a:lnSpc>
              <a:spcBef>
                <a:spcPts val="0"/>
              </a:spcBef>
              <a:spcAft>
                <a:spcPts val="0"/>
              </a:spcAft>
              <a:buNone/>
            </a:pPr>
            <a:endParaRPr sz="1300">
              <a:solidFill>
                <a:srgbClr val="FF9900"/>
              </a:solidFill>
              <a:latin typeface="Consolas"/>
              <a:ea typeface="Consolas"/>
              <a:cs typeface="Consolas"/>
              <a:sym typeface="Consolas"/>
            </a:endParaRPr>
          </a:p>
          <a:p>
            <a:pPr marL="0" lvl="0" indent="0" algn="l" rtl="0">
              <a:lnSpc>
                <a:spcPct val="115000"/>
              </a:lnSpc>
              <a:spcBef>
                <a:spcPts val="1600"/>
              </a:spcBef>
              <a:spcAft>
                <a:spcPts val="0"/>
              </a:spcAft>
              <a:buNone/>
            </a:pPr>
            <a:endParaRPr sz="1300">
              <a:solidFill>
                <a:schemeClr val="dk1"/>
              </a:solidFill>
              <a:latin typeface="Consolas"/>
              <a:ea typeface="Consolas"/>
              <a:cs typeface="Consolas"/>
              <a:sym typeface="Consolas"/>
            </a:endParaRPr>
          </a:p>
          <a:p>
            <a:pPr marL="0" lvl="0" indent="0" algn="l" rtl="0">
              <a:lnSpc>
                <a:spcPct val="115000"/>
              </a:lnSpc>
              <a:spcBef>
                <a:spcPts val="1600"/>
              </a:spcBef>
              <a:spcAft>
                <a:spcPts val="0"/>
              </a:spcAft>
              <a:buNone/>
            </a:pPr>
            <a:endParaRPr sz="1300">
              <a:solidFill>
                <a:srgbClr val="666666"/>
              </a:solidFill>
              <a:latin typeface="Consolas"/>
              <a:ea typeface="Consolas"/>
              <a:cs typeface="Consolas"/>
              <a:sym typeface="Consolas"/>
            </a:endParaRPr>
          </a:p>
        </p:txBody>
      </p:sp>
      <p:sp>
        <p:nvSpPr>
          <p:cNvPr id="683" name="Google Shape;683;p93"/>
          <p:cNvSpPr txBox="1"/>
          <p:nvPr/>
        </p:nvSpPr>
        <p:spPr>
          <a:xfrm>
            <a:off x="0" y="700475"/>
            <a:ext cx="9144000" cy="1717200"/>
          </a:xfrm>
          <a:prstGeom prst="rect">
            <a:avLst/>
          </a:prstGeom>
          <a:solidFill>
            <a:srgbClr val="F3F3F3"/>
          </a:solidFill>
          <a:ln w="9525" cap="flat" cmpd="sng">
            <a:solidFill>
              <a:srgbClr val="4A86E8"/>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 sz="1600">
                <a:solidFill>
                  <a:srgbClr val="666666"/>
                </a:solidFill>
                <a:latin typeface="Consolas"/>
                <a:ea typeface="Consolas"/>
                <a:cs typeface="Consolas"/>
                <a:sym typeface="Consolas"/>
              </a:rPr>
              <a:t># Affichage de l’aide de samtools mpileup</a:t>
            </a:r>
            <a:endParaRPr sz="1600">
              <a:solidFill>
                <a:srgbClr val="4A86E8"/>
              </a:solidFill>
              <a:latin typeface="Consolas"/>
              <a:ea typeface="Consolas"/>
              <a:cs typeface="Consolas"/>
              <a:sym typeface="Consolas"/>
            </a:endParaRPr>
          </a:p>
          <a:p>
            <a:pPr marL="0" lvl="0" indent="0" algn="l" rtl="0">
              <a:lnSpc>
                <a:spcPct val="115000"/>
              </a:lnSpc>
              <a:spcBef>
                <a:spcPts val="0"/>
              </a:spcBef>
              <a:spcAft>
                <a:spcPts val="0"/>
              </a:spcAft>
              <a:buNone/>
            </a:pPr>
            <a:r>
              <a:rPr lang="fr" sz="1600">
                <a:solidFill>
                  <a:schemeClr val="dk1"/>
                </a:solidFill>
                <a:latin typeface="Consolas"/>
                <a:ea typeface="Consolas"/>
                <a:cs typeface="Consolas"/>
                <a:sym typeface="Consolas"/>
              </a:rPr>
              <a:t>$ </a:t>
            </a:r>
            <a:r>
              <a:rPr lang="fr" sz="1600" b="1">
                <a:solidFill>
                  <a:srgbClr val="4A86E8"/>
                </a:solidFill>
                <a:latin typeface="Consolas"/>
                <a:ea typeface="Consolas"/>
                <a:cs typeface="Consolas"/>
                <a:sym typeface="Consolas"/>
              </a:rPr>
              <a:t>samtools mpileup</a:t>
            </a:r>
            <a:endParaRPr sz="1600" b="1">
              <a:solidFill>
                <a:srgbClr val="4A86E8"/>
              </a:solidFill>
              <a:latin typeface="Consolas"/>
              <a:ea typeface="Consolas"/>
              <a:cs typeface="Consolas"/>
              <a:sym typeface="Consolas"/>
            </a:endParaRPr>
          </a:p>
          <a:p>
            <a:pPr marL="0" lvl="0" indent="0" algn="l" rtl="0">
              <a:lnSpc>
                <a:spcPct val="115000"/>
              </a:lnSpc>
              <a:spcBef>
                <a:spcPts val="1600"/>
              </a:spcBef>
              <a:spcAft>
                <a:spcPts val="0"/>
              </a:spcAft>
              <a:buNone/>
            </a:pPr>
            <a:r>
              <a:rPr lang="fr" sz="1600">
                <a:latin typeface="Consolas"/>
                <a:ea typeface="Consolas"/>
                <a:cs typeface="Consolas"/>
                <a:sym typeface="Consolas"/>
              </a:rPr>
              <a:t>Usage: samtools mpileup [options] in1.bam [in2.bam [...]]</a:t>
            </a:r>
            <a:endParaRPr sz="1600">
              <a:latin typeface="Consolas"/>
              <a:ea typeface="Consolas"/>
              <a:cs typeface="Consolas"/>
              <a:sym typeface="Consolas"/>
            </a:endParaRPr>
          </a:p>
          <a:p>
            <a:pPr marL="0" lvl="0" indent="0" algn="l" rtl="0">
              <a:lnSpc>
                <a:spcPct val="115000"/>
              </a:lnSpc>
              <a:spcBef>
                <a:spcPts val="1600"/>
              </a:spcBef>
              <a:spcAft>
                <a:spcPts val="0"/>
              </a:spcAft>
              <a:buNone/>
            </a:pPr>
            <a:r>
              <a:rPr lang="fr" sz="1600">
                <a:latin typeface="Consolas"/>
                <a:ea typeface="Consolas"/>
                <a:cs typeface="Consolas"/>
                <a:sym typeface="Consolas"/>
              </a:rPr>
              <a:t>-q, --min-MQ INT    	skip alignments with mapQ smaller than INT [0]</a:t>
            </a:r>
            <a:endParaRPr sz="1600">
              <a:latin typeface="Consolas"/>
              <a:ea typeface="Consolas"/>
              <a:cs typeface="Consolas"/>
              <a:sym typeface="Consolas"/>
            </a:endParaRPr>
          </a:p>
          <a:p>
            <a:pPr marL="0" lvl="0" indent="0" algn="l" rtl="0">
              <a:lnSpc>
                <a:spcPct val="115000"/>
              </a:lnSpc>
              <a:spcBef>
                <a:spcPts val="1600"/>
              </a:spcBef>
              <a:spcAft>
                <a:spcPts val="0"/>
              </a:spcAft>
              <a:buNone/>
            </a:pPr>
            <a:endParaRPr sz="1600">
              <a:solidFill>
                <a:srgbClr val="4A86E8"/>
              </a:solidFill>
              <a:latin typeface="Consolas"/>
              <a:ea typeface="Consolas"/>
              <a:cs typeface="Consolas"/>
              <a:sym typeface="Consolas"/>
            </a:endParaRPr>
          </a:p>
          <a:p>
            <a:pPr marL="0" lvl="0" indent="0" algn="l" rtl="0">
              <a:lnSpc>
                <a:spcPct val="115000"/>
              </a:lnSpc>
              <a:spcBef>
                <a:spcPts val="1600"/>
              </a:spcBef>
              <a:spcAft>
                <a:spcPts val="0"/>
              </a:spcAft>
              <a:buNone/>
            </a:pPr>
            <a:endParaRPr sz="1500">
              <a:solidFill>
                <a:schemeClr val="dk1"/>
              </a:solidFill>
              <a:latin typeface="Consolas"/>
              <a:ea typeface="Consolas"/>
              <a:cs typeface="Consolas"/>
              <a:sym typeface="Consolas"/>
            </a:endParaRPr>
          </a:p>
          <a:p>
            <a:pPr marL="0" lvl="0" indent="0" algn="l" rtl="0">
              <a:lnSpc>
                <a:spcPct val="115000"/>
              </a:lnSpc>
              <a:spcBef>
                <a:spcPts val="1600"/>
              </a:spcBef>
              <a:spcAft>
                <a:spcPts val="0"/>
              </a:spcAft>
              <a:buNone/>
            </a:pPr>
            <a:endParaRPr sz="1600">
              <a:solidFill>
                <a:srgbClr val="666666"/>
              </a:solidFill>
              <a:latin typeface="Consolas"/>
              <a:ea typeface="Consolas"/>
              <a:cs typeface="Consolas"/>
              <a:sym typeface="Consolas"/>
            </a:endParaRPr>
          </a:p>
        </p:txBody>
      </p:sp>
      <p:sp>
        <p:nvSpPr>
          <p:cNvPr id="684" name="Google Shape;684;p9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fr"/>
              <a:t>65</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82"/>
                                        </p:tgtEl>
                                        <p:attrNameLst>
                                          <p:attrName>style.visibility</p:attrName>
                                        </p:attrNameLst>
                                      </p:cBhvr>
                                      <p:to>
                                        <p:strVal val="visible"/>
                                      </p:to>
                                    </p:set>
                                    <p:animEffect transition="in" filter="fade">
                                      <p:cBhvr>
                                        <p:cTn id="7" dur="1000"/>
                                        <p:tgtEl>
                                          <p:spTgt spid="6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688"/>
        <p:cNvGrpSpPr/>
        <p:nvPr/>
      </p:nvGrpSpPr>
      <p:grpSpPr>
        <a:xfrm>
          <a:off x="0" y="0"/>
          <a:ext cx="0" cy="0"/>
          <a:chOff x="0" y="0"/>
          <a:chExt cx="0" cy="0"/>
        </a:xfrm>
      </p:grpSpPr>
      <p:sp>
        <p:nvSpPr>
          <p:cNvPr id="689" name="Google Shape;689;p94"/>
          <p:cNvSpPr txBox="1"/>
          <p:nvPr/>
        </p:nvSpPr>
        <p:spPr>
          <a:xfrm>
            <a:off x="235500" y="127775"/>
            <a:ext cx="85206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 sz="2800">
                <a:solidFill>
                  <a:srgbClr val="3D85C6"/>
                </a:solidFill>
                <a:latin typeface="Trebuchet MS"/>
                <a:ea typeface="Trebuchet MS"/>
                <a:cs typeface="Trebuchet MS"/>
                <a:sym typeface="Trebuchet MS"/>
              </a:rPr>
              <a:t>Samtools mpileup/Varscan2</a:t>
            </a:r>
            <a:endParaRPr sz="2800">
              <a:solidFill>
                <a:srgbClr val="3D85C6"/>
              </a:solidFill>
              <a:latin typeface="Trebuchet MS"/>
              <a:ea typeface="Trebuchet MS"/>
              <a:cs typeface="Trebuchet MS"/>
              <a:sym typeface="Trebuchet MS"/>
            </a:endParaRPr>
          </a:p>
        </p:txBody>
      </p:sp>
      <p:sp>
        <p:nvSpPr>
          <p:cNvPr id="690" name="Google Shape;690;p94"/>
          <p:cNvSpPr txBox="1"/>
          <p:nvPr/>
        </p:nvSpPr>
        <p:spPr>
          <a:xfrm>
            <a:off x="0" y="843575"/>
            <a:ext cx="9144000" cy="2785200"/>
          </a:xfrm>
          <a:prstGeom prst="rect">
            <a:avLst/>
          </a:prstGeom>
          <a:solidFill>
            <a:srgbClr val="F3F3F3"/>
          </a:solidFill>
          <a:ln w="9525" cap="flat" cmpd="sng">
            <a:solidFill>
              <a:srgbClr val="4A86E8"/>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 sz="1600">
                <a:solidFill>
                  <a:srgbClr val="666666"/>
                </a:solidFill>
                <a:latin typeface="Consolas"/>
                <a:ea typeface="Consolas"/>
                <a:cs typeface="Consolas"/>
                <a:sym typeface="Consolas"/>
              </a:rPr>
              <a:t># Creation d’un nouveau dossier</a:t>
            </a:r>
            <a:endParaRPr sz="1600">
              <a:solidFill>
                <a:srgbClr val="666666"/>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fr" sz="1600" b="1">
                <a:solidFill>
                  <a:schemeClr val="dk1"/>
                </a:solidFill>
                <a:latin typeface="Consolas"/>
                <a:ea typeface="Consolas"/>
                <a:cs typeface="Consolas"/>
                <a:sym typeface="Consolas"/>
              </a:rPr>
              <a:t>$</a:t>
            </a:r>
            <a:r>
              <a:rPr lang="fr" sz="1600">
                <a:solidFill>
                  <a:schemeClr val="dk1"/>
                </a:solidFill>
                <a:latin typeface="Consolas"/>
                <a:ea typeface="Consolas"/>
                <a:cs typeface="Consolas"/>
                <a:sym typeface="Consolas"/>
              </a:rPr>
              <a:t> </a:t>
            </a:r>
            <a:r>
              <a:rPr lang="fr" sz="1600" b="1">
                <a:solidFill>
                  <a:srgbClr val="4A86E8"/>
                </a:solidFill>
                <a:latin typeface="Consolas"/>
                <a:ea typeface="Consolas"/>
                <a:cs typeface="Consolas"/>
                <a:sym typeface="Consolas"/>
              </a:rPr>
              <a:t>cd</a:t>
            </a:r>
            <a:r>
              <a:rPr lang="fr" sz="1600">
                <a:solidFill>
                  <a:schemeClr val="dk1"/>
                </a:solidFill>
                <a:latin typeface="Consolas"/>
                <a:ea typeface="Consolas"/>
                <a:cs typeface="Consolas"/>
                <a:sym typeface="Consolas"/>
              </a:rPr>
              <a:t> ..</a:t>
            </a:r>
            <a:endParaRPr sz="1600">
              <a:latin typeface="Consolas"/>
              <a:ea typeface="Consolas"/>
              <a:cs typeface="Consolas"/>
              <a:sym typeface="Consolas"/>
            </a:endParaRPr>
          </a:p>
          <a:p>
            <a:pPr marL="0" lvl="0" indent="0" algn="l" rtl="0">
              <a:spcBef>
                <a:spcPts val="0"/>
              </a:spcBef>
              <a:spcAft>
                <a:spcPts val="0"/>
              </a:spcAft>
              <a:buNone/>
            </a:pPr>
            <a:r>
              <a:rPr lang="fr" sz="1600" b="1">
                <a:latin typeface="Consolas"/>
                <a:ea typeface="Consolas"/>
                <a:cs typeface="Consolas"/>
                <a:sym typeface="Consolas"/>
              </a:rPr>
              <a:t>$</a:t>
            </a:r>
            <a:r>
              <a:rPr lang="fr" sz="1600">
                <a:solidFill>
                  <a:srgbClr val="666666"/>
                </a:solidFill>
                <a:latin typeface="Consolas"/>
                <a:ea typeface="Consolas"/>
                <a:cs typeface="Consolas"/>
                <a:sym typeface="Consolas"/>
              </a:rPr>
              <a:t> </a:t>
            </a:r>
            <a:r>
              <a:rPr lang="fr" sz="1600" b="1">
                <a:solidFill>
                  <a:srgbClr val="4A86E8"/>
                </a:solidFill>
                <a:latin typeface="Consolas"/>
                <a:ea typeface="Consolas"/>
                <a:cs typeface="Consolas"/>
                <a:sym typeface="Consolas"/>
              </a:rPr>
              <a:t>mkdir</a:t>
            </a:r>
            <a:r>
              <a:rPr lang="fr" sz="1600">
                <a:solidFill>
                  <a:srgbClr val="666666"/>
                </a:solidFill>
                <a:latin typeface="Consolas"/>
                <a:ea typeface="Consolas"/>
                <a:cs typeface="Consolas"/>
                <a:sym typeface="Consolas"/>
              </a:rPr>
              <a:t> </a:t>
            </a:r>
            <a:r>
              <a:rPr lang="fr" sz="1600">
                <a:solidFill>
                  <a:srgbClr val="9900FF"/>
                </a:solidFill>
                <a:latin typeface="Consolas"/>
                <a:ea typeface="Consolas"/>
                <a:cs typeface="Consolas"/>
                <a:sym typeface="Consolas"/>
              </a:rPr>
              <a:t>-p</a:t>
            </a:r>
            <a:r>
              <a:rPr lang="fr" sz="1600">
                <a:solidFill>
                  <a:srgbClr val="666666"/>
                </a:solidFill>
                <a:latin typeface="Consolas"/>
                <a:ea typeface="Consolas"/>
                <a:cs typeface="Consolas"/>
                <a:sym typeface="Consolas"/>
              </a:rPr>
              <a:t> </a:t>
            </a:r>
            <a:r>
              <a:rPr lang="fr" sz="1600">
                <a:latin typeface="Consolas"/>
                <a:ea typeface="Consolas"/>
                <a:cs typeface="Consolas"/>
                <a:sym typeface="Consolas"/>
              </a:rPr>
              <a:t>Varscan</a:t>
            </a:r>
            <a:endParaRPr sz="1600">
              <a:latin typeface="Consolas"/>
              <a:ea typeface="Consolas"/>
              <a:cs typeface="Consolas"/>
              <a:sym typeface="Consolas"/>
            </a:endParaRPr>
          </a:p>
          <a:p>
            <a:pPr marL="0" lvl="0" indent="0" algn="l" rtl="0">
              <a:spcBef>
                <a:spcPts val="0"/>
              </a:spcBef>
              <a:spcAft>
                <a:spcPts val="0"/>
              </a:spcAft>
              <a:buNone/>
            </a:pPr>
            <a:r>
              <a:rPr lang="fr" sz="1600" b="1">
                <a:latin typeface="Consolas"/>
                <a:ea typeface="Consolas"/>
                <a:cs typeface="Consolas"/>
                <a:sym typeface="Consolas"/>
              </a:rPr>
              <a:t>$</a:t>
            </a:r>
            <a:r>
              <a:rPr lang="fr" sz="1600">
                <a:latin typeface="Consolas"/>
                <a:ea typeface="Consolas"/>
                <a:cs typeface="Consolas"/>
                <a:sym typeface="Consolas"/>
              </a:rPr>
              <a:t> </a:t>
            </a:r>
            <a:r>
              <a:rPr lang="fr" sz="1600" b="1">
                <a:solidFill>
                  <a:srgbClr val="4A86E8"/>
                </a:solidFill>
                <a:latin typeface="Consolas"/>
                <a:ea typeface="Consolas"/>
                <a:cs typeface="Consolas"/>
                <a:sym typeface="Consolas"/>
              </a:rPr>
              <a:t>cd</a:t>
            </a:r>
            <a:r>
              <a:rPr lang="fr" sz="1600">
                <a:latin typeface="Consolas"/>
                <a:ea typeface="Consolas"/>
                <a:cs typeface="Consolas"/>
                <a:sym typeface="Consolas"/>
              </a:rPr>
              <a:t> Varscan</a:t>
            </a:r>
            <a:endParaRPr sz="1600">
              <a:latin typeface="Consolas"/>
              <a:ea typeface="Consolas"/>
              <a:cs typeface="Consolas"/>
              <a:sym typeface="Consolas"/>
            </a:endParaRPr>
          </a:p>
          <a:p>
            <a:pPr marL="0" lvl="0" indent="0" algn="l" rtl="0">
              <a:spcBef>
                <a:spcPts val="0"/>
              </a:spcBef>
              <a:spcAft>
                <a:spcPts val="0"/>
              </a:spcAft>
              <a:buNone/>
            </a:pPr>
            <a:endParaRPr sz="1600">
              <a:latin typeface="Consolas"/>
              <a:ea typeface="Consolas"/>
              <a:cs typeface="Consolas"/>
              <a:sym typeface="Consolas"/>
            </a:endParaRPr>
          </a:p>
          <a:p>
            <a:pPr marL="0" lvl="0" indent="0" algn="l" rtl="0">
              <a:spcBef>
                <a:spcPts val="0"/>
              </a:spcBef>
              <a:spcAft>
                <a:spcPts val="0"/>
              </a:spcAft>
              <a:buNone/>
            </a:pPr>
            <a:r>
              <a:rPr lang="fr" sz="1600">
                <a:solidFill>
                  <a:srgbClr val="666666"/>
                </a:solidFill>
                <a:latin typeface="Consolas"/>
                <a:ea typeface="Consolas"/>
                <a:cs typeface="Consolas"/>
                <a:sym typeface="Consolas"/>
              </a:rPr>
              <a:t># Conversion du fichier d’alignement “bam” en format “mpileup”</a:t>
            </a:r>
            <a:endParaRPr sz="1600">
              <a:solidFill>
                <a:srgbClr val="4A86E8"/>
              </a:solidFill>
              <a:latin typeface="Consolas"/>
              <a:ea typeface="Consolas"/>
              <a:cs typeface="Consolas"/>
              <a:sym typeface="Consolas"/>
            </a:endParaRPr>
          </a:p>
          <a:p>
            <a:pPr marL="0" lvl="0" indent="0" algn="l" rtl="0">
              <a:lnSpc>
                <a:spcPct val="115000"/>
              </a:lnSpc>
              <a:spcBef>
                <a:spcPts val="0"/>
              </a:spcBef>
              <a:spcAft>
                <a:spcPts val="0"/>
              </a:spcAft>
              <a:buNone/>
            </a:pPr>
            <a:r>
              <a:rPr lang="fr" sz="1600" b="1">
                <a:latin typeface="Consolas"/>
                <a:ea typeface="Consolas"/>
                <a:cs typeface="Consolas"/>
                <a:sym typeface="Consolas"/>
              </a:rPr>
              <a:t>$ </a:t>
            </a:r>
            <a:r>
              <a:rPr lang="fr" sz="1600" b="1">
                <a:solidFill>
                  <a:srgbClr val="FF0000"/>
                </a:solidFill>
                <a:latin typeface="Consolas"/>
                <a:ea typeface="Consolas"/>
                <a:cs typeface="Consolas"/>
                <a:sym typeface="Consolas"/>
              </a:rPr>
              <a:t>srun</a:t>
            </a:r>
            <a:r>
              <a:rPr lang="fr" sz="1600" b="1">
                <a:latin typeface="Consolas"/>
                <a:ea typeface="Consolas"/>
                <a:cs typeface="Consolas"/>
                <a:sym typeface="Consolas"/>
              </a:rPr>
              <a:t> </a:t>
            </a:r>
            <a:r>
              <a:rPr lang="fr" sz="1600" b="1">
                <a:solidFill>
                  <a:srgbClr val="4A86E8"/>
                </a:solidFill>
                <a:latin typeface="Consolas"/>
                <a:ea typeface="Consolas"/>
                <a:cs typeface="Consolas"/>
                <a:sym typeface="Consolas"/>
              </a:rPr>
              <a:t>samtools mpileup</a:t>
            </a:r>
            <a:r>
              <a:rPr lang="fr" sz="1600">
                <a:solidFill>
                  <a:schemeClr val="dk1"/>
                </a:solidFill>
                <a:latin typeface="Consolas"/>
                <a:ea typeface="Consolas"/>
                <a:cs typeface="Consolas"/>
                <a:sym typeface="Consolas"/>
              </a:rPr>
              <a:t> </a:t>
            </a:r>
            <a:r>
              <a:rPr lang="fr" sz="1600">
                <a:solidFill>
                  <a:srgbClr val="9900FF"/>
                </a:solidFill>
                <a:latin typeface="Consolas"/>
                <a:ea typeface="Consolas"/>
                <a:cs typeface="Consolas"/>
                <a:sym typeface="Consolas"/>
              </a:rPr>
              <a:t>-q</a:t>
            </a:r>
            <a:r>
              <a:rPr lang="fr" sz="1600">
                <a:solidFill>
                  <a:schemeClr val="dk1"/>
                </a:solidFill>
                <a:latin typeface="Consolas"/>
                <a:ea typeface="Consolas"/>
                <a:cs typeface="Consolas"/>
                <a:sym typeface="Consolas"/>
              </a:rPr>
              <a:t> 30 </a:t>
            </a:r>
            <a:r>
              <a:rPr lang="fr" sz="1600">
                <a:solidFill>
                  <a:srgbClr val="9900FF"/>
                </a:solidFill>
                <a:latin typeface="Consolas"/>
                <a:ea typeface="Consolas"/>
                <a:cs typeface="Consolas"/>
                <a:sym typeface="Consolas"/>
              </a:rPr>
              <a:t>-B -d </a:t>
            </a:r>
            <a:r>
              <a:rPr lang="fr" sz="1600">
                <a:latin typeface="Consolas"/>
                <a:ea typeface="Consolas"/>
                <a:cs typeface="Consolas"/>
                <a:sym typeface="Consolas"/>
              </a:rPr>
              <a:t>10000</a:t>
            </a:r>
            <a:r>
              <a:rPr lang="fr" sz="1600">
                <a:solidFill>
                  <a:schemeClr val="dk1"/>
                </a:solidFill>
                <a:latin typeface="Consolas"/>
                <a:ea typeface="Consolas"/>
                <a:cs typeface="Consolas"/>
                <a:sym typeface="Consolas"/>
              </a:rPr>
              <a:t> </a:t>
            </a:r>
            <a:r>
              <a:rPr lang="fr" sz="1600">
                <a:solidFill>
                  <a:srgbClr val="9900FF"/>
                </a:solidFill>
                <a:latin typeface="Consolas"/>
                <a:ea typeface="Consolas"/>
                <a:cs typeface="Consolas"/>
                <a:sym typeface="Consolas"/>
              </a:rPr>
              <a:t>-f </a:t>
            </a:r>
            <a:r>
              <a:rPr lang="fr" sz="1600">
                <a:solidFill>
                  <a:schemeClr val="dk1"/>
                </a:solidFill>
                <a:latin typeface="Consolas"/>
                <a:ea typeface="Consolas"/>
                <a:cs typeface="Consolas"/>
                <a:sym typeface="Consolas"/>
              </a:rPr>
              <a:t>../genome/Bos_taurus.UMD3.1.dna.toplevel.6.fa \</a:t>
            </a:r>
            <a:endParaRPr sz="1600">
              <a:solidFill>
                <a:schemeClr val="dk1"/>
              </a:solidFill>
              <a:latin typeface="Consolas"/>
              <a:ea typeface="Consolas"/>
              <a:cs typeface="Consolas"/>
              <a:sym typeface="Consolas"/>
            </a:endParaRPr>
          </a:p>
          <a:p>
            <a:pPr marL="0" lvl="0" indent="0" algn="l" rtl="0">
              <a:lnSpc>
                <a:spcPct val="115000"/>
              </a:lnSpc>
              <a:spcBef>
                <a:spcPts val="0"/>
              </a:spcBef>
              <a:spcAft>
                <a:spcPts val="0"/>
              </a:spcAft>
              <a:buNone/>
            </a:pPr>
            <a:r>
              <a:rPr lang="fr" sz="1600">
                <a:solidFill>
                  <a:schemeClr val="dk1"/>
                </a:solidFill>
                <a:latin typeface="Consolas"/>
                <a:ea typeface="Consolas"/>
                <a:cs typeface="Consolas"/>
                <a:sym typeface="Consolas"/>
              </a:rPr>
              <a:t>../alignment_bwa/SRR1262731_extract.sort.rg.md.filt.onTarget.bam \</a:t>
            </a:r>
            <a:endParaRPr sz="1600">
              <a:solidFill>
                <a:schemeClr val="dk1"/>
              </a:solidFill>
              <a:latin typeface="Consolas"/>
              <a:ea typeface="Consolas"/>
              <a:cs typeface="Consolas"/>
              <a:sym typeface="Consolas"/>
            </a:endParaRPr>
          </a:p>
          <a:p>
            <a:pPr marL="0" lvl="0" indent="0" algn="l" rtl="0">
              <a:lnSpc>
                <a:spcPct val="115000"/>
              </a:lnSpc>
              <a:spcBef>
                <a:spcPts val="0"/>
              </a:spcBef>
              <a:spcAft>
                <a:spcPts val="0"/>
              </a:spcAft>
              <a:buNone/>
            </a:pPr>
            <a:r>
              <a:rPr lang="fr" sz="1600">
                <a:solidFill>
                  <a:schemeClr val="dk1"/>
                </a:solidFill>
                <a:latin typeface="Consolas"/>
                <a:ea typeface="Consolas"/>
                <a:cs typeface="Consolas"/>
                <a:sym typeface="Consolas"/>
              </a:rPr>
              <a:t> &gt; SRR1262731_extract.mpileup </a:t>
            </a:r>
            <a:r>
              <a:rPr lang="fr" sz="1600">
                <a:solidFill>
                  <a:srgbClr val="666666"/>
                </a:solidFill>
                <a:latin typeface="Consolas"/>
                <a:ea typeface="Consolas"/>
                <a:cs typeface="Consolas"/>
                <a:sym typeface="Consolas"/>
              </a:rPr>
              <a:t># -A pour garder les paires anormales</a:t>
            </a:r>
            <a:endParaRPr sz="1600">
              <a:solidFill>
                <a:srgbClr val="666666"/>
              </a:solidFill>
              <a:latin typeface="Consolas"/>
              <a:ea typeface="Consolas"/>
              <a:cs typeface="Consolas"/>
              <a:sym typeface="Consolas"/>
            </a:endParaRPr>
          </a:p>
          <a:p>
            <a:pPr marL="0" lvl="0" indent="0" algn="l" rtl="0">
              <a:lnSpc>
                <a:spcPct val="115000"/>
              </a:lnSpc>
              <a:spcBef>
                <a:spcPts val="1600"/>
              </a:spcBef>
              <a:spcAft>
                <a:spcPts val="0"/>
              </a:spcAft>
              <a:buNone/>
            </a:pPr>
            <a:endParaRPr sz="1600">
              <a:solidFill>
                <a:srgbClr val="4A86E8"/>
              </a:solidFill>
              <a:latin typeface="Consolas"/>
              <a:ea typeface="Consolas"/>
              <a:cs typeface="Consolas"/>
              <a:sym typeface="Consolas"/>
            </a:endParaRPr>
          </a:p>
          <a:p>
            <a:pPr marL="0" lvl="0" indent="0" algn="l" rtl="0">
              <a:lnSpc>
                <a:spcPct val="115000"/>
              </a:lnSpc>
              <a:spcBef>
                <a:spcPts val="1600"/>
              </a:spcBef>
              <a:spcAft>
                <a:spcPts val="0"/>
              </a:spcAft>
              <a:buNone/>
            </a:pPr>
            <a:endParaRPr sz="1500">
              <a:solidFill>
                <a:schemeClr val="dk1"/>
              </a:solidFill>
              <a:latin typeface="Consolas"/>
              <a:ea typeface="Consolas"/>
              <a:cs typeface="Consolas"/>
              <a:sym typeface="Consolas"/>
            </a:endParaRPr>
          </a:p>
          <a:p>
            <a:pPr marL="0" lvl="0" indent="0" algn="l" rtl="0">
              <a:lnSpc>
                <a:spcPct val="115000"/>
              </a:lnSpc>
              <a:spcBef>
                <a:spcPts val="1600"/>
              </a:spcBef>
              <a:spcAft>
                <a:spcPts val="0"/>
              </a:spcAft>
              <a:buNone/>
            </a:pPr>
            <a:endParaRPr sz="1600">
              <a:solidFill>
                <a:srgbClr val="666666"/>
              </a:solidFill>
              <a:latin typeface="Consolas"/>
              <a:ea typeface="Consolas"/>
              <a:cs typeface="Consolas"/>
              <a:sym typeface="Consolas"/>
            </a:endParaRPr>
          </a:p>
        </p:txBody>
      </p:sp>
      <p:sp>
        <p:nvSpPr>
          <p:cNvPr id="691" name="Google Shape;691;p94"/>
          <p:cNvSpPr txBox="1"/>
          <p:nvPr/>
        </p:nvSpPr>
        <p:spPr>
          <a:xfrm>
            <a:off x="0" y="3814650"/>
            <a:ext cx="9144000" cy="1073100"/>
          </a:xfrm>
          <a:prstGeom prst="rect">
            <a:avLst/>
          </a:prstGeom>
          <a:solidFill>
            <a:srgbClr val="F3F3F3"/>
          </a:solidFill>
          <a:ln w="9525" cap="flat" cmpd="sng">
            <a:solidFill>
              <a:srgbClr val="4A86E8"/>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 sz="1600">
                <a:solidFill>
                  <a:srgbClr val="666666"/>
                </a:solidFill>
                <a:latin typeface="Consolas"/>
                <a:ea typeface="Consolas"/>
                <a:cs typeface="Consolas"/>
                <a:sym typeface="Consolas"/>
              </a:rPr>
              <a:t># Détection de variants avec Varscan</a:t>
            </a:r>
            <a:endParaRPr sz="1600">
              <a:solidFill>
                <a:srgbClr val="4A86E8"/>
              </a:solidFill>
              <a:latin typeface="Consolas"/>
              <a:ea typeface="Consolas"/>
              <a:cs typeface="Consolas"/>
              <a:sym typeface="Consolas"/>
            </a:endParaRPr>
          </a:p>
          <a:p>
            <a:pPr marL="0" lvl="0" indent="0" algn="l" rtl="0">
              <a:lnSpc>
                <a:spcPct val="115000"/>
              </a:lnSpc>
              <a:spcBef>
                <a:spcPts val="0"/>
              </a:spcBef>
              <a:spcAft>
                <a:spcPts val="0"/>
              </a:spcAft>
              <a:buNone/>
            </a:pPr>
            <a:r>
              <a:rPr lang="fr" sz="1600" b="1">
                <a:latin typeface="Consolas"/>
                <a:ea typeface="Consolas"/>
                <a:cs typeface="Consolas"/>
                <a:sym typeface="Consolas"/>
              </a:rPr>
              <a:t>$ </a:t>
            </a:r>
            <a:r>
              <a:rPr lang="fr" sz="1600" b="1">
                <a:solidFill>
                  <a:srgbClr val="FF0000"/>
                </a:solidFill>
                <a:latin typeface="Consolas"/>
                <a:ea typeface="Consolas"/>
                <a:cs typeface="Consolas"/>
                <a:sym typeface="Consolas"/>
              </a:rPr>
              <a:t>srun</a:t>
            </a:r>
            <a:r>
              <a:rPr lang="fr" sz="1600" b="1">
                <a:latin typeface="Consolas"/>
                <a:ea typeface="Consolas"/>
                <a:cs typeface="Consolas"/>
                <a:sym typeface="Consolas"/>
              </a:rPr>
              <a:t> </a:t>
            </a:r>
            <a:r>
              <a:rPr lang="fr" sz="1600" b="1">
                <a:solidFill>
                  <a:srgbClr val="4A86E8"/>
                </a:solidFill>
                <a:latin typeface="Consolas"/>
                <a:ea typeface="Consolas"/>
                <a:cs typeface="Consolas"/>
                <a:sym typeface="Consolas"/>
              </a:rPr>
              <a:t>varscan mpileup2cns</a:t>
            </a:r>
            <a:r>
              <a:rPr lang="fr" sz="1600">
                <a:solidFill>
                  <a:srgbClr val="FF9900"/>
                </a:solidFill>
                <a:latin typeface="Consolas"/>
                <a:ea typeface="Consolas"/>
                <a:cs typeface="Consolas"/>
                <a:sym typeface="Consolas"/>
              </a:rPr>
              <a:t> </a:t>
            </a:r>
            <a:r>
              <a:rPr lang="fr" sz="1600">
                <a:solidFill>
                  <a:schemeClr val="dk1"/>
                </a:solidFill>
                <a:latin typeface="Consolas"/>
                <a:ea typeface="Consolas"/>
                <a:cs typeface="Consolas"/>
                <a:sym typeface="Consolas"/>
              </a:rPr>
              <a:t>SRR1262731_extract.mpileup </a:t>
            </a:r>
            <a:r>
              <a:rPr lang="fr" sz="1600">
                <a:solidFill>
                  <a:srgbClr val="9900FF"/>
                </a:solidFill>
                <a:latin typeface="Consolas"/>
                <a:ea typeface="Consolas"/>
                <a:cs typeface="Consolas"/>
                <a:sym typeface="Consolas"/>
              </a:rPr>
              <a:t>--output-vcf --variants --min-avg-qual 18</a:t>
            </a:r>
            <a:r>
              <a:rPr lang="fr" sz="1600">
                <a:solidFill>
                  <a:schemeClr val="dk1"/>
                </a:solidFill>
                <a:latin typeface="Consolas"/>
                <a:ea typeface="Consolas"/>
                <a:cs typeface="Consolas"/>
                <a:sym typeface="Consolas"/>
              </a:rPr>
              <a:t> &gt; SRR1262731_extract_Varscan.vcf</a:t>
            </a:r>
            <a:endParaRPr sz="1600">
              <a:solidFill>
                <a:schemeClr val="dk1"/>
              </a:solidFill>
              <a:latin typeface="Consolas"/>
              <a:ea typeface="Consolas"/>
              <a:cs typeface="Consolas"/>
              <a:sym typeface="Consolas"/>
            </a:endParaRPr>
          </a:p>
          <a:p>
            <a:pPr marL="0" lvl="0" indent="0" algn="l" rtl="0">
              <a:lnSpc>
                <a:spcPct val="115000"/>
              </a:lnSpc>
              <a:spcBef>
                <a:spcPts val="1600"/>
              </a:spcBef>
              <a:spcAft>
                <a:spcPts val="0"/>
              </a:spcAft>
              <a:buNone/>
            </a:pPr>
            <a:endParaRPr sz="1600">
              <a:solidFill>
                <a:schemeClr val="dk1"/>
              </a:solidFill>
              <a:latin typeface="Consolas"/>
              <a:ea typeface="Consolas"/>
              <a:cs typeface="Consolas"/>
              <a:sym typeface="Consolas"/>
            </a:endParaRPr>
          </a:p>
          <a:p>
            <a:pPr marL="0" lvl="0" indent="0" algn="l" rtl="0">
              <a:lnSpc>
                <a:spcPct val="115000"/>
              </a:lnSpc>
              <a:spcBef>
                <a:spcPts val="1600"/>
              </a:spcBef>
              <a:spcAft>
                <a:spcPts val="0"/>
              </a:spcAft>
              <a:buNone/>
            </a:pPr>
            <a:endParaRPr sz="1600">
              <a:solidFill>
                <a:srgbClr val="666666"/>
              </a:solidFill>
              <a:latin typeface="Consolas"/>
              <a:ea typeface="Consolas"/>
              <a:cs typeface="Consolas"/>
              <a:sym typeface="Consolas"/>
            </a:endParaRPr>
          </a:p>
        </p:txBody>
      </p:sp>
      <p:sp>
        <p:nvSpPr>
          <p:cNvPr id="692" name="Google Shape;692;p9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fr"/>
              <a:t>66</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91"/>
                                        </p:tgtEl>
                                        <p:attrNameLst>
                                          <p:attrName>style.visibility</p:attrName>
                                        </p:attrNameLst>
                                      </p:cBhvr>
                                      <p:to>
                                        <p:strVal val="visible"/>
                                      </p:to>
                                    </p:set>
                                    <p:animEffect transition="in" filter="fade">
                                      <p:cBhvr>
                                        <p:cTn id="7" dur="1000"/>
                                        <p:tgtEl>
                                          <p:spTgt spid="6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696"/>
        <p:cNvGrpSpPr/>
        <p:nvPr/>
      </p:nvGrpSpPr>
      <p:grpSpPr>
        <a:xfrm>
          <a:off x="0" y="0"/>
          <a:ext cx="0" cy="0"/>
          <a:chOff x="0" y="0"/>
          <a:chExt cx="0" cy="0"/>
        </a:xfrm>
      </p:grpSpPr>
      <p:sp>
        <p:nvSpPr>
          <p:cNvPr id="697" name="Google Shape;697;p95"/>
          <p:cNvSpPr txBox="1"/>
          <p:nvPr/>
        </p:nvSpPr>
        <p:spPr>
          <a:xfrm>
            <a:off x="235500" y="127775"/>
            <a:ext cx="85206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 sz="2800">
                <a:solidFill>
                  <a:srgbClr val="3D85C6"/>
                </a:solidFill>
                <a:latin typeface="Trebuchet MS"/>
                <a:ea typeface="Trebuchet MS"/>
                <a:cs typeface="Trebuchet MS"/>
                <a:sym typeface="Trebuchet MS"/>
              </a:rPr>
              <a:t>Vcf-merge</a:t>
            </a:r>
            <a:endParaRPr sz="2800">
              <a:solidFill>
                <a:srgbClr val="3D85C6"/>
              </a:solidFill>
              <a:latin typeface="Trebuchet MS"/>
              <a:ea typeface="Trebuchet MS"/>
              <a:cs typeface="Trebuchet MS"/>
              <a:sym typeface="Trebuchet MS"/>
            </a:endParaRPr>
          </a:p>
        </p:txBody>
      </p:sp>
      <p:sp>
        <p:nvSpPr>
          <p:cNvPr id="698" name="Google Shape;698;p95"/>
          <p:cNvSpPr txBox="1"/>
          <p:nvPr/>
        </p:nvSpPr>
        <p:spPr>
          <a:xfrm>
            <a:off x="0" y="767375"/>
            <a:ext cx="9144000" cy="4033200"/>
          </a:xfrm>
          <a:prstGeom prst="rect">
            <a:avLst/>
          </a:prstGeom>
          <a:solidFill>
            <a:srgbClr val="F3F3F3"/>
          </a:solidFill>
          <a:ln w="9525" cap="flat" cmpd="sng">
            <a:solidFill>
              <a:srgbClr val="4A86E8"/>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fr" sz="1600">
                <a:solidFill>
                  <a:schemeClr val="dk1"/>
                </a:solidFill>
                <a:latin typeface="Consolas"/>
                <a:ea typeface="Consolas"/>
                <a:cs typeface="Consolas"/>
                <a:sym typeface="Consolas"/>
              </a:rPr>
              <a:t>$ </a:t>
            </a:r>
            <a:r>
              <a:rPr lang="fr" sz="1600" b="1">
                <a:solidFill>
                  <a:srgbClr val="3D85C6"/>
                </a:solidFill>
                <a:latin typeface="Consolas"/>
                <a:ea typeface="Consolas"/>
                <a:cs typeface="Consolas"/>
                <a:sym typeface="Consolas"/>
              </a:rPr>
              <a:t>bgzip </a:t>
            </a:r>
            <a:r>
              <a:rPr lang="fr" sz="1600">
                <a:solidFill>
                  <a:srgbClr val="666666"/>
                </a:solidFill>
                <a:latin typeface="Consolas"/>
                <a:ea typeface="Consolas"/>
                <a:cs typeface="Consolas"/>
                <a:sym typeface="Consolas"/>
              </a:rPr>
              <a:t># v1.9</a:t>
            </a:r>
            <a:endParaRPr sz="1600">
              <a:solidFill>
                <a:srgbClr val="666666"/>
              </a:solidFill>
              <a:latin typeface="Consolas"/>
              <a:ea typeface="Consolas"/>
              <a:cs typeface="Consolas"/>
              <a:sym typeface="Consolas"/>
            </a:endParaRPr>
          </a:p>
          <a:p>
            <a:pPr marL="0" lvl="0" indent="0" algn="l" rtl="0">
              <a:spcBef>
                <a:spcPts val="0"/>
              </a:spcBef>
              <a:spcAft>
                <a:spcPts val="0"/>
              </a:spcAft>
              <a:buNone/>
            </a:pPr>
            <a:r>
              <a:rPr lang="fr" sz="1600">
                <a:solidFill>
                  <a:schemeClr val="dk1"/>
                </a:solidFill>
                <a:latin typeface="Consolas"/>
                <a:ea typeface="Consolas"/>
                <a:cs typeface="Consolas"/>
                <a:sym typeface="Consolas"/>
              </a:rPr>
              <a:t>$ </a:t>
            </a:r>
            <a:r>
              <a:rPr lang="fr" sz="1600" b="1">
                <a:solidFill>
                  <a:srgbClr val="3D85C6"/>
                </a:solidFill>
                <a:latin typeface="Consolas"/>
                <a:ea typeface="Consolas"/>
                <a:cs typeface="Consolas"/>
                <a:sym typeface="Consolas"/>
              </a:rPr>
              <a:t>tabix </a:t>
            </a:r>
            <a:r>
              <a:rPr lang="fr" sz="1600">
                <a:solidFill>
                  <a:srgbClr val="666666"/>
                </a:solidFill>
                <a:latin typeface="Consolas"/>
                <a:ea typeface="Consolas"/>
                <a:cs typeface="Consolas"/>
                <a:sym typeface="Consolas"/>
              </a:rPr>
              <a:t># v1.9</a:t>
            </a:r>
            <a:endParaRPr sz="1600">
              <a:solidFill>
                <a:srgbClr val="666666"/>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fr" sz="1600">
                <a:solidFill>
                  <a:schemeClr val="dk1"/>
                </a:solidFill>
                <a:latin typeface="Consolas"/>
                <a:ea typeface="Consolas"/>
                <a:cs typeface="Consolas"/>
                <a:sym typeface="Consolas"/>
              </a:rPr>
              <a:t>$ </a:t>
            </a:r>
            <a:r>
              <a:rPr lang="fr" sz="1600" b="1">
                <a:solidFill>
                  <a:srgbClr val="3D85C6"/>
                </a:solidFill>
                <a:latin typeface="Consolas"/>
                <a:ea typeface="Consolas"/>
                <a:cs typeface="Consolas"/>
                <a:sym typeface="Consolas"/>
              </a:rPr>
              <a:t>vcftools </a:t>
            </a:r>
            <a:r>
              <a:rPr lang="fr" sz="1600">
                <a:solidFill>
                  <a:srgbClr val="666666"/>
                </a:solidFill>
                <a:latin typeface="Consolas"/>
                <a:ea typeface="Consolas"/>
                <a:cs typeface="Consolas"/>
                <a:sym typeface="Consolas"/>
              </a:rPr>
              <a:t># v0.1.16</a:t>
            </a:r>
            <a:endParaRPr sz="1600">
              <a:solidFill>
                <a:srgbClr val="666666"/>
              </a:solidFill>
              <a:latin typeface="Consolas"/>
              <a:ea typeface="Consolas"/>
              <a:cs typeface="Consolas"/>
              <a:sym typeface="Consolas"/>
            </a:endParaRPr>
          </a:p>
          <a:p>
            <a:pPr marL="0" lvl="0" indent="0" algn="l" rtl="0">
              <a:spcBef>
                <a:spcPts val="0"/>
              </a:spcBef>
              <a:spcAft>
                <a:spcPts val="0"/>
              </a:spcAft>
              <a:buNone/>
            </a:pPr>
            <a:endParaRPr sz="1600" b="1">
              <a:solidFill>
                <a:srgbClr val="666666"/>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fr" sz="1600">
                <a:solidFill>
                  <a:srgbClr val="666666"/>
                </a:solidFill>
                <a:latin typeface="Consolas"/>
                <a:ea typeface="Consolas"/>
                <a:cs typeface="Consolas"/>
                <a:sym typeface="Consolas"/>
              </a:rPr>
              <a:t># Renommer l’échantillon dans le VCF</a:t>
            </a:r>
            <a:endParaRPr sz="1600">
              <a:solidFill>
                <a:srgbClr val="666666"/>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fr" sz="1600">
                <a:solidFill>
                  <a:schemeClr val="dk1"/>
                </a:solidFill>
                <a:latin typeface="Consolas"/>
                <a:ea typeface="Consolas"/>
                <a:cs typeface="Consolas"/>
                <a:sym typeface="Consolas"/>
              </a:rPr>
              <a:t>$ </a:t>
            </a:r>
            <a:r>
              <a:rPr lang="fr" sz="1600" b="1">
                <a:solidFill>
                  <a:srgbClr val="3D85C6"/>
                </a:solidFill>
                <a:latin typeface="Consolas"/>
                <a:ea typeface="Consolas"/>
                <a:cs typeface="Consolas"/>
                <a:sym typeface="Consolas"/>
              </a:rPr>
              <a:t>sed </a:t>
            </a:r>
            <a:r>
              <a:rPr lang="fr" sz="1600">
                <a:solidFill>
                  <a:srgbClr val="9900FF"/>
                </a:solidFill>
                <a:latin typeface="Consolas"/>
                <a:ea typeface="Consolas"/>
                <a:cs typeface="Consolas"/>
                <a:sym typeface="Consolas"/>
              </a:rPr>
              <a:t>-i</a:t>
            </a:r>
            <a:r>
              <a:rPr lang="fr" sz="1600" b="1">
                <a:solidFill>
                  <a:srgbClr val="3D85C6"/>
                </a:solidFill>
                <a:latin typeface="Consolas"/>
                <a:ea typeface="Consolas"/>
                <a:cs typeface="Consolas"/>
                <a:sym typeface="Consolas"/>
              </a:rPr>
              <a:t> </a:t>
            </a:r>
            <a:r>
              <a:rPr lang="fr" sz="1600">
                <a:solidFill>
                  <a:schemeClr val="dk1"/>
                </a:solidFill>
                <a:latin typeface="Consolas"/>
                <a:ea typeface="Consolas"/>
                <a:cs typeface="Consolas"/>
                <a:sym typeface="Consolas"/>
              </a:rPr>
              <a:t>'s|Sample1|SRR1262731.Varscan|g'</a:t>
            </a:r>
            <a:r>
              <a:rPr lang="fr" sz="1600">
                <a:solidFill>
                  <a:srgbClr val="9900FF"/>
                </a:solidFill>
                <a:latin typeface="Consolas"/>
                <a:ea typeface="Consolas"/>
                <a:cs typeface="Consolas"/>
                <a:sym typeface="Consolas"/>
              </a:rPr>
              <a:t> </a:t>
            </a:r>
            <a:r>
              <a:rPr lang="fr" sz="1600">
                <a:solidFill>
                  <a:schemeClr val="dk1"/>
                </a:solidFill>
                <a:latin typeface="Consolas"/>
                <a:ea typeface="Consolas"/>
                <a:cs typeface="Consolas"/>
                <a:sym typeface="Consolas"/>
              </a:rPr>
              <a:t>SRR1262731_extract_Varscan.vcf</a:t>
            </a:r>
            <a:r>
              <a:rPr lang="fr" sz="1600">
                <a:solidFill>
                  <a:srgbClr val="3D85C6"/>
                </a:solidFill>
                <a:latin typeface="Consolas"/>
                <a:ea typeface="Consolas"/>
                <a:cs typeface="Consolas"/>
                <a:sym typeface="Consolas"/>
              </a:rPr>
              <a:t> </a:t>
            </a:r>
            <a:endParaRPr sz="1600" b="1">
              <a:solidFill>
                <a:srgbClr val="666666"/>
              </a:solidFill>
              <a:latin typeface="Consolas"/>
              <a:ea typeface="Consolas"/>
              <a:cs typeface="Consolas"/>
              <a:sym typeface="Consolas"/>
            </a:endParaRPr>
          </a:p>
          <a:p>
            <a:pPr marL="0" lvl="0" indent="0" algn="l" rtl="0">
              <a:spcBef>
                <a:spcPts val="0"/>
              </a:spcBef>
              <a:spcAft>
                <a:spcPts val="0"/>
              </a:spcAft>
              <a:buNone/>
            </a:pPr>
            <a:endParaRPr sz="1600" b="1">
              <a:solidFill>
                <a:srgbClr val="666666"/>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fr" sz="1600">
                <a:solidFill>
                  <a:srgbClr val="666666"/>
                </a:solidFill>
                <a:latin typeface="Consolas"/>
                <a:ea typeface="Consolas"/>
                <a:cs typeface="Consolas"/>
                <a:sym typeface="Consolas"/>
              </a:rPr>
              <a:t># Compression et indexation du fichiers vcf</a:t>
            </a:r>
            <a:endParaRPr sz="1600">
              <a:solidFill>
                <a:srgbClr val="666666"/>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fr" sz="1600">
                <a:solidFill>
                  <a:schemeClr val="dk1"/>
                </a:solidFill>
                <a:latin typeface="Consolas"/>
                <a:ea typeface="Consolas"/>
                <a:cs typeface="Consolas"/>
                <a:sym typeface="Consolas"/>
              </a:rPr>
              <a:t>$ </a:t>
            </a:r>
            <a:r>
              <a:rPr lang="fr" sz="1600" b="1">
                <a:solidFill>
                  <a:srgbClr val="3D85C6"/>
                </a:solidFill>
                <a:latin typeface="Consolas"/>
                <a:ea typeface="Consolas"/>
                <a:cs typeface="Consolas"/>
                <a:sym typeface="Consolas"/>
              </a:rPr>
              <a:t>bgzip </a:t>
            </a:r>
            <a:r>
              <a:rPr lang="fr" sz="1600">
                <a:solidFill>
                  <a:srgbClr val="9900FF"/>
                </a:solidFill>
                <a:latin typeface="Consolas"/>
                <a:ea typeface="Consolas"/>
                <a:cs typeface="Consolas"/>
                <a:sym typeface="Consolas"/>
              </a:rPr>
              <a:t>-c</a:t>
            </a:r>
            <a:r>
              <a:rPr lang="fr" sz="1600">
                <a:solidFill>
                  <a:srgbClr val="3D85C6"/>
                </a:solidFill>
                <a:latin typeface="Consolas"/>
                <a:ea typeface="Consolas"/>
                <a:cs typeface="Consolas"/>
                <a:sym typeface="Consolas"/>
              </a:rPr>
              <a:t> </a:t>
            </a:r>
            <a:r>
              <a:rPr lang="fr" sz="1600">
                <a:solidFill>
                  <a:schemeClr val="dk1"/>
                </a:solidFill>
                <a:latin typeface="Consolas"/>
                <a:ea typeface="Consolas"/>
                <a:cs typeface="Consolas"/>
                <a:sym typeface="Consolas"/>
              </a:rPr>
              <a:t>SRR1262731_extract_Varscan.vcf &gt; SRR1262731_extract_Varscan.vcf.gz</a:t>
            </a:r>
            <a:endParaRPr sz="1600">
              <a:solidFill>
                <a:schemeClr val="dk1"/>
              </a:solidFill>
              <a:latin typeface="Consolas"/>
              <a:ea typeface="Consolas"/>
              <a:cs typeface="Consolas"/>
              <a:sym typeface="Consolas"/>
            </a:endParaRPr>
          </a:p>
          <a:p>
            <a:pPr marL="0" lvl="0" indent="0" algn="l" rtl="0">
              <a:spcBef>
                <a:spcPts val="0"/>
              </a:spcBef>
              <a:spcAft>
                <a:spcPts val="0"/>
              </a:spcAft>
              <a:buNone/>
            </a:pPr>
            <a:r>
              <a:rPr lang="fr" sz="1600">
                <a:solidFill>
                  <a:schemeClr val="dk1"/>
                </a:solidFill>
                <a:latin typeface="Consolas"/>
                <a:ea typeface="Consolas"/>
                <a:cs typeface="Consolas"/>
                <a:sym typeface="Consolas"/>
              </a:rPr>
              <a:t>$ </a:t>
            </a:r>
            <a:r>
              <a:rPr lang="fr" sz="1600" b="1">
                <a:solidFill>
                  <a:srgbClr val="3D85C6"/>
                </a:solidFill>
                <a:latin typeface="Consolas"/>
                <a:ea typeface="Consolas"/>
                <a:cs typeface="Consolas"/>
                <a:sym typeface="Consolas"/>
              </a:rPr>
              <a:t>tabix</a:t>
            </a:r>
            <a:r>
              <a:rPr lang="fr" sz="1600">
                <a:solidFill>
                  <a:srgbClr val="3D85C6"/>
                </a:solidFill>
                <a:latin typeface="Consolas"/>
                <a:ea typeface="Consolas"/>
                <a:cs typeface="Consolas"/>
                <a:sym typeface="Consolas"/>
              </a:rPr>
              <a:t> </a:t>
            </a:r>
            <a:r>
              <a:rPr lang="fr" sz="1600">
                <a:solidFill>
                  <a:srgbClr val="9900FF"/>
                </a:solidFill>
                <a:latin typeface="Consolas"/>
                <a:ea typeface="Consolas"/>
                <a:cs typeface="Consolas"/>
                <a:sym typeface="Consolas"/>
              </a:rPr>
              <a:t>-p</a:t>
            </a:r>
            <a:r>
              <a:rPr lang="fr" sz="1600">
                <a:solidFill>
                  <a:srgbClr val="3D85C6"/>
                </a:solidFill>
                <a:latin typeface="Consolas"/>
                <a:ea typeface="Consolas"/>
                <a:cs typeface="Consolas"/>
                <a:sym typeface="Consolas"/>
              </a:rPr>
              <a:t> </a:t>
            </a:r>
            <a:r>
              <a:rPr lang="fr" sz="1600">
                <a:solidFill>
                  <a:schemeClr val="dk1"/>
                </a:solidFill>
                <a:latin typeface="Consolas"/>
                <a:ea typeface="Consolas"/>
                <a:cs typeface="Consolas"/>
                <a:sym typeface="Consolas"/>
              </a:rPr>
              <a:t>vcf SRR1262731_extract_Varscan.vcf.gz</a:t>
            </a:r>
            <a:endParaRPr sz="1600">
              <a:solidFill>
                <a:schemeClr val="dk1"/>
              </a:solidFill>
              <a:latin typeface="Consolas"/>
              <a:ea typeface="Consolas"/>
              <a:cs typeface="Consolas"/>
              <a:sym typeface="Consolas"/>
            </a:endParaRPr>
          </a:p>
          <a:p>
            <a:pPr marL="0" lvl="0" indent="0" algn="l" rtl="0">
              <a:spcBef>
                <a:spcPts val="0"/>
              </a:spcBef>
              <a:spcAft>
                <a:spcPts val="0"/>
              </a:spcAft>
              <a:buNone/>
            </a:pPr>
            <a:endParaRPr sz="1600">
              <a:solidFill>
                <a:schemeClr val="dk1"/>
              </a:solidFill>
              <a:latin typeface="Consolas"/>
              <a:ea typeface="Consolas"/>
              <a:cs typeface="Consolas"/>
              <a:sym typeface="Consolas"/>
            </a:endParaRPr>
          </a:p>
          <a:p>
            <a:pPr marL="0" lvl="0" indent="0" algn="l" rtl="0">
              <a:spcBef>
                <a:spcPts val="0"/>
              </a:spcBef>
              <a:spcAft>
                <a:spcPts val="0"/>
              </a:spcAft>
              <a:buNone/>
            </a:pPr>
            <a:endParaRPr sz="1600">
              <a:solidFill>
                <a:schemeClr val="dk1"/>
              </a:solidFill>
              <a:latin typeface="Consolas"/>
              <a:ea typeface="Consolas"/>
              <a:cs typeface="Consolas"/>
              <a:sym typeface="Consolas"/>
            </a:endParaRPr>
          </a:p>
          <a:p>
            <a:pPr marL="0" lvl="0" indent="0" algn="l" rtl="0">
              <a:spcBef>
                <a:spcPts val="0"/>
              </a:spcBef>
              <a:spcAft>
                <a:spcPts val="0"/>
              </a:spcAft>
              <a:buNone/>
            </a:pPr>
            <a:r>
              <a:rPr lang="fr" sz="1600">
                <a:solidFill>
                  <a:srgbClr val="666666"/>
                </a:solidFill>
                <a:latin typeface="Consolas"/>
                <a:ea typeface="Consolas"/>
                <a:cs typeface="Consolas"/>
                <a:sym typeface="Consolas"/>
              </a:rPr>
              <a:t># Merge des trois échantillons appelés avec Varscan</a:t>
            </a:r>
            <a:endParaRPr sz="1600">
              <a:solidFill>
                <a:schemeClr val="dk1"/>
              </a:solidFill>
              <a:latin typeface="Consolas"/>
              <a:ea typeface="Consolas"/>
              <a:cs typeface="Consolas"/>
              <a:sym typeface="Consolas"/>
            </a:endParaRPr>
          </a:p>
          <a:p>
            <a:pPr marL="0" lvl="0" indent="0" algn="l" rtl="0">
              <a:spcBef>
                <a:spcPts val="0"/>
              </a:spcBef>
              <a:spcAft>
                <a:spcPts val="0"/>
              </a:spcAft>
              <a:buNone/>
            </a:pPr>
            <a:r>
              <a:rPr lang="fr" sz="1600">
                <a:solidFill>
                  <a:schemeClr val="dk1"/>
                </a:solidFill>
                <a:latin typeface="Consolas"/>
                <a:ea typeface="Consolas"/>
                <a:cs typeface="Consolas"/>
                <a:sym typeface="Consolas"/>
              </a:rPr>
              <a:t>$ </a:t>
            </a:r>
            <a:r>
              <a:rPr lang="fr" sz="1600" b="1">
                <a:solidFill>
                  <a:srgbClr val="FF0000"/>
                </a:solidFill>
                <a:latin typeface="Consolas"/>
                <a:ea typeface="Consolas"/>
                <a:cs typeface="Consolas"/>
                <a:sym typeface="Consolas"/>
              </a:rPr>
              <a:t>srun</a:t>
            </a:r>
            <a:r>
              <a:rPr lang="fr" sz="1600">
                <a:solidFill>
                  <a:schemeClr val="dk1"/>
                </a:solidFill>
                <a:latin typeface="Consolas"/>
                <a:ea typeface="Consolas"/>
                <a:cs typeface="Consolas"/>
                <a:sym typeface="Consolas"/>
              </a:rPr>
              <a:t> </a:t>
            </a:r>
            <a:r>
              <a:rPr lang="fr" sz="1600" b="1">
                <a:solidFill>
                  <a:srgbClr val="3D85C6"/>
                </a:solidFill>
                <a:latin typeface="Consolas"/>
                <a:ea typeface="Consolas"/>
                <a:cs typeface="Consolas"/>
                <a:sym typeface="Consolas"/>
              </a:rPr>
              <a:t>vcf-merge </a:t>
            </a:r>
            <a:r>
              <a:rPr lang="fr" sz="1600">
                <a:solidFill>
                  <a:schemeClr val="dk1"/>
                </a:solidFill>
                <a:latin typeface="Consolas"/>
                <a:ea typeface="Consolas"/>
                <a:cs typeface="Consolas"/>
                <a:sym typeface="Consolas"/>
              </a:rPr>
              <a:t>SRR1262731_extract_Varscan.vcf.gz SRR1205992_extract_Varscan.vcf.gz SRR1205973_extract_Varscan.vcf.gz &gt; pool_Varscan.vcf</a:t>
            </a:r>
            <a:endParaRPr sz="1600" b="1">
              <a:solidFill>
                <a:srgbClr val="666666"/>
              </a:solidFill>
              <a:latin typeface="Consolas"/>
              <a:ea typeface="Consolas"/>
              <a:cs typeface="Consolas"/>
              <a:sym typeface="Consolas"/>
            </a:endParaRPr>
          </a:p>
          <a:p>
            <a:pPr marL="0" lvl="0" indent="0" algn="l" rtl="0">
              <a:spcBef>
                <a:spcPts val="0"/>
              </a:spcBef>
              <a:spcAft>
                <a:spcPts val="0"/>
              </a:spcAft>
              <a:buNone/>
            </a:pPr>
            <a:endParaRPr sz="1600" b="1">
              <a:solidFill>
                <a:srgbClr val="666666"/>
              </a:solidFill>
              <a:latin typeface="Consolas"/>
              <a:ea typeface="Consolas"/>
              <a:cs typeface="Consolas"/>
              <a:sym typeface="Consolas"/>
            </a:endParaRPr>
          </a:p>
          <a:p>
            <a:pPr marL="0" lvl="0" indent="0" algn="l" rtl="0">
              <a:lnSpc>
                <a:spcPct val="115000"/>
              </a:lnSpc>
              <a:spcBef>
                <a:spcPts val="0"/>
              </a:spcBef>
              <a:spcAft>
                <a:spcPts val="0"/>
              </a:spcAft>
              <a:buNone/>
            </a:pPr>
            <a:endParaRPr sz="1600">
              <a:solidFill>
                <a:srgbClr val="666666"/>
              </a:solidFill>
              <a:latin typeface="Consolas"/>
              <a:ea typeface="Consolas"/>
              <a:cs typeface="Consolas"/>
              <a:sym typeface="Consolas"/>
            </a:endParaRPr>
          </a:p>
        </p:txBody>
      </p:sp>
      <p:sp>
        <p:nvSpPr>
          <p:cNvPr id="699" name="Google Shape;699;p9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fr"/>
              <a:t>67</a:t>
            </a:fld>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703"/>
        <p:cNvGrpSpPr/>
        <p:nvPr/>
      </p:nvGrpSpPr>
      <p:grpSpPr>
        <a:xfrm>
          <a:off x="0" y="0"/>
          <a:ext cx="0" cy="0"/>
          <a:chOff x="0" y="0"/>
          <a:chExt cx="0" cy="0"/>
        </a:xfrm>
      </p:grpSpPr>
      <p:sp>
        <p:nvSpPr>
          <p:cNvPr id="704" name="Google Shape;704;p96"/>
          <p:cNvSpPr txBox="1">
            <a:spLocks noGrp="1"/>
          </p:cNvSpPr>
          <p:nvPr>
            <p:ph type="body" idx="1"/>
          </p:nvPr>
        </p:nvSpPr>
        <p:spPr>
          <a:xfrm>
            <a:off x="368600" y="1138250"/>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fr" u="sng">
                <a:solidFill>
                  <a:schemeClr val="hlink"/>
                </a:solidFill>
                <a:latin typeface="Arial"/>
                <a:ea typeface="Arial"/>
                <a:cs typeface="Arial"/>
                <a:sym typeface="Arial"/>
                <a:hlinkClick r:id="rId3"/>
              </a:rPr>
              <a:t>http://genome.jouy.inra.fr/~orue/VCF/vcf.html</a:t>
            </a:r>
            <a:endParaRPr/>
          </a:p>
        </p:txBody>
      </p:sp>
      <p:sp>
        <p:nvSpPr>
          <p:cNvPr id="705" name="Google Shape;705;p96"/>
          <p:cNvSpPr txBox="1"/>
          <p:nvPr/>
        </p:nvSpPr>
        <p:spPr>
          <a:xfrm>
            <a:off x="235500" y="127775"/>
            <a:ext cx="85206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 sz="2800">
                <a:solidFill>
                  <a:srgbClr val="3D85C6"/>
                </a:solidFill>
                <a:latin typeface="Trebuchet MS"/>
                <a:ea typeface="Trebuchet MS"/>
                <a:cs typeface="Trebuchet MS"/>
                <a:sym typeface="Trebuchet MS"/>
              </a:rPr>
              <a:t>Le format VCF</a:t>
            </a:r>
            <a:endParaRPr sz="2800">
              <a:solidFill>
                <a:srgbClr val="3D85C6"/>
              </a:solidFill>
              <a:latin typeface="Trebuchet MS"/>
              <a:ea typeface="Trebuchet MS"/>
              <a:cs typeface="Trebuchet MS"/>
              <a:sym typeface="Trebuchet MS"/>
            </a:endParaRPr>
          </a:p>
        </p:txBody>
      </p:sp>
      <p:sp>
        <p:nvSpPr>
          <p:cNvPr id="706" name="Google Shape;706;p9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fr"/>
              <a:t>68</a:t>
            </a:fld>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Shape 710"/>
        <p:cNvGrpSpPr/>
        <p:nvPr/>
      </p:nvGrpSpPr>
      <p:grpSpPr>
        <a:xfrm>
          <a:off x="0" y="0"/>
          <a:ext cx="0" cy="0"/>
          <a:chOff x="0" y="0"/>
          <a:chExt cx="0" cy="0"/>
        </a:xfrm>
      </p:grpSpPr>
      <p:sp>
        <p:nvSpPr>
          <p:cNvPr id="711" name="Google Shape;711;p97"/>
          <p:cNvSpPr txBox="1"/>
          <p:nvPr/>
        </p:nvSpPr>
        <p:spPr>
          <a:xfrm>
            <a:off x="235500" y="127775"/>
            <a:ext cx="85206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 sz="2800">
                <a:solidFill>
                  <a:srgbClr val="3D85C6"/>
                </a:solidFill>
                <a:latin typeface="Trebuchet MS"/>
                <a:ea typeface="Trebuchet MS"/>
                <a:cs typeface="Trebuchet MS"/>
                <a:sym typeface="Trebuchet MS"/>
              </a:rPr>
              <a:t>VCF VarScan (spécificités)</a:t>
            </a:r>
            <a:endParaRPr sz="2800">
              <a:solidFill>
                <a:srgbClr val="3D85C6"/>
              </a:solidFill>
              <a:latin typeface="Trebuchet MS"/>
              <a:ea typeface="Trebuchet MS"/>
              <a:cs typeface="Trebuchet MS"/>
              <a:sym typeface="Trebuchet MS"/>
            </a:endParaRPr>
          </a:p>
        </p:txBody>
      </p:sp>
      <p:pic>
        <p:nvPicPr>
          <p:cNvPr id="712" name="Google Shape;712;p97"/>
          <p:cNvPicPr preferRelativeResize="0"/>
          <p:nvPr/>
        </p:nvPicPr>
        <p:blipFill>
          <a:blip r:embed="rId3">
            <a:alphaModFix/>
          </a:blip>
          <a:stretch>
            <a:fillRect/>
          </a:stretch>
        </p:blipFill>
        <p:spPr>
          <a:xfrm>
            <a:off x="152400" y="883300"/>
            <a:ext cx="8770624" cy="3891025"/>
          </a:xfrm>
          <a:prstGeom prst="rect">
            <a:avLst/>
          </a:prstGeom>
          <a:noFill/>
          <a:ln>
            <a:noFill/>
          </a:ln>
        </p:spPr>
      </p:pic>
      <p:sp>
        <p:nvSpPr>
          <p:cNvPr id="713" name="Google Shape;713;p9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fr"/>
              <a:t>69</a:t>
            </a:fld>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42"/>
          <p:cNvSpPr txBox="1">
            <a:spLocks noGrp="1"/>
          </p:cNvSpPr>
          <p:nvPr>
            <p:ph type="body" idx="1"/>
          </p:nvPr>
        </p:nvSpPr>
        <p:spPr>
          <a:xfrm>
            <a:off x="311700" y="792600"/>
            <a:ext cx="8520600" cy="41118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fr" u="sng"/>
              <a:t>Jeux de données : SNVs/Indels </a:t>
            </a:r>
            <a:endParaRPr u="sng"/>
          </a:p>
          <a:p>
            <a:pPr marL="914400" lvl="0" indent="0" algn="l" rtl="0">
              <a:spcBef>
                <a:spcPts val="1600"/>
              </a:spcBef>
              <a:spcAft>
                <a:spcPts val="0"/>
              </a:spcAft>
              <a:buNone/>
            </a:pPr>
            <a:r>
              <a:rPr lang="fr"/>
              <a:t>→</a:t>
            </a:r>
            <a:r>
              <a:rPr lang="fr">
                <a:latin typeface="Consolas"/>
                <a:ea typeface="Consolas"/>
                <a:cs typeface="Consolas"/>
                <a:sym typeface="Consolas"/>
              </a:rPr>
              <a:t> /shared/data/projects/du_bii_2019/data/module5/seance3</a:t>
            </a:r>
            <a:endParaRPr>
              <a:latin typeface="Consolas"/>
              <a:ea typeface="Consolas"/>
              <a:cs typeface="Consolas"/>
              <a:sym typeface="Consolas"/>
            </a:endParaRPr>
          </a:p>
          <a:p>
            <a:pPr marL="0" lvl="0" indent="0" algn="l" rtl="0">
              <a:spcBef>
                <a:spcPts val="1600"/>
              </a:spcBef>
              <a:spcAft>
                <a:spcPts val="0"/>
              </a:spcAft>
              <a:buNone/>
            </a:pPr>
            <a:endParaRPr>
              <a:solidFill>
                <a:schemeClr val="dk1"/>
              </a:solidFill>
            </a:endParaRPr>
          </a:p>
          <a:p>
            <a:pPr marL="0" lvl="0" indent="0" algn="l" rtl="0">
              <a:spcBef>
                <a:spcPts val="1600"/>
              </a:spcBef>
              <a:spcAft>
                <a:spcPts val="1600"/>
              </a:spcAft>
              <a:buNone/>
            </a:pPr>
            <a:endParaRPr>
              <a:solidFill>
                <a:schemeClr val="dk1"/>
              </a:solidFill>
            </a:endParaRPr>
          </a:p>
        </p:txBody>
      </p:sp>
      <p:sp>
        <p:nvSpPr>
          <p:cNvPr id="191" name="Google Shape;191;p42"/>
          <p:cNvSpPr txBox="1"/>
          <p:nvPr/>
        </p:nvSpPr>
        <p:spPr>
          <a:xfrm>
            <a:off x="311700" y="127775"/>
            <a:ext cx="85206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 sz="2800">
                <a:solidFill>
                  <a:srgbClr val="3D85C6"/>
                </a:solidFill>
                <a:latin typeface="Trebuchet MS"/>
                <a:ea typeface="Trebuchet MS"/>
                <a:cs typeface="Trebuchet MS"/>
                <a:sym typeface="Trebuchet MS"/>
              </a:rPr>
              <a:t>Emplacement des données brutes</a:t>
            </a:r>
            <a:endParaRPr sz="2800">
              <a:solidFill>
                <a:srgbClr val="3D85C6"/>
              </a:solidFill>
              <a:latin typeface="Trebuchet MS"/>
              <a:ea typeface="Trebuchet MS"/>
              <a:cs typeface="Trebuchet MS"/>
              <a:sym typeface="Trebuchet MS"/>
            </a:endParaRPr>
          </a:p>
        </p:txBody>
      </p:sp>
      <p:sp>
        <p:nvSpPr>
          <p:cNvPr id="192" name="Google Shape;192;p4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fr"/>
              <a:t>7</a:t>
            </a:fld>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717"/>
        <p:cNvGrpSpPr/>
        <p:nvPr/>
      </p:nvGrpSpPr>
      <p:grpSpPr>
        <a:xfrm>
          <a:off x="0" y="0"/>
          <a:ext cx="0" cy="0"/>
          <a:chOff x="0" y="0"/>
          <a:chExt cx="0" cy="0"/>
        </a:xfrm>
      </p:grpSpPr>
      <p:sp>
        <p:nvSpPr>
          <p:cNvPr id="718" name="Google Shape;718;p9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
              <a:t>Reading a multi-samples VCF</a:t>
            </a:r>
            <a:endParaRPr/>
          </a:p>
        </p:txBody>
      </p:sp>
      <p:sp>
        <p:nvSpPr>
          <p:cNvPr id="719" name="Google Shape;719;p98"/>
          <p:cNvSpPr txBox="1"/>
          <p:nvPr/>
        </p:nvSpPr>
        <p:spPr>
          <a:xfrm>
            <a:off x="4472900" y="4568875"/>
            <a:ext cx="7584000" cy="931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fr" sz="800" i="1"/>
              <a:t>https://petridishtalk.com/2013/02/01/variant-discovery-annotation-filtering-with-samtools-the-gatk/</a:t>
            </a:r>
            <a:endParaRPr sz="800" i="1"/>
          </a:p>
        </p:txBody>
      </p:sp>
      <p:pic>
        <p:nvPicPr>
          <p:cNvPr id="720" name="Google Shape;720;p98"/>
          <p:cNvPicPr preferRelativeResize="0"/>
          <p:nvPr/>
        </p:nvPicPr>
        <p:blipFill>
          <a:blip r:embed="rId3">
            <a:alphaModFix/>
          </a:blip>
          <a:stretch>
            <a:fillRect/>
          </a:stretch>
        </p:blipFill>
        <p:spPr>
          <a:xfrm>
            <a:off x="0" y="1134908"/>
            <a:ext cx="9144001" cy="3232334"/>
          </a:xfrm>
          <a:prstGeom prst="rect">
            <a:avLst/>
          </a:prstGeom>
          <a:noFill/>
          <a:ln>
            <a:noFill/>
          </a:ln>
        </p:spPr>
      </p:pic>
      <p:sp>
        <p:nvSpPr>
          <p:cNvPr id="721" name="Google Shape;721;p9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fr"/>
              <a:t>70</a:t>
            </a:fld>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725"/>
        <p:cNvGrpSpPr/>
        <p:nvPr/>
      </p:nvGrpSpPr>
      <p:grpSpPr>
        <a:xfrm>
          <a:off x="0" y="0"/>
          <a:ext cx="0" cy="0"/>
          <a:chOff x="0" y="0"/>
          <a:chExt cx="0" cy="0"/>
        </a:xfrm>
      </p:grpSpPr>
      <p:sp>
        <p:nvSpPr>
          <p:cNvPr id="726" name="Google Shape;726;p99"/>
          <p:cNvSpPr txBox="1">
            <a:spLocks noGrp="1"/>
          </p:cNvSpPr>
          <p:nvPr>
            <p:ph type="title"/>
          </p:nvPr>
        </p:nvSpPr>
        <p:spPr>
          <a:xfrm>
            <a:off x="311700" y="1277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a:t>Workflow - Variant Calling</a:t>
            </a:r>
            <a:endParaRPr/>
          </a:p>
        </p:txBody>
      </p:sp>
      <p:sp>
        <p:nvSpPr>
          <p:cNvPr id="727" name="Google Shape;727;p99"/>
          <p:cNvSpPr/>
          <p:nvPr/>
        </p:nvSpPr>
        <p:spPr>
          <a:xfrm>
            <a:off x="512425" y="1096350"/>
            <a:ext cx="1488900" cy="693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a:t>Alignment  Processé (BAM)</a:t>
            </a:r>
            <a:endParaRPr/>
          </a:p>
        </p:txBody>
      </p:sp>
      <p:sp>
        <p:nvSpPr>
          <p:cNvPr id="728" name="Google Shape;728;p99"/>
          <p:cNvSpPr/>
          <p:nvPr/>
        </p:nvSpPr>
        <p:spPr>
          <a:xfrm>
            <a:off x="4423425" y="1013400"/>
            <a:ext cx="1803000" cy="8589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t>Mpileup </a:t>
            </a:r>
            <a:endParaRPr b="1"/>
          </a:p>
          <a:p>
            <a:pPr marL="0" lvl="0" indent="0" algn="ctr" rtl="0">
              <a:spcBef>
                <a:spcPts val="0"/>
              </a:spcBef>
              <a:spcAft>
                <a:spcPts val="0"/>
              </a:spcAft>
              <a:buNone/>
            </a:pPr>
            <a:r>
              <a:rPr lang="fr" i="1"/>
              <a:t>-- samtools --</a:t>
            </a:r>
            <a:endParaRPr i="1"/>
          </a:p>
        </p:txBody>
      </p:sp>
      <p:cxnSp>
        <p:nvCxnSpPr>
          <p:cNvPr id="729" name="Google Shape;729;p99"/>
          <p:cNvCxnSpPr>
            <a:stCxn id="728" idx="3"/>
            <a:endCxn id="730" idx="1"/>
          </p:cNvCxnSpPr>
          <p:nvPr/>
        </p:nvCxnSpPr>
        <p:spPr>
          <a:xfrm>
            <a:off x="6226425" y="1442850"/>
            <a:ext cx="331800" cy="600"/>
          </a:xfrm>
          <a:prstGeom prst="bentConnector3">
            <a:avLst>
              <a:gd name="adj1" fmla="val 50019"/>
            </a:avLst>
          </a:prstGeom>
          <a:noFill/>
          <a:ln w="9525" cap="flat" cmpd="sng">
            <a:solidFill>
              <a:schemeClr val="dk2"/>
            </a:solidFill>
            <a:prstDash val="solid"/>
            <a:round/>
            <a:headEnd type="none" w="med" len="med"/>
            <a:tailEnd type="triangle" w="med" len="med"/>
          </a:ln>
        </p:spPr>
      </p:cxnSp>
      <p:cxnSp>
        <p:nvCxnSpPr>
          <p:cNvPr id="731" name="Google Shape;731;p99"/>
          <p:cNvCxnSpPr>
            <a:stCxn id="732" idx="3"/>
            <a:endCxn id="728" idx="1"/>
          </p:cNvCxnSpPr>
          <p:nvPr/>
        </p:nvCxnSpPr>
        <p:spPr>
          <a:xfrm>
            <a:off x="4111075" y="1442850"/>
            <a:ext cx="312300" cy="600"/>
          </a:xfrm>
          <a:prstGeom prst="bentConnector3">
            <a:avLst>
              <a:gd name="adj1" fmla="val 50008"/>
            </a:avLst>
          </a:prstGeom>
          <a:noFill/>
          <a:ln w="9525" cap="flat" cmpd="sng">
            <a:solidFill>
              <a:srgbClr val="B7B7B7"/>
            </a:solidFill>
            <a:prstDash val="solid"/>
            <a:round/>
            <a:headEnd type="none" w="med" len="med"/>
            <a:tailEnd type="triangle" w="med" len="med"/>
          </a:ln>
        </p:spPr>
      </p:cxnSp>
      <p:sp>
        <p:nvSpPr>
          <p:cNvPr id="730" name="Google Shape;730;p99"/>
          <p:cNvSpPr/>
          <p:nvPr/>
        </p:nvSpPr>
        <p:spPr>
          <a:xfrm>
            <a:off x="6558350" y="1013400"/>
            <a:ext cx="1803000" cy="8589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t>Varscan2</a:t>
            </a:r>
            <a:endParaRPr b="1"/>
          </a:p>
          <a:p>
            <a:pPr marL="0" lvl="0" indent="0" algn="ctr" rtl="0">
              <a:spcBef>
                <a:spcPts val="0"/>
              </a:spcBef>
              <a:spcAft>
                <a:spcPts val="0"/>
              </a:spcAft>
              <a:buNone/>
            </a:pPr>
            <a:r>
              <a:rPr lang="fr" i="1"/>
              <a:t>-- mpileup2cns --</a:t>
            </a:r>
            <a:endParaRPr i="1"/>
          </a:p>
        </p:txBody>
      </p:sp>
      <p:sp>
        <p:nvSpPr>
          <p:cNvPr id="733" name="Google Shape;733;p99"/>
          <p:cNvSpPr/>
          <p:nvPr/>
        </p:nvSpPr>
        <p:spPr>
          <a:xfrm>
            <a:off x="2289825" y="2208825"/>
            <a:ext cx="1821300" cy="8589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t>Haplotype Caller</a:t>
            </a:r>
            <a:endParaRPr b="1"/>
          </a:p>
          <a:p>
            <a:pPr marL="0" lvl="0" indent="0" algn="ctr" rtl="0">
              <a:spcBef>
                <a:spcPts val="0"/>
              </a:spcBef>
              <a:spcAft>
                <a:spcPts val="0"/>
              </a:spcAft>
              <a:buNone/>
            </a:pPr>
            <a:r>
              <a:rPr lang="fr" i="1"/>
              <a:t>-- GATK --</a:t>
            </a:r>
            <a:endParaRPr i="1"/>
          </a:p>
        </p:txBody>
      </p:sp>
      <p:cxnSp>
        <p:nvCxnSpPr>
          <p:cNvPr id="734" name="Google Shape;734;p99"/>
          <p:cNvCxnSpPr>
            <a:stCxn id="727" idx="2"/>
            <a:endCxn id="733" idx="1"/>
          </p:cNvCxnSpPr>
          <p:nvPr/>
        </p:nvCxnSpPr>
        <p:spPr>
          <a:xfrm rot="-5400000" flipH="1">
            <a:off x="1348825" y="1697400"/>
            <a:ext cx="849000" cy="1032900"/>
          </a:xfrm>
          <a:prstGeom prst="bentConnector2">
            <a:avLst/>
          </a:prstGeom>
          <a:noFill/>
          <a:ln w="9525" cap="flat" cmpd="sng">
            <a:solidFill>
              <a:srgbClr val="B7B7B7"/>
            </a:solidFill>
            <a:prstDash val="solid"/>
            <a:round/>
            <a:headEnd type="none" w="med" len="med"/>
            <a:tailEnd type="triangle" w="med" len="med"/>
          </a:ln>
        </p:spPr>
      </p:cxnSp>
      <p:sp>
        <p:nvSpPr>
          <p:cNvPr id="735" name="Google Shape;735;p99"/>
          <p:cNvSpPr/>
          <p:nvPr/>
        </p:nvSpPr>
        <p:spPr>
          <a:xfrm>
            <a:off x="2594625" y="3578200"/>
            <a:ext cx="2569800" cy="858900"/>
          </a:xfrm>
          <a:prstGeom prst="rect">
            <a:avLst/>
          </a:prstGeom>
          <a:solidFill>
            <a:srgbClr val="F4CCCC"/>
          </a:solidFill>
          <a:ln w="9525" cap="flat" cmpd="sng">
            <a:solidFill>
              <a:schemeClr val="dk2"/>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t>Variant calling sans génome de référence </a:t>
            </a:r>
            <a:endParaRPr b="1"/>
          </a:p>
          <a:p>
            <a:pPr marL="0" lvl="0" indent="0" algn="ctr" rtl="0">
              <a:spcBef>
                <a:spcPts val="0"/>
              </a:spcBef>
              <a:spcAft>
                <a:spcPts val="0"/>
              </a:spcAft>
              <a:buNone/>
            </a:pPr>
            <a:r>
              <a:rPr lang="fr" i="1"/>
              <a:t>-- DiscoSNP --</a:t>
            </a:r>
            <a:endParaRPr i="1"/>
          </a:p>
        </p:txBody>
      </p:sp>
      <p:sp>
        <p:nvSpPr>
          <p:cNvPr id="736" name="Google Shape;736;p99"/>
          <p:cNvSpPr/>
          <p:nvPr/>
        </p:nvSpPr>
        <p:spPr>
          <a:xfrm>
            <a:off x="549400" y="3721300"/>
            <a:ext cx="1027500" cy="572700"/>
          </a:xfrm>
          <a:prstGeom prst="roundRect">
            <a:avLst>
              <a:gd name="adj" fmla="val 16667"/>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a:t>Reads (Fastq)</a:t>
            </a:r>
            <a:endParaRPr/>
          </a:p>
        </p:txBody>
      </p:sp>
      <p:cxnSp>
        <p:nvCxnSpPr>
          <p:cNvPr id="737" name="Google Shape;737;p99"/>
          <p:cNvCxnSpPr>
            <a:stCxn id="736" idx="3"/>
            <a:endCxn id="735" idx="1"/>
          </p:cNvCxnSpPr>
          <p:nvPr/>
        </p:nvCxnSpPr>
        <p:spPr>
          <a:xfrm>
            <a:off x="1576900" y="4007650"/>
            <a:ext cx="1017600" cy="600"/>
          </a:xfrm>
          <a:prstGeom prst="bentConnector3">
            <a:avLst>
              <a:gd name="adj1" fmla="val 50006"/>
            </a:avLst>
          </a:prstGeom>
          <a:noFill/>
          <a:ln w="9525" cap="flat" cmpd="sng">
            <a:solidFill>
              <a:srgbClr val="B7B7B7"/>
            </a:solidFill>
            <a:prstDash val="solid"/>
            <a:round/>
            <a:headEnd type="none" w="med" len="med"/>
            <a:tailEnd type="triangle" w="med" len="med"/>
          </a:ln>
        </p:spPr>
      </p:cxnSp>
      <p:cxnSp>
        <p:nvCxnSpPr>
          <p:cNvPr id="738" name="Google Shape;738;p99"/>
          <p:cNvCxnSpPr/>
          <p:nvPr/>
        </p:nvCxnSpPr>
        <p:spPr>
          <a:xfrm>
            <a:off x="366475" y="3309375"/>
            <a:ext cx="7848600" cy="0"/>
          </a:xfrm>
          <a:prstGeom prst="straightConnector1">
            <a:avLst/>
          </a:prstGeom>
          <a:noFill/>
          <a:ln w="9525" cap="flat" cmpd="sng">
            <a:solidFill>
              <a:srgbClr val="999999"/>
            </a:solidFill>
            <a:prstDash val="lgDash"/>
            <a:round/>
            <a:headEnd type="none" w="med" len="med"/>
            <a:tailEnd type="none" w="med" len="med"/>
          </a:ln>
        </p:spPr>
      </p:cxnSp>
      <p:sp>
        <p:nvSpPr>
          <p:cNvPr id="732" name="Google Shape;732;p99"/>
          <p:cNvSpPr/>
          <p:nvPr/>
        </p:nvSpPr>
        <p:spPr>
          <a:xfrm>
            <a:off x="2308075" y="983550"/>
            <a:ext cx="1803000" cy="9186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i="1"/>
              <a:t>[Optionnel] </a:t>
            </a:r>
            <a:endParaRPr b="1" i="1"/>
          </a:p>
          <a:p>
            <a:pPr marL="0" lvl="0" indent="0" algn="ctr" rtl="0">
              <a:spcBef>
                <a:spcPts val="0"/>
              </a:spcBef>
              <a:spcAft>
                <a:spcPts val="0"/>
              </a:spcAft>
              <a:buNone/>
            </a:pPr>
            <a:r>
              <a:rPr lang="fr" b="1"/>
              <a:t>Local Indel Realignment </a:t>
            </a:r>
            <a:endParaRPr b="1"/>
          </a:p>
          <a:p>
            <a:pPr marL="0" lvl="0" indent="0" algn="ctr" rtl="0">
              <a:spcBef>
                <a:spcPts val="0"/>
              </a:spcBef>
              <a:spcAft>
                <a:spcPts val="0"/>
              </a:spcAft>
              <a:buNone/>
            </a:pPr>
            <a:r>
              <a:rPr lang="fr" i="1"/>
              <a:t>-- GATK --</a:t>
            </a:r>
            <a:endParaRPr i="1"/>
          </a:p>
        </p:txBody>
      </p:sp>
      <p:cxnSp>
        <p:nvCxnSpPr>
          <p:cNvPr id="739" name="Google Shape;739;p99"/>
          <p:cNvCxnSpPr>
            <a:stCxn id="727" idx="3"/>
            <a:endCxn id="732" idx="1"/>
          </p:cNvCxnSpPr>
          <p:nvPr/>
        </p:nvCxnSpPr>
        <p:spPr>
          <a:xfrm>
            <a:off x="2001325" y="1442850"/>
            <a:ext cx="306900" cy="600"/>
          </a:xfrm>
          <a:prstGeom prst="bentConnector3">
            <a:avLst>
              <a:gd name="adj1" fmla="val 49976"/>
            </a:avLst>
          </a:prstGeom>
          <a:noFill/>
          <a:ln w="9525" cap="flat" cmpd="sng">
            <a:solidFill>
              <a:srgbClr val="B7B7B7"/>
            </a:solidFill>
            <a:prstDash val="solid"/>
            <a:round/>
            <a:headEnd type="none" w="med" len="med"/>
            <a:tailEnd type="triangle" w="med" len="med"/>
          </a:ln>
        </p:spPr>
      </p:cxnSp>
      <p:sp>
        <p:nvSpPr>
          <p:cNvPr id="740" name="Google Shape;740;p99"/>
          <p:cNvSpPr txBox="1">
            <a:spLocks noGrp="1"/>
          </p:cNvSpPr>
          <p:nvPr>
            <p:ph type="sldNum" idx="12"/>
          </p:nvPr>
        </p:nvSpPr>
        <p:spPr>
          <a:xfrm>
            <a:off x="8548658" y="4739417"/>
            <a:ext cx="548700" cy="393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fr"/>
              <a:t>71</a:t>
            </a:fld>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744"/>
        <p:cNvGrpSpPr/>
        <p:nvPr/>
      </p:nvGrpSpPr>
      <p:grpSpPr>
        <a:xfrm>
          <a:off x="0" y="0"/>
          <a:ext cx="0" cy="0"/>
          <a:chOff x="0" y="0"/>
          <a:chExt cx="0" cy="0"/>
        </a:xfrm>
      </p:grpSpPr>
      <p:sp>
        <p:nvSpPr>
          <p:cNvPr id="745" name="Google Shape;745;p100"/>
          <p:cNvSpPr txBox="1"/>
          <p:nvPr/>
        </p:nvSpPr>
        <p:spPr>
          <a:xfrm>
            <a:off x="235500" y="127775"/>
            <a:ext cx="85206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 sz="2800">
                <a:solidFill>
                  <a:srgbClr val="3D85C6"/>
                </a:solidFill>
                <a:latin typeface="Trebuchet MS"/>
                <a:ea typeface="Trebuchet MS"/>
                <a:cs typeface="Trebuchet MS"/>
                <a:sym typeface="Trebuchet MS"/>
              </a:rPr>
              <a:t>Variant Calling sans génome de référence</a:t>
            </a:r>
            <a:endParaRPr sz="2800">
              <a:solidFill>
                <a:srgbClr val="3D85C6"/>
              </a:solidFill>
              <a:latin typeface="Trebuchet MS"/>
              <a:ea typeface="Trebuchet MS"/>
              <a:cs typeface="Trebuchet MS"/>
              <a:sym typeface="Trebuchet MS"/>
            </a:endParaRPr>
          </a:p>
        </p:txBody>
      </p:sp>
      <p:sp>
        <p:nvSpPr>
          <p:cNvPr id="746" name="Google Shape;746;p100"/>
          <p:cNvSpPr txBox="1"/>
          <p:nvPr/>
        </p:nvSpPr>
        <p:spPr>
          <a:xfrm>
            <a:off x="347525" y="974400"/>
            <a:ext cx="3480900" cy="26211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fr" sz="1800" b="1">
                <a:solidFill>
                  <a:srgbClr val="CC0000"/>
                </a:solidFill>
              </a:rPr>
              <a:t>Discosnp++ :</a:t>
            </a:r>
            <a:r>
              <a:rPr lang="fr" sz="1800" b="1">
                <a:solidFill>
                  <a:schemeClr val="dk1"/>
                </a:solidFill>
              </a:rPr>
              <a:t> disco</a:t>
            </a:r>
            <a:r>
              <a:rPr lang="fr" sz="1800">
                <a:solidFill>
                  <a:schemeClr val="dk1"/>
                </a:solidFill>
              </a:rPr>
              <a:t>vering </a:t>
            </a:r>
            <a:r>
              <a:rPr lang="fr" sz="1800" b="1">
                <a:solidFill>
                  <a:schemeClr val="dk1"/>
                </a:solidFill>
              </a:rPr>
              <a:t>S</a:t>
            </a:r>
            <a:r>
              <a:rPr lang="fr" sz="1800">
                <a:solidFill>
                  <a:schemeClr val="dk1"/>
                </a:solidFill>
              </a:rPr>
              <a:t>ingle </a:t>
            </a:r>
            <a:r>
              <a:rPr lang="fr" sz="1800" b="1">
                <a:solidFill>
                  <a:schemeClr val="dk1"/>
                </a:solidFill>
              </a:rPr>
              <a:t>N</a:t>
            </a:r>
            <a:r>
              <a:rPr lang="fr" sz="1800">
                <a:solidFill>
                  <a:schemeClr val="dk1"/>
                </a:solidFill>
              </a:rPr>
              <a:t>ucleotide </a:t>
            </a:r>
            <a:r>
              <a:rPr lang="fr" sz="1800" b="1">
                <a:solidFill>
                  <a:schemeClr val="dk1"/>
                </a:solidFill>
              </a:rPr>
              <a:t>P</a:t>
            </a:r>
            <a:r>
              <a:rPr lang="fr" sz="1800">
                <a:solidFill>
                  <a:schemeClr val="dk1"/>
                </a:solidFill>
              </a:rPr>
              <a:t>olymorphism (SNP) and Indels from raw set(s) of reads</a:t>
            </a:r>
            <a:endParaRPr sz="1800"/>
          </a:p>
        </p:txBody>
      </p:sp>
      <p:sp>
        <p:nvSpPr>
          <p:cNvPr id="747" name="Google Shape;747;p100"/>
          <p:cNvSpPr txBox="1"/>
          <p:nvPr/>
        </p:nvSpPr>
        <p:spPr>
          <a:xfrm>
            <a:off x="164875" y="4711575"/>
            <a:ext cx="5048400" cy="648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fr" sz="900"/>
              <a:t>https://colibread.inria.fr/software/discosnp/</a:t>
            </a:r>
            <a:endParaRPr sz="900"/>
          </a:p>
        </p:txBody>
      </p:sp>
      <p:pic>
        <p:nvPicPr>
          <p:cNvPr id="748" name="Google Shape;748;p100"/>
          <p:cNvPicPr preferRelativeResize="0"/>
          <p:nvPr/>
        </p:nvPicPr>
        <p:blipFill>
          <a:blip r:embed="rId3">
            <a:alphaModFix/>
          </a:blip>
          <a:stretch>
            <a:fillRect/>
          </a:stretch>
        </p:blipFill>
        <p:spPr>
          <a:xfrm>
            <a:off x="4053125" y="874200"/>
            <a:ext cx="4576675" cy="3946474"/>
          </a:xfrm>
          <a:prstGeom prst="rect">
            <a:avLst/>
          </a:prstGeom>
          <a:noFill/>
          <a:ln>
            <a:noFill/>
          </a:ln>
        </p:spPr>
      </p:pic>
      <p:sp>
        <p:nvSpPr>
          <p:cNvPr id="749" name="Google Shape;749;p10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fr"/>
              <a:t>72</a:t>
            </a:fld>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753"/>
        <p:cNvGrpSpPr/>
        <p:nvPr/>
      </p:nvGrpSpPr>
      <p:grpSpPr>
        <a:xfrm>
          <a:off x="0" y="0"/>
          <a:ext cx="0" cy="0"/>
          <a:chOff x="0" y="0"/>
          <a:chExt cx="0" cy="0"/>
        </a:xfrm>
      </p:grpSpPr>
      <p:sp>
        <p:nvSpPr>
          <p:cNvPr id="754" name="Google Shape;754;p101"/>
          <p:cNvSpPr txBox="1"/>
          <p:nvPr/>
        </p:nvSpPr>
        <p:spPr>
          <a:xfrm>
            <a:off x="235500" y="127775"/>
            <a:ext cx="85206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 sz="2800">
                <a:solidFill>
                  <a:srgbClr val="3D85C6"/>
                </a:solidFill>
                <a:latin typeface="Trebuchet MS"/>
                <a:ea typeface="Trebuchet MS"/>
                <a:cs typeface="Trebuchet MS"/>
                <a:sym typeface="Trebuchet MS"/>
              </a:rPr>
              <a:t>Méthode probalistique VS heuristique</a:t>
            </a:r>
            <a:endParaRPr sz="2800">
              <a:solidFill>
                <a:srgbClr val="3D85C6"/>
              </a:solidFill>
              <a:latin typeface="Trebuchet MS"/>
              <a:ea typeface="Trebuchet MS"/>
              <a:cs typeface="Trebuchet MS"/>
              <a:sym typeface="Trebuchet MS"/>
            </a:endParaRPr>
          </a:p>
        </p:txBody>
      </p:sp>
      <p:sp>
        <p:nvSpPr>
          <p:cNvPr id="755" name="Google Shape;755;p101"/>
          <p:cNvSpPr txBox="1">
            <a:spLocks noGrp="1"/>
          </p:cNvSpPr>
          <p:nvPr>
            <p:ph type="body" idx="1"/>
          </p:nvPr>
        </p:nvSpPr>
        <p:spPr>
          <a:xfrm>
            <a:off x="137700" y="929075"/>
            <a:ext cx="8716200" cy="3775800"/>
          </a:xfrm>
          <a:prstGeom prst="rect">
            <a:avLst/>
          </a:prstGeom>
        </p:spPr>
        <p:txBody>
          <a:bodyPr spcFirstLastPara="1" wrap="square" lIns="91425" tIns="91425" rIns="91425" bIns="91425" anchor="t" anchorCtr="0">
            <a:noAutofit/>
          </a:bodyPr>
          <a:lstStyle/>
          <a:p>
            <a:pPr marL="457200" lvl="0" indent="-342900" algn="just" rtl="0">
              <a:lnSpc>
                <a:spcPct val="150000"/>
              </a:lnSpc>
              <a:spcBef>
                <a:spcPts val="0"/>
              </a:spcBef>
              <a:spcAft>
                <a:spcPts val="0"/>
              </a:spcAft>
              <a:buClr>
                <a:schemeClr val="dk1"/>
              </a:buClr>
              <a:buSzPts val="1800"/>
              <a:buChar char="-"/>
            </a:pPr>
            <a:r>
              <a:rPr lang="fr" b="1">
                <a:solidFill>
                  <a:schemeClr val="dk1"/>
                </a:solidFill>
              </a:rPr>
              <a:t>Méthode heuristique</a:t>
            </a:r>
            <a:endParaRPr>
              <a:solidFill>
                <a:schemeClr val="dk1"/>
              </a:solidFill>
            </a:endParaRPr>
          </a:p>
          <a:p>
            <a:pPr marL="914400" lvl="0" indent="0" algn="just" rtl="0">
              <a:lnSpc>
                <a:spcPct val="150000"/>
              </a:lnSpc>
              <a:spcBef>
                <a:spcPts val="0"/>
              </a:spcBef>
              <a:spcAft>
                <a:spcPts val="0"/>
              </a:spcAft>
              <a:buClr>
                <a:srgbClr val="000000"/>
              </a:buClr>
              <a:buSzPts val="1100"/>
              <a:buFont typeface="Arial"/>
              <a:buNone/>
            </a:pPr>
            <a:r>
              <a:rPr lang="fr">
                <a:solidFill>
                  <a:schemeClr val="dk1"/>
                </a:solidFill>
              </a:rPr>
              <a:t>→ utilise des seuils pour valider ou non les variants (fréquence allélique, couverture en read, score de qualité)</a:t>
            </a:r>
            <a:endParaRPr b="1">
              <a:solidFill>
                <a:schemeClr val="dk1"/>
              </a:solidFill>
            </a:endParaRPr>
          </a:p>
          <a:p>
            <a:pPr marL="457200" lvl="0" indent="0" algn="just" rtl="0">
              <a:lnSpc>
                <a:spcPct val="150000"/>
              </a:lnSpc>
              <a:spcBef>
                <a:spcPts val="0"/>
              </a:spcBef>
              <a:spcAft>
                <a:spcPts val="0"/>
              </a:spcAft>
              <a:buNone/>
            </a:pPr>
            <a:endParaRPr b="1">
              <a:solidFill>
                <a:schemeClr val="dk1"/>
              </a:solidFill>
            </a:endParaRPr>
          </a:p>
          <a:p>
            <a:pPr marL="457200" lvl="0" indent="-342900" algn="just" rtl="0">
              <a:lnSpc>
                <a:spcPct val="150000"/>
              </a:lnSpc>
              <a:spcBef>
                <a:spcPts val="0"/>
              </a:spcBef>
              <a:spcAft>
                <a:spcPts val="0"/>
              </a:spcAft>
              <a:buSzPts val="1800"/>
              <a:buChar char="-"/>
            </a:pPr>
            <a:r>
              <a:rPr lang="fr" b="1">
                <a:solidFill>
                  <a:schemeClr val="dk1"/>
                </a:solidFill>
              </a:rPr>
              <a:t>Méthode probabilistique (modèle Bayesien) </a:t>
            </a:r>
            <a:endParaRPr>
              <a:solidFill>
                <a:schemeClr val="dk1"/>
              </a:solidFill>
            </a:endParaRPr>
          </a:p>
          <a:p>
            <a:pPr marL="457200" lvl="0" indent="457200" algn="just" rtl="0">
              <a:lnSpc>
                <a:spcPct val="150000"/>
              </a:lnSpc>
              <a:spcBef>
                <a:spcPts val="0"/>
              </a:spcBef>
              <a:spcAft>
                <a:spcPts val="0"/>
              </a:spcAft>
              <a:buNone/>
            </a:pPr>
            <a:r>
              <a:rPr lang="fr">
                <a:solidFill>
                  <a:schemeClr val="dk1"/>
                </a:solidFill>
              </a:rPr>
              <a:t>→  utilise des modèles statistiques pour estimer la probabilité de chaque génotype possible, en prenant en compte les différents biais pouvant introduire du bruit dans les données </a:t>
            </a:r>
            <a:endParaRPr>
              <a:solidFill>
                <a:schemeClr val="dk1"/>
              </a:solidFill>
            </a:endParaRPr>
          </a:p>
          <a:p>
            <a:pPr marL="457200" lvl="0" indent="457200" algn="just" rtl="0">
              <a:lnSpc>
                <a:spcPct val="150000"/>
              </a:lnSpc>
              <a:spcBef>
                <a:spcPts val="0"/>
              </a:spcBef>
              <a:spcAft>
                <a:spcPts val="0"/>
              </a:spcAft>
              <a:buNone/>
            </a:pPr>
            <a:endParaRPr>
              <a:solidFill>
                <a:schemeClr val="dk1"/>
              </a:solidFill>
            </a:endParaRPr>
          </a:p>
          <a:p>
            <a:pPr marL="457200" lvl="0" indent="0" algn="just" rtl="0">
              <a:lnSpc>
                <a:spcPct val="150000"/>
              </a:lnSpc>
              <a:spcBef>
                <a:spcPts val="0"/>
              </a:spcBef>
              <a:spcAft>
                <a:spcPts val="0"/>
              </a:spcAft>
              <a:buNone/>
            </a:pPr>
            <a:endParaRPr>
              <a:solidFill>
                <a:srgbClr val="CC0000"/>
              </a:solidFill>
            </a:endParaRPr>
          </a:p>
          <a:p>
            <a:pPr marL="457200" lvl="0" indent="0" algn="just" rtl="0">
              <a:lnSpc>
                <a:spcPct val="150000"/>
              </a:lnSpc>
              <a:spcBef>
                <a:spcPts val="1000"/>
              </a:spcBef>
              <a:spcAft>
                <a:spcPts val="1000"/>
              </a:spcAft>
              <a:buNone/>
            </a:pPr>
            <a:endParaRPr/>
          </a:p>
        </p:txBody>
      </p:sp>
      <p:sp>
        <p:nvSpPr>
          <p:cNvPr id="756" name="Google Shape;756;p10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fr"/>
              <a:t>73</a:t>
            </a:fld>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760"/>
        <p:cNvGrpSpPr/>
        <p:nvPr/>
      </p:nvGrpSpPr>
      <p:grpSpPr>
        <a:xfrm>
          <a:off x="0" y="0"/>
          <a:ext cx="0" cy="0"/>
          <a:chOff x="0" y="0"/>
          <a:chExt cx="0" cy="0"/>
        </a:xfrm>
      </p:grpSpPr>
      <p:sp>
        <p:nvSpPr>
          <p:cNvPr id="761" name="Google Shape;761;p102"/>
          <p:cNvSpPr txBox="1"/>
          <p:nvPr/>
        </p:nvSpPr>
        <p:spPr>
          <a:xfrm>
            <a:off x="235500" y="127775"/>
            <a:ext cx="85206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 sz="2800">
                <a:solidFill>
                  <a:srgbClr val="3D85C6"/>
                </a:solidFill>
                <a:latin typeface="Trebuchet MS"/>
                <a:ea typeface="Trebuchet MS"/>
                <a:cs typeface="Trebuchet MS"/>
                <a:sym typeface="Trebuchet MS"/>
              </a:rPr>
              <a:t>Exemple de commande Freebayes</a:t>
            </a:r>
            <a:endParaRPr sz="2800">
              <a:solidFill>
                <a:srgbClr val="3D85C6"/>
              </a:solidFill>
              <a:latin typeface="Trebuchet MS"/>
              <a:ea typeface="Trebuchet MS"/>
              <a:cs typeface="Trebuchet MS"/>
              <a:sym typeface="Trebuchet MS"/>
            </a:endParaRPr>
          </a:p>
        </p:txBody>
      </p:sp>
      <p:sp>
        <p:nvSpPr>
          <p:cNvPr id="762" name="Google Shape;762;p102"/>
          <p:cNvSpPr txBox="1"/>
          <p:nvPr/>
        </p:nvSpPr>
        <p:spPr>
          <a:xfrm>
            <a:off x="96450" y="4135050"/>
            <a:ext cx="3180000" cy="1616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fr"/>
              <a:t>https://github.com/ekg/freebayes</a:t>
            </a:r>
            <a:endParaRPr/>
          </a:p>
        </p:txBody>
      </p:sp>
      <p:sp>
        <p:nvSpPr>
          <p:cNvPr id="763" name="Google Shape;763;p102"/>
          <p:cNvSpPr txBox="1"/>
          <p:nvPr/>
        </p:nvSpPr>
        <p:spPr>
          <a:xfrm>
            <a:off x="0" y="1071450"/>
            <a:ext cx="9144000" cy="1971300"/>
          </a:xfrm>
          <a:prstGeom prst="rect">
            <a:avLst/>
          </a:prstGeom>
          <a:solidFill>
            <a:srgbClr val="F3F3F3"/>
          </a:solidFill>
          <a:ln w="9525" cap="flat" cmpd="sng">
            <a:solidFill>
              <a:srgbClr val="4A86E8"/>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fr" sz="1600">
                <a:solidFill>
                  <a:srgbClr val="666666"/>
                </a:solidFill>
                <a:latin typeface="Consolas"/>
                <a:ea typeface="Consolas"/>
                <a:cs typeface="Consolas"/>
                <a:sym typeface="Consolas"/>
              </a:rPr>
              <a:t># Détection de variants avec Freebayes, -C correspond au nombre de reads minimum supportant le variant pour le reporter</a:t>
            </a:r>
            <a:endParaRPr sz="1600">
              <a:solidFill>
                <a:srgbClr val="666666"/>
              </a:solidFill>
              <a:latin typeface="Consolas"/>
              <a:ea typeface="Consolas"/>
              <a:cs typeface="Consolas"/>
              <a:sym typeface="Consolas"/>
            </a:endParaRPr>
          </a:p>
          <a:p>
            <a:pPr marL="0" lvl="0" indent="0" algn="l" rtl="0">
              <a:lnSpc>
                <a:spcPct val="115000"/>
              </a:lnSpc>
              <a:spcBef>
                <a:spcPts val="0"/>
              </a:spcBef>
              <a:spcAft>
                <a:spcPts val="0"/>
              </a:spcAft>
              <a:buNone/>
            </a:pPr>
            <a:endParaRPr sz="1600">
              <a:solidFill>
                <a:srgbClr val="666666"/>
              </a:solidFill>
              <a:latin typeface="Consolas"/>
              <a:ea typeface="Consolas"/>
              <a:cs typeface="Consolas"/>
              <a:sym typeface="Consolas"/>
            </a:endParaRPr>
          </a:p>
          <a:p>
            <a:pPr marL="0" lvl="0" indent="0" algn="l" rtl="0">
              <a:lnSpc>
                <a:spcPct val="115000"/>
              </a:lnSpc>
              <a:spcBef>
                <a:spcPts val="0"/>
              </a:spcBef>
              <a:spcAft>
                <a:spcPts val="0"/>
              </a:spcAft>
              <a:buNone/>
            </a:pPr>
            <a:r>
              <a:rPr lang="fr" sz="1600" b="1">
                <a:latin typeface="Consolas"/>
                <a:ea typeface="Consolas"/>
                <a:cs typeface="Consolas"/>
                <a:sym typeface="Consolas"/>
              </a:rPr>
              <a:t>$ </a:t>
            </a:r>
            <a:r>
              <a:rPr lang="fr" sz="1600">
                <a:solidFill>
                  <a:srgbClr val="4A86E8"/>
                </a:solidFill>
                <a:latin typeface="Consolas"/>
                <a:ea typeface="Consolas"/>
                <a:cs typeface="Consolas"/>
                <a:sym typeface="Consolas"/>
              </a:rPr>
              <a:t>freebayes</a:t>
            </a:r>
            <a:r>
              <a:rPr lang="fr" sz="1600">
                <a:solidFill>
                  <a:schemeClr val="dk1"/>
                </a:solidFill>
                <a:latin typeface="Consolas"/>
                <a:ea typeface="Consolas"/>
                <a:cs typeface="Consolas"/>
                <a:sym typeface="Consolas"/>
              </a:rPr>
              <a:t> </a:t>
            </a:r>
            <a:r>
              <a:rPr lang="fr" sz="1600">
                <a:solidFill>
                  <a:srgbClr val="9900FF"/>
                </a:solidFill>
                <a:latin typeface="Consolas"/>
                <a:ea typeface="Consolas"/>
                <a:cs typeface="Consolas"/>
                <a:sym typeface="Consolas"/>
              </a:rPr>
              <a:t>-f</a:t>
            </a:r>
            <a:r>
              <a:rPr lang="fr" sz="1600">
                <a:solidFill>
                  <a:schemeClr val="dk1"/>
                </a:solidFill>
                <a:latin typeface="Consolas"/>
                <a:ea typeface="Consolas"/>
                <a:cs typeface="Consolas"/>
                <a:sym typeface="Consolas"/>
              </a:rPr>
              <a:t>  ../genome/Bos_taurus.UMD3.1.dna.toplevel.6.fa </a:t>
            </a:r>
            <a:r>
              <a:rPr lang="fr" sz="1600">
                <a:solidFill>
                  <a:srgbClr val="9900FF"/>
                </a:solidFill>
                <a:latin typeface="Consolas"/>
                <a:ea typeface="Consolas"/>
                <a:cs typeface="Consolas"/>
                <a:sym typeface="Consolas"/>
              </a:rPr>
              <a:t>-C</a:t>
            </a:r>
            <a:r>
              <a:rPr lang="fr" sz="1600">
                <a:solidFill>
                  <a:schemeClr val="dk1"/>
                </a:solidFill>
                <a:latin typeface="Consolas"/>
                <a:ea typeface="Consolas"/>
                <a:cs typeface="Consolas"/>
                <a:sym typeface="Consolas"/>
              </a:rPr>
              <a:t> 10 \ ../alignment_bwa/SRR1262731_extract.sort.rg.md.filt.onTarget.bam \</a:t>
            </a:r>
            <a:endParaRPr sz="1600">
              <a:solidFill>
                <a:schemeClr val="dk1"/>
              </a:solidFill>
              <a:latin typeface="Consolas"/>
              <a:ea typeface="Consolas"/>
              <a:cs typeface="Consolas"/>
              <a:sym typeface="Consolas"/>
            </a:endParaRPr>
          </a:p>
          <a:p>
            <a:pPr marL="0" lvl="0" indent="0" algn="l" rtl="0">
              <a:lnSpc>
                <a:spcPct val="115000"/>
              </a:lnSpc>
              <a:spcBef>
                <a:spcPts val="0"/>
              </a:spcBef>
              <a:spcAft>
                <a:spcPts val="0"/>
              </a:spcAft>
              <a:buNone/>
            </a:pPr>
            <a:r>
              <a:rPr lang="fr" sz="1600">
                <a:solidFill>
                  <a:schemeClr val="dk1"/>
                </a:solidFill>
                <a:latin typeface="Consolas"/>
                <a:ea typeface="Consolas"/>
                <a:cs typeface="Consolas"/>
                <a:sym typeface="Consolas"/>
              </a:rPr>
              <a:t>&gt; SRR1262731_freebayes.vcf </a:t>
            </a:r>
            <a:endParaRPr sz="1600" b="1">
              <a:solidFill>
                <a:srgbClr val="4A86E8"/>
              </a:solidFill>
              <a:latin typeface="Consolas"/>
              <a:ea typeface="Consolas"/>
              <a:cs typeface="Consolas"/>
              <a:sym typeface="Consolas"/>
            </a:endParaRPr>
          </a:p>
          <a:p>
            <a:pPr marL="0" lvl="0" indent="0" algn="l" rtl="0">
              <a:lnSpc>
                <a:spcPct val="115000"/>
              </a:lnSpc>
              <a:spcBef>
                <a:spcPts val="0"/>
              </a:spcBef>
              <a:spcAft>
                <a:spcPts val="0"/>
              </a:spcAft>
              <a:buNone/>
            </a:pPr>
            <a:endParaRPr sz="1600">
              <a:solidFill>
                <a:srgbClr val="666666"/>
              </a:solidFill>
              <a:latin typeface="Consolas"/>
              <a:ea typeface="Consolas"/>
              <a:cs typeface="Consolas"/>
              <a:sym typeface="Consolas"/>
            </a:endParaRPr>
          </a:p>
        </p:txBody>
      </p:sp>
      <p:sp>
        <p:nvSpPr>
          <p:cNvPr id="764" name="Google Shape;764;p10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fr"/>
              <a:t>74</a:t>
            </a:fld>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768"/>
        <p:cNvGrpSpPr/>
        <p:nvPr/>
      </p:nvGrpSpPr>
      <p:grpSpPr>
        <a:xfrm>
          <a:off x="0" y="0"/>
          <a:ext cx="0" cy="0"/>
          <a:chOff x="0" y="0"/>
          <a:chExt cx="0" cy="0"/>
        </a:xfrm>
      </p:grpSpPr>
      <p:sp>
        <p:nvSpPr>
          <p:cNvPr id="769" name="Google Shape;769;p103"/>
          <p:cNvSpPr txBox="1">
            <a:spLocks noGrp="1"/>
          </p:cNvSpPr>
          <p:nvPr>
            <p:ph type="ctrTitle"/>
          </p:nvPr>
        </p:nvSpPr>
        <p:spPr>
          <a:xfrm>
            <a:off x="311708" y="592175"/>
            <a:ext cx="85206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fr" sz="4200"/>
              <a:t>Filtrage &amp; Annotation</a:t>
            </a:r>
            <a:endParaRPr sz="4200"/>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773"/>
        <p:cNvGrpSpPr/>
        <p:nvPr/>
      </p:nvGrpSpPr>
      <p:grpSpPr>
        <a:xfrm>
          <a:off x="0" y="0"/>
          <a:ext cx="0" cy="0"/>
          <a:chOff x="0" y="0"/>
          <a:chExt cx="0" cy="0"/>
        </a:xfrm>
      </p:grpSpPr>
      <p:sp>
        <p:nvSpPr>
          <p:cNvPr id="774" name="Google Shape;774;p104"/>
          <p:cNvSpPr txBox="1">
            <a:spLocks noGrp="1"/>
          </p:cNvSpPr>
          <p:nvPr>
            <p:ph type="title"/>
          </p:nvPr>
        </p:nvSpPr>
        <p:spPr>
          <a:xfrm>
            <a:off x="311700" y="1277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a:t>Workflow</a:t>
            </a:r>
            <a:endParaRPr/>
          </a:p>
        </p:txBody>
      </p:sp>
      <p:sp>
        <p:nvSpPr>
          <p:cNvPr id="775" name="Google Shape;775;p104"/>
          <p:cNvSpPr/>
          <p:nvPr/>
        </p:nvSpPr>
        <p:spPr>
          <a:xfrm>
            <a:off x="1680700" y="1539475"/>
            <a:ext cx="1604400" cy="8589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t>Fastq Quality Control </a:t>
            </a:r>
            <a:endParaRPr b="1"/>
          </a:p>
          <a:p>
            <a:pPr marL="0" lvl="0" indent="0" algn="ctr" rtl="0">
              <a:spcBef>
                <a:spcPts val="0"/>
              </a:spcBef>
              <a:spcAft>
                <a:spcPts val="0"/>
              </a:spcAft>
              <a:buNone/>
            </a:pPr>
            <a:r>
              <a:rPr lang="fr" i="1"/>
              <a:t>-- FastQC --</a:t>
            </a:r>
            <a:endParaRPr i="1"/>
          </a:p>
        </p:txBody>
      </p:sp>
      <p:sp>
        <p:nvSpPr>
          <p:cNvPr id="776" name="Google Shape;776;p104"/>
          <p:cNvSpPr/>
          <p:nvPr/>
        </p:nvSpPr>
        <p:spPr>
          <a:xfrm>
            <a:off x="1680700" y="2609000"/>
            <a:ext cx="1604400" cy="8589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fr" b="1">
                <a:solidFill>
                  <a:schemeClr val="dk1"/>
                </a:solidFill>
              </a:rPr>
              <a:t>Mapping </a:t>
            </a:r>
            <a:endParaRPr b="1">
              <a:solidFill>
                <a:schemeClr val="dk1"/>
              </a:solidFill>
            </a:endParaRPr>
          </a:p>
          <a:p>
            <a:pPr marL="0" lvl="0" indent="0" algn="ctr" rtl="0">
              <a:spcBef>
                <a:spcPts val="0"/>
              </a:spcBef>
              <a:spcAft>
                <a:spcPts val="0"/>
              </a:spcAft>
              <a:buNone/>
            </a:pPr>
            <a:r>
              <a:rPr lang="fr" i="1">
                <a:solidFill>
                  <a:schemeClr val="dk1"/>
                </a:solidFill>
              </a:rPr>
              <a:t>-- Bowtie2/Bwa --</a:t>
            </a:r>
            <a:endParaRPr b="1"/>
          </a:p>
        </p:txBody>
      </p:sp>
      <p:sp>
        <p:nvSpPr>
          <p:cNvPr id="777" name="Google Shape;777;p104"/>
          <p:cNvSpPr/>
          <p:nvPr/>
        </p:nvSpPr>
        <p:spPr>
          <a:xfrm>
            <a:off x="1680700" y="970775"/>
            <a:ext cx="1604400" cy="3474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a:t>Reads (Fastq)</a:t>
            </a:r>
            <a:endParaRPr/>
          </a:p>
        </p:txBody>
      </p:sp>
      <p:sp>
        <p:nvSpPr>
          <p:cNvPr id="778" name="Google Shape;778;p104"/>
          <p:cNvSpPr/>
          <p:nvPr/>
        </p:nvSpPr>
        <p:spPr>
          <a:xfrm>
            <a:off x="284500" y="2609006"/>
            <a:ext cx="1103700" cy="8589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a:t>Reference genome (Fasta)</a:t>
            </a:r>
            <a:endParaRPr/>
          </a:p>
        </p:txBody>
      </p:sp>
      <p:sp>
        <p:nvSpPr>
          <p:cNvPr id="779" name="Google Shape;779;p104"/>
          <p:cNvSpPr/>
          <p:nvPr/>
        </p:nvSpPr>
        <p:spPr>
          <a:xfrm>
            <a:off x="3684250" y="2609006"/>
            <a:ext cx="1604400" cy="8589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t>Processing Post Alignement</a:t>
            </a:r>
            <a:endParaRPr i="1"/>
          </a:p>
        </p:txBody>
      </p:sp>
      <p:sp>
        <p:nvSpPr>
          <p:cNvPr id="780" name="Google Shape;780;p104"/>
          <p:cNvSpPr/>
          <p:nvPr/>
        </p:nvSpPr>
        <p:spPr>
          <a:xfrm>
            <a:off x="5663125" y="2609006"/>
            <a:ext cx="1436700" cy="8589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t>Variant Calling</a:t>
            </a:r>
            <a:endParaRPr i="1"/>
          </a:p>
        </p:txBody>
      </p:sp>
      <p:sp>
        <p:nvSpPr>
          <p:cNvPr id="781" name="Google Shape;781;p104"/>
          <p:cNvSpPr/>
          <p:nvPr/>
        </p:nvSpPr>
        <p:spPr>
          <a:xfrm>
            <a:off x="7462750" y="2609006"/>
            <a:ext cx="1436700" cy="858900"/>
          </a:xfrm>
          <a:prstGeom prst="rect">
            <a:avLst/>
          </a:prstGeom>
          <a:solidFill>
            <a:srgbClr val="EA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t>Filtrage &amp; Annotation</a:t>
            </a:r>
            <a:endParaRPr i="1"/>
          </a:p>
        </p:txBody>
      </p:sp>
      <p:sp>
        <p:nvSpPr>
          <p:cNvPr id="782" name="Google Shape;782;p104"/>
          <p:cNvSpPr/>
          <p:nvPr/>
        </p:nvSpPr>
        <p:spPr>
          <a:xfrm>
            <a:off x="5657350" y="1255650"/>
            <a:ext cx="1436700" cy="858900"/>
          </a:xfrm>
          <a:prstGeom prst="rect">
            <a:avLst/>
          </a:prstGeom>
          <a:solidFill>
            <a:srgbClr val="D9D2E9"/>
          </a:solidFill>
          <a:ln w="9525" cap="flat" cmpd="sng">
            <a:solidFill>
              <a:srgbClr val="674EA7"/>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t>Variants Structuraux</a:t>
            </a:r>
            <a:endParaRPr i="1"/>
          </a:p>
        </p:txBody>
      </p:sp>
      <p:sp>
        <p:nvSpPr>
          <p:cNvPr id="783" name="Google Shape;783;p104"/>
          <p:cNvSpPr/>
          <p:nvPr/>
        </p:nvSpPr>
        <p:spPr>
          <a:xfrm>
            <a:off x="5663125" y="3940200"/>
            <a:ext cx="1436700" cy="858900"/>
          </a:xfrm>
          <a:prstGeom prst="rect">
            <a:avLst/>
          </a:prstGeom>
          <a:solidFill>
            <a:srgbClr val="D9D2E9"/>
          </a:solidFill>
          <a:ln w="9525" cap="flat" cmpd="sng">
            <a:solidFill>
              <a:srgbClr val="674EA7"/>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t>Copy Number </a:t>
            </a:r>
            <a:endParaRPr i="1"/>
          </a:p>
        </p:txBody>
      </p:sp>
      <p:cxnSp>
        <p:nvCxnSpPr>
          <p:cNvPr id="784" name="Google Shape;784;p104"/>
          <p:cNvCxnSpPr>
            <a:stCxn id="779" idx="2"/>
            <a:endCxn id="783" idx="1"/>
          </p:cNvCxnSpPr>
          <p:nvPr/>
        </p:nvCxnSpPr>
        <p:spPr>
          <a:xfrm rot="-5400000" flipH="1">
            <a:off x="4623850" y="3330506"/>
            <a:ext cx="901800" cy="1176600"/>
          </a:xfrm>
          <a:prstGeom prst="bentConnector2">
            <a:avLst/>
          </a:prstGeom>
          <a:noFill/>
          <a:ln w="9525" cap="flat" cmpd="sng">
            <a:solidFill>
              <a:schemeClr val="dk2"/>
            </a:solidFill>
            <a:prstDash val="lgDash"/>
            <a:round/>
            <a:headEnd type="none" w="med" len="med"/>
            <a:tailEnd type="triangle" w="med" len="med"/>
          </a:ln>
        </p:spPr>
      </p:cxnSp>
      <p:cxnSp>
        <p:nvCxnSpPr>
          <p:cNvPr id="785" name="Google Shape;785;p104"/>
          <p:cNvCxnSpPr>
            <a:stCxn id="779" idx="0"/>
            <a:endCxn id="782" idx="1"/>
          </p:cNvCxnSpPr>
          <p:nvPr/>
        </p:nvCxnSpPr>
        <p:spPr>
          <a:xfrm rot="-5400000">
            <a:off x="4609900" y="1561556"/>
            <a:ext cx="924000" cy="1170900"/>
          </a:xfrm>
          <a:prstGeom prst="bentConnector2">
            <a:avLst/>
          </a:prstGeom>
          <a:noFill/>
          <a:ln w="9525" cap="flat" cmpd="sng">
            <a:solidFill>
              <a:schemeClr val="dk2"/>
            </a:solidFill>
            <a:prstDash val="lgDash"/>
            <a:round/>
            <a:headEnd type="none" w="med" len="med"/>
            <a:tailEnd type="triangle" w="med" len="med"/>
          </a:ln>
        </p:spPr>
      </p:cxnSp>
      <p:cxnSp>
        <p:nvCxnSpPr>
          <p:cNvPr id="786" name="Google Shape;786;p104"/>
          <p:cNvCxnSpPr>
            <a:stCxn id="779" idx="3"/>
            <a:endCxn id="780" idx="1"/>
          </p:cNvCxnSpPr>
          <p:nvPr/>
        </p:nvCxnSpPr>
        <p:spPr>
          <a:xfrm>
            <a:off x="5288650" y="3038456"/>
            <a:ext cx="374400" cy="600"/>
          </a:xfrm>
          <a:prstGeom prst="bentConnector3">
            <a:avLst>
              <a:gd name="adj1" fmla="val 50010"/>
            </a:avLst>
          </a:prstGeom>
          <a:noFill/>
          <a:ln w="9525" cap="flat" cmpd="sng">
            <a:solidFill>
              <a:schemeClr val="dk2"/>
            </a:solidFill>
            <a:prstDash val="solid"/>
            <a:round/>
            <a:headEnd type="none" w="med" len="med"/>
            <a:tailEnd type="triangle" w="med" len="med"/>
          </a:ln>
        </p:spPr>
      </p:cxnSp>
      <p:cxnSp>
        <p:nvCxnSpPr>
          <p:cNvPr id="787" name="Google Shape;787;p104"/>
          <p:cNvCxnSpPr>
            <a:stCxn id="780" idx="3"/>
            <a:endCxn id="781" idx="1"/>
          </p:cNvCxnSpPr>
          <p:nvPr/>
        </p:nvCxnSpPr>
        <p:spPr>
          <a:xfrm>
            <a:off x="7099825" y="3038456"/>
            <a:ext cx="363000" cy="600"/>
          </a:xfrm>
          <a:prstGeom prst="bentConnector3">
            <a:avLst>
              <a:gd name="adj1" fmla="val 49990"/>
            </a:avLst>
          </a:prstGeom>
          <a:noFill/>
          <a:ln w="9525" cap="flat" cmpd="sng">
            <a:solidFill>
              <a:schemeClr val="dk2"/>
            </a:solidFill>
            <a:prstDash val="solid"/>
            <a:round/>
            <a:headEnd type="none" w="med" len="med"/>
            <a:tailEnd type="triangle" w="med" len="med"/>
          </a:ln>
        </p:spPr>
      </p:cxnSp>
      <p:cxnSp>
        <p:nvCxnSpPr>
          <p:cNvPr id="788" name="Google Shape;788;p104"/>
          <p:cNvCxnSpPr>
            <a:stCxn id="776" idx="3"/>
            <a:endCxn id="779" idx="1"/>
          </p:cNvCxnSpPr>
          <p:nvPr/>
        </p:nvCxnSpPr>
        <p:spPr>
          <a:xfrm>
            <a:off x="3285100" y="3038450"/>
            <a:ext cx="399300" cy="600"/>
          </a:xfrm>
          <a:prstGeom prst="bentConnector3">
            <a:avLst>
              <a:gd name="adj1" fmla="val 49981"/>
            </a:avLst>
          </a:prstGeom>
          <a:noFill/>
          <a:ln w="9525" cap="flat" cmpd="sng">
            <a:solidFill>
              <a:schemeClr val="dk2"/>
            </a:solidFill>
            <a:prstDash val="solid"/>
            <a:round/>
            <a:headEnd type="none" w="med" len="med"/>
            <a:tailEnd type="triangle" w="med" len="med"/>
          </a:ln>
        </p:spPr>
      </p:cxnSp>
      <p:cxnSp>
        <p:nvCxnSpPr>
          <p:cNvPr id="789" name="Google Shape;789;p104"/>
          <p:cNvCxnSpPr>
            <a:stCxn id="775" idx="2"/>
            <a:endCxn id="776" idx="0"/>
          </p:cNvCxnSpPr>
          <p:nvPr/>
        </p:nvCxnSpPr>
        <p:spPr>
          <a:xfrm rot="-5400000" flipH="1">
            <a:off x="2377900" y="2503375"/>
            <a:ext cx="210600" cy="600"/>
          </a:xfrm>
          <a:prstGeom prst="bentConnector3">
            <a:avLst>
              <a:gd name="adj1" fmla="val 50006"/>
            </a:avLst>
          </a:prstGeom>
          <a:noFill/>
          <a:ln w="9525" cap="flat" cmpd="sng">
            <a:solidFill>
              <a:schemeClr val="dk2"/>
            </a:solidFill>
            <a:prstDash val="solid"/>
            <a:round/>
            <a:headEnd type="none" w="med" len="med"/>
            <a:tailEnd type="triangle" w="med" len="med"/>
          </a:ln>
        </p:spPr>
      </p:cxnSp>
      <p:cxnSp>
        <p:nvCxnSpPr>
          <p:cNvPr id="790" name="Google Shape;790;p104"/>
          <p:cNvCxnSpPr>
            <a:stCxn id="777" idx="2"/>
            <a:endCxn id="775" idx="0"/>
          </p:cNvCxnSpPr>
          <p:nvPr/>
        </p:nvCxnSpPr>
        <p:spPr>
          <a:xfrm rot="-5400000" flipH="1">
            <a:off x="2372500" y="1428575"/>
            <a:ext cx="221400" cy="600"/>
          </a:xfrm>
          <a:prstGeom prst="bentConnector3">
            <a:avLst>
              <a:gd name="adj1" fmla="val 49977"/>
            </a:avLst>
          </a:prstGeom>
          <a:noFill/>
          <a:ln w="9525" cap="flat" cmpd="sng">
            <a:solidFill>
              <a:srgbClr val="B7B7B7"/>
            </a:solidFill>
            <a:prstDash val="solid"/>
            <a:round/>
            <a:headEnd type="none" w="med" len="med"/>
            <a:tailEnd type="triangle" w="med" len="med"/>
          </a:ln>
        </p:spPr>
      </p:cxnSp>
      <p:cxnSp>
        <p:nvCxnSpPr>
          <p:cNvPr id="791" name="Google Shape;791;p104"/>
          <p:cNvCxnSpPr>
            <a:stCxn id="778" idx="3"/>
            <a:endCxn id="776" idx="1"/>
          </p:cNvCxnSpPr>
          <p:nvPr/>
        </p:nvCxnSpPr>
        <p:spPr>
          <a:xfrm>
            <a:off x="1388200" y="3038456"/>
            <a:ext cx="292500" cy="600"/>
          </a:xfrm>
          <a:prstGeom prst="bentConnector3">
            <a:avLst>
              <a:gd name="adj1" fmla="val 50000"/>
            </a:avLst>
          </a:prstGeom>
          <a:noFill/>
          <a:ln w="9525" cap="flat" cmpd="sng">
            <a:solidFill>
              <a:srgbClr val="B7B7B7"/>
            </a:solidFill>
            <a:prstDash val="solid"/>
            <a:round/>
            <a:headEnd type="none" w="med" len="med"/>
            <a:tailEnd type="triangle" w="med" len="med"/>
          </a:ln>
        </p:spPr>
      </p:cxnSp>
      <p:cxnSp>
        <p:nvCxnSpPr>
          <p:cNvPr id="792" name="Google Shape;792;p104"/>
          <p:cNvCxnSpPr/>
          <p:nvPr/>
        </p:nvCxnSpPr>
        <p:spPr>
          <a:xfrm>
            <a:off x="3409900" y="947350"/>
            <a:ext cx="11700" cy="3912900"/>
          </a:xfrm>
          <a:prstGeom prst="straightConnector1">
            <a:avLst/>
          </a:prstGeom>
          <a:noFill/>
          <a:ln w="19050" cap="flat" cmpd="sng">
            <a:solidFill>
              <a:srgbClr val="999999"/>
            </a:solidFill>
            <a:prstDash val="dash"/>
            <a:round/>
            <a:headEnd type="none" w="med" len="med"/>
            <a:tailEnd type="none" w="med" len="med"/>
          </a:ln>
        </p:spPr>
      </p:cxnSp>
      <p:sp>
        <p:nvSpPr>
          <p:cNvPr id="793" name="Google Shape;793;p104"/>
          <p:cNvSpPr txBox="1">
            <a:spLocks noGrp="1"/>
          </p:cNvSpPr>
          <p:nvPr>
            <p:ph type="sldNum" idx="12"/>
          </p:nvPr>
        </p:nvSpPr>
        <p:spPr>
          <a:xfrm>
            <a:off x="8548658" y="4739417"/>
            <a:ext cx="548700" cy="393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fr"/>
              <a:t>76</a:t>
            </a:fld>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797"/>
        <p:cNvGrpSpPr/>
        <p:nvPr/>
      </p:nvGrpSpPr>
      <p:grpSpPr>
        <a:xfrm>
          <a:off x="0" y="0"/>
          <a:ext cx="0" cy="0"/>
          <a:chOff x="0" y="0"/>
          <a:chExt cx="0" cy="0"/>
        </a:xfrm>
      </p:grpSpPr>
      <p:sp>
        <p:nvSpPr>
          <p:cNvPr id="798" name="Google Shape;798;p105"/>
          <p:cNvSpPr txBox="1">
            <a:spLocks noGrp="1"/>
          </p:cNvSpPr>
          <p:nvPr>
            <p:ph type="title"/>
          </p:nvPr>
        </p:nvSpPr>
        <p:spPr>
          <a:xfrm>
            <a:off x="311700" y="1277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a:t>Workflow - Filtrage et Annotation</a:t>
            </a:r>
            <a:endParaRPr/>
          </a:p>
        </p:txBody>
      </p:sp>
      <p:sp>
        <p:nvSpPr>
          <p:cNvPr id="799" name="Google Shape;799;p105"/>
          <p:cNvSpPr/>
          <p:nvPr/>
        </p:nvSpPr>
        <p:spPr>
          <a:xfrm>
            <a:off x="746700" y="990050"/>
            <a:ext cx="1488900" cy="693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a:t>Variants </a:t>
            </a:r>
            <a:endParaRPr/>
          </a:p>
          <a:p>
            <a:pPr marL="0" lvl="0" indent="0" algn="ctr" rtl="0">
              <a:spcBef>
                <a:spcPts val="0"/>
              </a:spcBef>
              <a:spcAft>
                <a:spcPts val="0"/>
              </a:spcAft>
              <a:buNone/>
            </a:pPr>
            <a:r>
              <a:rPr lang="fr"/>
              <a:t>(vcf)</a:t>
            </a:r>
            <a:endParaRPr/>
          </a:p>
        </p:txBody>
      </p:sp>
      <p:sp>
        <p:nvSpPr>
          <p:cNvPr id="800" name="Google Shape;800;p105"/>
          <p:cNvSpPr/>
          <p:nvPr/>
        </p:nvSpPr>
        <p:spPr>
          <a:xfrm>
            <a:off x="311700" y="1936550"/>
            <a:ext cx="2358900" cy="965400"/>
          </a:xfrm>
          <a:prstGeom prst="rect">
            <a:avLst/>
          </a:prstGeom>
          <a:solidFill>
            <a:srgbClr val="EA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t>Hard Filtering </a:t>
            </a:r>
            <a:endParaRPr b="1"/>
          </a:p>
          <a:p>
            <a:pPr marL="0" lvl="0" indent="0" algn="ctr" rtl="0">
              <a:spcBef>
                <a:spcPts val="0"/>
              </a:spcBef>
              <a:spcAft>
                <a:spcPts val="0"/>
              </a:spcAft>
              <a:buNone/>
            </a:pPr>
            <a:r>
              <a:rPr lang="fr"/>
              <a:t>-- GATK </a:t>
            </a:r>
            <a:r>
              <a:rPr lang="fr" i="1"/>
              <a:t>VariantFiltration--</a:t>
            </a:r>
            <a:endParaRPr i="1"/>
          </a:p>
        </p:txBody>
      </p:sp>
      <p:cxnSp>
        <p:nvCxnSpPr>
          <p:cNvPr id="801" name="Google Shape;801;p105"/>
          <p:cNvCxnSpPr>
            <a:stCxn id="800" idx="2"/>
            <a:endCxn id="802" idx="0"/>
          </p:cNvCxnSpPr>
          <p:nvPr/>
        </p:nvCxnSpPr>
        <p:spPr>
          <a:xfrm rot="-5400000" flipH="1">
            <a:off x="1321500" y="3071600"/>
            <a:ext cx="339900" cy="600"/>
          </a:xfrm>
          <a:prstGeom prst="bentConnector3">
            <a:avLst>
              <a:gd name="adj1" fmla="val 50000"/>
            </a:avLst>
          </a:prstGeom>
          <a:noFill/>
          <a:ln w="9525" cap="flat" cmpd="sng">
            <a:solidFill>
              <a:schemeClr val="dk2"/>
            </a:solidFill>
            <a:prstDash val="solid"/>
            <a:round/>
            <a:headEnd type="none" w="med" len="med"/>
            <a:tailEnd type="triangle" w="med" len="med"/>
          </a:ln>
        </p:spPr>
      </p:cxnSp>
      <p:cxnSp>
        <p:nvCxnSpPr>
          <p:cNvPr id="803" name="Google Shape;803;p105"/>
          <p:cNvCxnSpPr>
            <a:stCxn id="799" idx="2"/>
            <a:endCxn id="800" idx="0"/>
          </p:cNvCxnSpPr>
          <p:nvPr/>
        </p:nvCxnSpPr>
        <p:spPr>
          <a:xfrm rot="-5400000" flipH="1">
            <a:off x="1364700" y="1809500"/>
            <a:ext cx="253500" cy="600"/>
          </a:xfrm>
          <a:prstGeom prst="bentConnector3">
            <a:avLst>
              <a:gd name="adj1" fmla="val 50000"/>
            </a:avLst>
          </a:prstGeom>
          <a:noFill/>
          <a:ln w="9525" cap="flat" cmpd="sng">
            <a:solidFill>
              <a:srgbClr val="B7B7B7"/>
            </a:solidFill>
            <a:prstDash val="solid"/>
            <a:round/>
            <a:headEnd type="none" w="med" len="med"/>
            <a:tailEnd type="triangle" w="med" len="med"/>
          </a:ln>
        </p:spPr>
      </p:cxnSp>
      <p:sp>
        <p:nvSpPr>
          <p:cNvPr id="802" name="Google Shape;802;p105"/>
          <p:cNvSpPr/>
          <p:nvPr/>
        </p:nvSpPr>
        <p:spPr>
          <a:xfrm>
            <a:off x="311700" y="3241850"/>
            <a:ext cx="2358900" cy="965400"/>
          </a:xfrm>
          <a:prstGeom prst="rect">
            <a:avLst/>
          </a:prstGeom>
          <a:solidFill>
            <a:srgbClr val="EA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t>Selection de Variants </a:t>
            </a:r>
            <a:endParaRPr b="1"/>
          </a:p>
          <a:p>
            <a:pPr marL="0" lvl="0" indent="0" algn="ctr" rtl="0">
              <a:spcBef>
                <a:spcPts val="0"/>
              </a:spcBef>
              <a:spcAft>
                <a:spcPts val="0"/>
              </a:spcAft>
              <a:buNone/>
            </a:pPr>
            <a:r>
              <a:rPr lang="fr" i="1"/>
              <a:t>-- GATK SelectVariants-- </a:t>
            </a:r>
            <a:endParaRPr i="1"/>
          </a:p>
        </p:txBody>
      </p:sp>
      <p:sp>
        <p:nvSpPr>
          <p:cNvPr id="804" name="Google Shape;804;p105"/>
          <p:cNvSpPr txBox="1">
            <a:spLocks noGrp="1"/>
          </p:cNvSpPr>
          <p:nvPr>
            <p:ph type="sldNum" idx="12"/>
          </p:nvPr>
        </p:nvSpPr>
        <p:spPr>
          <a:xfrm>
            <a:off x="8548658" y="4739417"/>
            <a:ext cx="548700" cy="393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fr"/>
              <a:t>77</a:t>
            </a:fld>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Shape 808"/>
        <p:cNvGrpSpPr/>
        <p:nvPr/>
      </p:nvGrpSpPr>
      <p:grpSpPr>
        <a:xfrm>
          <a:off x="0" y="0"/>
          <a:ext cx="0" cy="0"/>
          <a:chOff x="0" y="0"/>
          <a:chExt cx="0" cy="0"/>
        </a:xfrm>
      </p:grpSpPr>
      <p:sp>
        <p:nvSpPr>
          <p:cNvPr id="809" name="Google Shape;809;p106"/>
          <p:cNvSpPr txBox="1">
            <a:spLocks noGrp="1"/>
          </p:cNvSpPr>
          <p:nvPr>
            <p:ph type="title"/>
          </p:nvPr>
        </p:nvSpPr>
        <p:spPr>
          <a:xfrm>
            <a:off x="311700" y="1277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a:t>Plan</a:t>
            </a:r>
            <a:endParaRPr/>
          </a:p>
        </p:txBody>
      </p:sp>
      <p:sp>
        <p:nvSpPr>
          <p:cNvPr id="810" name="Google Shape;810;p106"/>
          <p:cNvSpPr txBox="1">
            <a:spLocks noGrp="1"/>
          </p:cNvSpPr>
          <p:nvPr>
            <p:ph type="body" idx="1"/>
          </p:nvPr>
        </p:nvSpPr>
        <p:spPr>
          <a:xfrm>
            <a:off x="311700" y="770651"/>
            <a:ext cx="8520600" cy="39879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fr"/>
              <a:t>Filtrage simple avec vcftools ? + Gatk HardFilter + combine  varscan - HaplotypeCaller + snpSift</a:t>
            </a:r>
            <a:endParaRPr/>
          </a:p>
          <a:p>
            <a:pPr marL="457200" lvl="0" indent="-342900" algn="l" rtl="0">
              <a:spcBef>
                <a:spcPts val="0"/>
              </a:spcBef>
              <a:spcAft>
                <a:spcPts val="0"/>
              </a:spcAft>
              <a:buSzPts val="1800"/>
              <a:buChar char="●"/>
            </a:pPr>
            <a:r>
              <a:rPr lang="fr"/>
              <a:t>Annotation avec snpEFF - createdb</a:t>
            </a:r>
            <a:endParaRPr/>
          </a:p>
          <a:p>
            <a:pPr marL="457200" lvl="0" indent="-342900" algn="l" rtl="0">
              <a:spcBef>
                <a:spcPts val="0"/>
              </a:spcBef>
              <a:spcAft>
                <a:spcPts val="0"/>
              </a:spcAft>
              <a:buSzPts val="1800"/>
              <a:buChar char="●"/>
            </a:pPr>
            <a:r>
              <a:rPr lang="fr"/>
              <a:t>filtre sur the variant annoté</a:t>
            </a:r>
            <a:endParaRPr/>
          </a:p>
          <a:p>
            <a:pPr marL="457200" lvl="0" indent="-342900" algn="l" rtl="0">
              <a:spcBef>
                <a:spcPts val="0"/>
              </a:spcBef>
              <a:spcAft>
                <a:spcPts val="0"/>
              </a:spcAft>
              <a:buClr>
                <a:srgbClr val="FF0000"/>
              </a:buClr>
              <a:buSzPts val="1800"/>
              <a:buChar char="●"/>
            </a:pPr>
            <a:r>
              <a:rPr lang="fr">
                <a:solidFill>
                  <a:srgbClr val="FF0000"/>
                </a:solidFill>
              </a:rPr>
              <a:t>diagramme de Venn → interlude R </a:t>
            </a:r>
            <a:endParaRPr>
              <a:solidFill>
                <a:srgbClr val="FF0000"/>
              </a:solidFill>
            </a:endParaRPr>
          </a:p>
          <a:p>
            <a:pPr marL="457200" lvl="0" indent="0" algn="l" rtl="0">
              <a:spcBef>
                <a:spcPts val="1600"/>
              </a:spcBef>
              <a:spcAft>
                <a:spcPts val="0"/>
              </a:spcAft>
              <a:buNone/>
            </a:pPr>
            <a:endParaRPr/>
          </a:p>
          <a:p>
            <a:pPr marL="457200" lvl="0" indent="-342900" algn="l" rtl="0">
              <a:spcBef>
                <a:spcPts val="1600"/>
              </a:spcBef>
              <a:spcAft>
                <a:spcPts val="0"/>
              </a:spcAft>
              <a:buClr>
                <a:srgbClr val="FF0000"/>
              </a:buClr>
              <a:buSzPts val="1800"/>
              <a:buChar char="●"/>
            </a:pPr>
            <a:r>
              <a:rPr lang="fr">
                <a:solidFill>
                  <a:srgbClr val="FF0000"/>
                </a:solidFill>
              </a:rPr>
              <a:t>Generation d’une screenshot automatique sur IGV du variant d’intérêt</a:t>
            </a:r>
            <a:endParaRPr>
              <a:solidFill>
                <a:srgbClr val="FF0000"/>
              </a:solidFill>
            </a:endParaRPr>
          </a:p>
          <a:p>
            <a:pPr marL="457200" lvl="0" indent="0" algn="l" rtl="0">
              <a:spcBef>
                <a:spcPts val="1600"/>
              </a:spcBef>
              <a:spcAft>
                <a:spcPts val="0"/>
              </a:spcAft>
              <a:buNone/>
            </a:pPr>
            <a:endParaRPr>
              <a:solidFill>
                <a:srgbClr val="FF0000"/>
              </a:solidFill>
            </a:endParaRPr>
          </a:p>
          <a:p>
            <a:pPr marL="457200" lvl="0" indent="-342900" algn="l" rtl="0">
              <a:spcBef>
                <a:spcPts val="1600"/>
              </a:spcBef>
              <a:spcAft>
                <a:spcPts val="0"/>
              </a:spcAft>
              <a:buClr>
                <a:srgbClr val="FF0000"/>
              </a:buClr>
              <a:buSzPts val="1800"/>
              <a:buChar char="●"/>
            </a:pPr>
            <a:r>
              <a:rPr lang="fr">
                <a:solidFill>
                  <a:srgbClr val="FF0000"/>
                </a:solidFill>
              </a:rPr>
              <a:t>Bonus : clustering variant </a:t>
            </a:r>
            <a:endParaRPr>
              <a:solidFill>
                <a:srgbClr val="FF0000"/>
              </a:solidFill>
            </a:endParaRPr>
          </a:p>
          <a:p>
            <a:pPr marL="0" lvl="0" indent="0" algn="l" rtl="0">
              <a:spcBef>
                <a:spcPts val="1600"/>
              </a:spcBef>
              <a:spcAft>
                <a:spcPts val="0"/>
              </a:spcAft>
              <a:buNone/>
            </a:pPr>
            <a:endParaRPr/>
          </a:p>
          <a:p>
            <a:pPr marL="0" lvl="0" indent="0" algn="l" rtl="0">
              <a:spcBef>
                <a:spcPts val="1600"/>
              </a:spcBef>
              <a:spcAft>
                <a:spcPts val="1600"/>
              </a:spcAft>
              <a:buNone/>
            </a:pPr>
            <a:r>
              <a:rPr lang="fr"/>
              <a:t>Durée ? 1h15 ?</a:t>
            </a:r>
            <a:endParaRPr/>
          </a:p>
        </p:txBody>
      </p:sp>
      <p:sp>
        <p:nvSpPr>
          <p:cNvPr id="811" name="Google Shape;811;p106"/>
          <p:cNvSpPr txBox="1">
            <a:spLocks noGrp="1"/>
          </p:cNvSpPr>
          <p:nvPr>
            <p:ph type="sldNum" idx="12"/>
          </p:nvPr>
        </p:nvSpPr>
        <p:spPr>
          <a:xfrm>
            <a:off x="8548658" y="4739417"/>
            <a:ext cx="548700" cy="393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fr"/>
              <a:t>78</a:t>
            </a:fld>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815"/>
        <p:cNvGrpSpPr/>
        <p:nvPr/>
      </p:nvGrpSpPr>
      <p:grpSpPr>
        <a:xfrm>
          <a:off x="0" y="0"/>
          <a:ext cx="0" cy="0"/>
          <a:chOff x="0" y="0"/>
          <a:chExt cx="0" cy="0"/>
        </a:xfrm>
      </p:grpSpPr>
      <p:sp>
        <p:nvSpPr>
          <p:cNvPr id="816" name="Google Shape;816;p107"/>
          <p:cNvSpPr txBox="1">
            <a:spLocks noGrp="1"/>
          </p:cNvSpPr>
          <p:nvPr>
            <p:ph type="title"/>
          </p:nvPr>
        </p:nvSpPr>
        <p:spPr>
          <a:xfrm>
            <a:off x="311700" y="1277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a:t>Filtres des variants</a:t>
            </a:r>
            <a:endParaRPr/>
          </a:p>
        </p:txBody>
      </p:sp>
      <p:sp>
        <p:nvSpPr>
          <p:cNvPr id="817" name="Google Shape;817;p107"/>
          <p:cNvSpPr txBox="1">
            <a:spLocks noGrp="1"/>
          </p:cNvSpPr>
          <p:nvPr>
            <p:ph type="body" idx="1"/>
          </p:nvPr>
        </p:nvSpPr>
        <p:spPr>
          <a:xfrm>
            <a:off x="235500" y="846851"/>
            <a:ext cx="8520600" cy="3987900"/>
          </a:xfrm>
          <a:prstGeom prst="rect">
            <a:avLst/>
          </a:prstGeom>
        </p:spPr>
        <p:txBody>
          <a:bodyPr spcFirstLastPara="1" wrap="square" lIns="91425" tIns="91425" rIns="91425" bIns="91425" anchor="t" anchorCtr="0">
            <a:noAutofit/>
          </a:bodyPr>
          <a:lstStyle/>
          <a:p>
            <a:pPr marL="457200" lvl="0" indent="-342900" algn="just" rtl="0">
              <a:spcBef>
                <a:spcPts val="0"/>
              </a:spcBef>
              <a:spcAft>
                <a:spcPts val="0"/>
              </a:spcAft>
              <a:buSzPts val="1800"/>
              <a:buChar char="-"/>
            </a:pPr>
            <a:r>
              <a:rPr lang="fr"/>
              <a:t>De </a:t>
            </a:r>
            <a:r>
              <a:rPr lang="fr" b="1"/>
              <a:t>nombreux filtres</a:t>
            </a:r>
            <a:r>
              <a:rPr lang="fr"/>
              <a:t> peuvent être appliqués sur le VCF</a:t>
            </a:r>
            <a:endParaRPr/>
          </a:p>
          <a:p>
            <a:pPr marL="914400" lvl="0" indent="0" algn="just" rtl="0">
              <a:spcBef>
                <a:spcPts val="0"/>
              </a:spcBef>
              <a:spcAft>
                <a:spcPts val="0"/>
              </a:spcAft>
              <a:buNone/>
            </a:pPr>
            <a:r>
              <a:rPr lang="fr"/>
              <a:t>→  type de variants à garder (SNVs seulement, Indels...)</a:t>
            </a:r>
            <a:endParaRPr/>
          </a:p>
          <a:p>
            <a:pPr marL="914400" lvl="0" indent="0" algn="just" rtl="0">
              <a:spcBef>
                <a:spcPts val="0"/>
              </a:spcBef>
              <a:spcAft>
                <a:spcPts val="0"/>
              </a:spcAft>
              <a:buNone/>
            </a:pPr>
            <a:r>
              <a:rPr lang="fr"/>
              <a:t>→  </a:t>
            </a:r>
            <a:r>
              <a:rPr lang="fr">
                <a:solidFill>
                  <a:schemeClr val="dk1"/>
                </a:solidFill>
              </a:rPr>
              <a:t>région d’intérêt</a:t>
            </a:r>
            <a:endParaRPr/>
          </a:p>
          <a:p>
            <a:pPr marL="914400" lvl="0" indent="0" algn="just" rtl="0">
              <a:spcBef>
                <a:spcPts val="0"/>
              </a:spcBef>
              <a:spcAft>
                <a:spcPts val="0"/>
              </a:spcAft>
              <a:buNone/>
            </a:pPr>
            <a:r>
              <a:rPr lang="fr"/>
              <a:t>→ seuils arbitraires : profondeur, génotype (0/1, 1/1), ratio allélique…</a:t>
            </a:r>
            <a:endParaRPr/>
          </a:p>
          <a:p>
            <a:pPr marL="457200" lvl="0" indent="-342900" algn="just" rtl="0">
              <a:spcBef>
                <a:spcPts val="1000"/>
              </a:spcBef>
              <a:spcAft>
                <a:spcPts val="0"/>
              </a:spcAft>
              <a:buSzPts val="1800"/>
              <a:buChar char="-"/>
            </a:pPr>
            <a:r>
              <a:rPr lang="fr"/>
              <a:t>Filtres difficilement transposables entre analyse :</a:t>
            </a:r>
            <a:endParaRPr/>
          </a:p>
          <a:p>
            <a:pPr marL="914400" lvl="0" indent="0" algn="just" rtl="0">
              <a:spcBef>
                <a:spcPts val="1000"/>
              </a:spcBef>
              <a:spcAft>
                <a:spcPts val="0"/>
              </a:spcAft>
              <a:buNone/>
            </a:pPr>
            <a:r>
              <a:rPr lang="fr"/>
              <a:t>→ dépendent de la </a:t>
            </a:r>
            <a:r>
              <a:rPr lang="fr" b="1"/>
              <a:t>question biologique</a:t>
            </a:r>
            <a:endParaRPr b="1"/>
          </a:p>
          <a:p>
            <a:pPr marL="914400" lvl="0" indent="0" algn="just" rtl="0">
              <a:spcBef>
                <a:spcPts val="0"/>
              </a:spcBef>
              <a:spcAft>
                <a:spcPts val="0"/>
              </a:spcAft>
              <a:buNone/>
            </a:pPr>
            <a:r>
              <a:rPr lang="fr"/>
              <a:t>→ dépendent des outils utilisés</a:t>
            </a:r>
            <a:endParaRPr/>
          </a:p>
          <a:p>
            <a:pPr marL="457200" lvl="0" indent="-342900" algn="just" rtl="0">
              <a:spcBef>
                <a:spcPts val="1000"/>
              </a:spcBef>
              <a:spcAft>
                <a:spcPts val="0"/>
              </a:spcAft>
              <a:buSzPts val="1800"/>
              <a:buChar char="-"/>
            </a:pPr>
            <a:r>
              <a:rPr lang="fr">
                <a:solidFill>
                  <a:srgbClr val="CC0000"/>
                </a:solidFill>
              </a:rPr>
              <a:t>GATK Bests Practices</a:t>
            </a:r>
            <a:r>
              <a:rPr lang="fr"/>
              <a:t> : recommendations selon des métriques spécifiques à GATK, différentes pour les SNVs des Indels</a:t>
            </a:r>
            <a:endParaRPr/>
          </a:p>
        </p:txBody>
      </p:sp>
      <p:sp>
        <p:nvSpPr>
          <p:cNvPr id="818" name="Google Shape;818;p107"/>
          <p:cNvSpPr txBox="1">
            <a:spLocks noGrp="1"/>
          </p:cNvSpPr>
          <p:nvPr>
            <p:ph type="sldNum" idx="12"/>
          </p:nvPr>
        </p:nvSpPr>
        <p:spPr>
          <a:xfrm>
            <a:off x="8548658" y="4739417"/>
            <a:ext cx="548700" cy="393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fr"/>
              <a:t>79</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43"/>
          <p:cNvSpPr txBox="1"/>
          <p:nvPr/>
        </p:nvSpPr>
        <p:spPr>
          <a:xfrm>
            <a:off x="311700" y="2228575"/>
            <a:ext cx="85206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fr" sz="2800">
                <a:solidFill>
                  <a:srgbClr val="3D85C6"/>
                </a:solidFill>
                <a:latin typeface="Trebuchet MS"/>
                <a:ea typeface="Trebuchet MS"/>
                <a:cs typeface="Trebuchet MS"/>
                <a:sym typeface="Trebuchet MS"/>
              </a:rPr>
              <a:t>Le Mapping</a:t>
            </a:r>
            <a:endParaRPr sz="2800">
              <a:solidFill>
                <a:srgbClr val="3D85C6"/>
              </a:solidFill>
              <a:latin typeface="Trebuchet MS"/>
              <a:ea typeface="Trebuchet MS"/>
              <a:cs typeface="Trebuchet MS"/>
              <a:sym typeface="Trebuchet MS"/>
            </a:endParaRPr>
          </a:p>
        </p:txBody>
      </p:sp>
      <p:sp>
        <p:nvSpPr>
          <p:cNvPr id="198" name="Google Shape;198;p4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fr"/>
              <a:t>8</a:t>
            </a:fld>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822"/>
        <p:cNvGrpSpPr/>
        <p:nvPr/>
      </p:nvGrpSpPr>
      <p:grpSpPr>
        <a:xfrm>
          <a:off x="0" y="0"/>
          <a:ext cx="0" cy="0"/>
          <a:chOff x="0" y="0"/>
          <a:chExt cx="0" cy="0"/>
        </a:xfrm>
      </p:grpSpPr>
      <p:sp>
        <p:nvSpPr>
          <p:cNvPr id="823" name="Google Shape;823;p108"/>
          <p:cNvSpPr txBox="1">
            <a:spLocks noGrp="1"/>
          </p:cNvSpPr>
          <p:nvPr>
            <p:ph type="title"/>
          </p:nvPr>
        </p:nvSpPr>
        <p:spPr>
          <a:xfrm>
            <a:off x="311700" y="1277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a:t>SelectVariants et Hard filtering</a:t>
            </a:r>
            <a:endParaRPr/>
          </a:p>
        </p:txBody>
      </p:sp>
      <p:sp>
        <p:nvSpPr>
          <p:cNvPr id="824" name="Google Shape;824;p108"/>
          <p:cNvSpPr txBox="1"/>
          <p:nvPr/>
        </p:nvSpPr>
        <p:spPr>
          <a:xfrm>
            <a:off x="-50" y="829725"/>
            <a:ext cx="9144000" cy="4313700"/>
          </a:xfrm>
          <a:prstGeom prst="rect">
            <a:avLst/>
          </a:prstGeom>
          <a:solidFill>
            <a:srgbClr val="F3F3F3"/>
          </a:solidFill>
          <a:ln w="9525" cap="flat" cmpd="sng">
            <a:solidFill>
              <a:srgbClr val="4A86E8"/>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fr" sz="1500">
                <a:solidFill>
                  <a:srgbClr val="666666"/>
                </a:solidFill>
                <a:latin typeface="Consolas"/>
                <a:ea typeface="Consolas"/>
                <a:cs typeface="Consolas"/>
                <a:sym typeface="Consolas"/>
              </a:rPr>
              <a:t># Préparation d’un nouveau répertoire de résultats</a:t>
            </a:r>
            <a:endParaRPr sz="1500">
              <a:solidFill>
                <a:srgbClr val="666666"/>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fr" sz="1500">
                <a:solidFill>
                  <a:schemeClr val="dk1"/>
                </a:solidFill>
                <a:latin typeface="Consolas"/>
                <a:ea typeface="Consolas"/>
                <a:cs typeface="Consolas"/>
                <a:sym typeface="Consolas"/>
              </a:rPr>
              <a:t>$ </a:t>
            </a:r>
            <a:r>
              <a:rPr lang="fr" sz="1500" b="1">
                <a:solidFill>
                  <a:srgbClr val="3D85C6"/>
                </a:solidFill>
                <a:latin typeface="Consolas"/>
                <a:ea typeface="Consolas"/>
                <a:cs typeface="Consolas"/>
                <a:sym typeface="Consolas"/>
              </a:rPr>
              <a:t>cd </a:t>
            </a:r>
            <a:r>
              <a:rPr lang="fr" sz="1500">
                <a:latin typeface="Consolas"/>
                <a:ea typeface="Consolas"/>
                <a:cs typeface="Consolas"/>
                <a:sym typeface="Consolas"/>
              </a:rPr>
              <a:t>..</a:t>
            </a:r>
            <a:endParaRPr sz="1500">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fr" sz="1500">
                <a:solidFill>
                  <a:schemeClr val="dk1"/>
                </a:solidFill>
                <a:latin typeface="Consolas"/>
                <a:ea typeface="Consolas"/>
                <a:cs typeface="Consolas"/>
                <a:sym typeface="Consolas"/>
              </a:rPr>
              <a:t>$ </a:t>
            </a:r>
            <a:r>
              <a:rPr lang="fr" sz="1500" b="1">
                <a:solidFill>
                  <a:srgbClr val="3D85C6"/>
                </a:solidFill>
                <a:latin typeface="Consolas"/>
                <a:ea typeface="Consolas"/>
                <a:cs typeface="Consolas"/>
                <a:sym typeface="Consolas"/>
              </a:rPr>
              <a:t>mkdir </a:t>
            </a:r>
            <a:r>
              <a:rPr lang="fr" sz="1500">
                <a:latin typeface="Consolas"/>
                <a:ea typeface="Consolas"/>
                <a:cs typeface="Consolas"/>
                <a:sym typeface="Consolas"/>
              </a:rPr>
              <a:t>filter_and_annot</a:t>
            </a:r>
            <a:endParaRPr sz="1500">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fr" sz="1500">
                <a:solidFill>
                  <a:schemeClr val="dk1"/>
                </a:solidFill>
                <a:latin typeface="Consolas"/>
                <a:ea typeface="Consolas"/>
                <a:cs typeface="Consolas"/>
                <a:sym typeface="Consolas"/>
              </a:rPr>
              <a:t>$ </a:t>
            </a:r>
            <a:r>
              <a:rPr lang="fr" sz="1500" b="1">
                <a:solidFill>
                  <a:srgbClr val="3D85C6"/>
                </a:solidFill>
                <a:latin typeface="Consolas"/>
                <a:ea typeface="Consolas"/>
                <a:cs typeface="Consolas"/>
                <a:sym typeface="Consolas"/>
              </a:rPr>
              <a:t>cd </a:t>
            </a:r>
            <a:r>
              <a:rPr lang="fr" sz="1500">
                <a:latin typeface="Consolas"/>
                <a:ea typeface="Consolas"/>
                <a:cs typeface="Consolas"/>
                <a:sym typeface="Consolas"/>
              </a:rPr>
              <a:t>filter_and_annot</a:t>
            </a:r>
            <a:endParaRPr sz="1500">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endParaRPr sz="1500" b="1">
              <a:solidFill>
                <a:srgbClr val="3D85C6"/>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fr" sz="1500">
                <a:solidFill>
                  <a:srgbClr val="666666"/>
                </a:solidFill>
                <a:latin typeface="Consolas"/>
                <a:ea typeface="Consolas"/>
                <a:cs typeface="Consolas"/>
                <a:sym typeface="Consolas"/>
              </a:rPr>
              <a:t># Extraction des SNVs dans un fichier séparé pour GATK</a:t>
            </a:r>
            <a:endParaRPr sz="1500">
              <a:solidFill>
                <a:srgbClr val="666666"/>
              </a:solidFill>
              <a:latin typeface="Consolas"/>
              <a:ea typeface="Consolas"/>
              <a:cs typeface="Consolas"/>
              <a:sym typeface="Consolas"/>
            </a:endParaRPr>
          </a:p>
          <a:p>
            <a:pPr marL="0" lvl="0" indent="0" algn="l" rtl="0">
              <a:spcBef>
                <a:spcPts val="0"/>
              </a:spcBef>
              <a:spcAft>
                <a:spcPts val="0"/>
              </a:spcAft>
              <a:buClr>
                <a:srgbClr val="000000"/>
              </a:buClr>
              <a:buSzPts val="1100"/>
              <a:buFont typeface="Arial"/>
              <a:buNone/>
            </a:pPr>
            <a:r>
              <a:rPr lang="fr" sz="1500">
                <a:solidFill>
                  <a:srgbClr val="000000"/>
                </a:solidFill>
                <a:latin typeface="Consolas"/>
                <a:ea typeface="Consolas"/>
                <a:cs typeface="Consolas"/>
                <a:sym typeface="Consolas"/>
              </a:rPr>
              <a:t>$ </a:t>
            </a:r>
            <a:r>
              <a:rPr lang="fr" sz="1500" b="1">
                <a:solidFill>
                  <a:srgbClr val="FF0000"/>
                </a:solidFill>
                <a:latin typeface="Consolas"/>
                <a:ea typeface="Consolas"/>
                <a:cs typeface="Consolas"/>
                <a:sym typeface="Consolas"/>
              </a:rPr>
              <a:t>srun --mem=8GB</a:t>
            </a:r>
            <a:r>
              <a:rPr lang="fr" sz="1500">
                <a:latin typeface="Consolas"/>
                <a:ea typeface="Consolas"/>
                <a:cs typeface="Consolas"/>
                <a:sym typeface="Consolas"/>
              </a:rPr>
              <a:t> </a:t>
            </a:r>
            <a:r>
              <a:rPr lang="fr" sz="1500" b="1">
                <a:solidFill>
                  <a:srgbClr val="3D85C6"/>
                </a:solidFill>
                <a:latin typeface="Consolas"/>
                <a:ea typeface="Consolas"/>
                <a:cs typeface="Consolas"/>
                <a:sym typeface="Consolas"/>
              </a:rPr>
              <a:t>gatk SelectVariants </a:t>
            </a:r>
            <a:r>
              <a:rPr lang="fr" sz="1500">
                <a:solidFill>
                  <a:srgbClr val="9900FF"/>
                </a:solidFill>
                <a:latin typeface="Consolas"/>
                <a:ea typeface="Consolas"/>
                <a:cs typeface="Consolas"/>
                <a:sym typeface="Consolas"/>
              </a:rPr>
              <a:t>-R</a:t>
            </a:r>
            <a:r>
              <a:rPr lang="fr" sz="1500">
                <a:solidFill>
                  <a:srgbClr val="3D85C6"/>
                </a:solidFill>
                <a:latin typeface="Consolas"/>
                <a:ea typeface="Consolas"/>
                <a:cs typeface="Consolas"/>
                <a:sym typeface="Consolas"/>
              </a:rPr>
              <a:t> </a:t>
            </a:r>
            <a:r>
              <a:rPr lang="fr" sz="1500">
                <a:latin typeface="Consolas"/>
                <a:ea typeface="Consolas"/>
                <a:cs typeface="Consolas"/>
                <a:sym typeface="Consolas"/>
              </a:rPr>
              <a:t>../genome/Bos_taurus.UMD3.1.dna.toplevel.6.fa</a:t>
            </a:r>
            <a:r>
              <a:rPr lang="fr" sz="1500">
                <a:solidFill>
                  <a:srgbClr val="3D85C6"/>
                </a:solidFill>
                <a:latin typeface="Consolas"/>
                <a:ea typeface="Consolas"/>
                <a:cs typeface="Consolas"/>
                <a:sym typeface="Consolas"/>
              </a:rPr>
              <a:t> </a:t>
            </a:r>
            <a:r>
              <a:rPr lang="fr" sz="1500">
                <a:latin typeface="Consolas"/>
                <a:ea typeface="Consolas"/>
                <a:cs typeface="Consolas"/>
                <a:sym typeface="Consolas"/>
              </a:rPr>
              <a:t>\</a:t>
            </a:r>
            <a:endParaRPr sz="1500">
              <a:latin typeface="Consolas"/>
              <a:ea typeface="Consolas"/>
              <a:cs typeface="Consolas"/>
              <a:sym typeface="Consolas"/>
            </a:endParaRPr>
          </a:p>
          <a:p>
            <a:pPr marL="0" lvl="0" indent="0" algn="l" rtl="0">
              <a:spcBef>
                <a:spcPts val="0"/>
              </a:spcBef>
              <a:spcAft>
                <a:spcPts val="0"/>
              </a:spcAft>
              <a:buClr>
                <a:srgbClr val="000000"/>
              </a:buClr>
              <a:buSzPts val="1100"/>
              <a:buFont typeface="Arial"/>
              <a:buNone/>
            </a:pPr>
            <a:r>
              <a:rPr lang="fr" sz="1500">
                <a:solidFill>
                  <a:srgbClr val="9900FF"/>
                </a:solidFill>
                <a:latin typeface="Consolas"/>
                <a:ea typeface="Consolas"/>
                <a:cs typeface="Consolas"/>
                <a:sym typeface="Consolas"/>
              </a:rPr>
              <a:t>-V</a:t>
            </a:r>
            <a:r>
              <a:rPr lang="fr" sz="1500">
                <a:solidFill>
                  <a:srgbClr val="3D85C6"/>
                </a:solidFill>
                <a:latin typeface="Consolas"/>
                <a:ea typeface="Consolas"/>
                <a:cs typeface="Consolas"/>
                <a:sym typeface="Consolas"/>
              </a:rPr>
              <a:t> </a:t>
            </a:r>
            <a:r>
              <a:rPr lang="fr" sz="1500">
                <a:latin typeface="Consolas"/>
                <a:ea typeface="Consolas"/>
                <a:cs typeface="Consolas"/>
                <a:sym typeface="Consolas"/>
              </a:rPr>
              <a:t>../GATK/gvcf/</a:t>
            </a:r>
            <a:r>
              <a:rPr lang="fr" sz="1500">
                <a:solidFill>
                  <a:schemeClr val="dk1"/>
                </a:solidFill>
                <a:latin typeface="Consolas"/>
                <a:ea typeface="Consolas"/>
                <a:cs typeface="Consolas"/>
                <a:sym typeface="Consolas"/>
              </a:rPr>
              <a:t>pool</a:t>
            </a:r>
            <a:r>
              <a:rPr lang="fr" sz="1600">
                <a:solidFill>
                  <a:schemeClr val="dk1"/>
                </a:solidFill>
                <a:latin typeface="Consolas"/>
                <a:ea typeface="Consolas"/>
                <a:cs typeface="Consolas"/>
                <a:sym typeface="Consolas"/>
              </a:rPr>
              <a:t>_GATK.vcf</a:t>
            </a:r>
            <a:r>
              <a:rPr lang="fr" sz="1500">
                <a:solidFill>
                  <a:srgbClr val="3D85C6"/>
                </a:solidFill>
                <a:latin typeface="Consolas"/>
                <a:ea typeface="Consolas"/>
                <a:cs typeface="Consolas"/>
                <a:sym typeface="Consolas"/>
              </a:rPr>
              <a:t> </a:t>
            </a:r>
            <a:r>
              <a:rPr lang="fr" sz="1500">
                <a:latin typeface="Consolas"/>
                <a:ea typeface="Consolas"/>
                <a:cs typeface="Consolas"/>
                <a:sym typeface="Consolas"/>
              </a:rPr>
              <a:t>\</a:t>
            </a:r>
            <a:endParaRPr sz="1500">
              <a:latin typeface="Consolas"/>
              <a:ea typeface="Consolas"/>
              <a:cs typeface="Consolas"/>
              <a:sym typeface="Consolas"/>
            </a:endParaRPr>
          </a:p>
          <a:p>
            <a:pPr marL="0" lvl="0" indent="0" algn="l" rtl="0">
              <a:spcBef>
                <a:spcPts val="0"/>
              </a:spcBef>
              <a:spcAft>
                <a:spcPts val="0"/>
              </a:spcAft>
              <a:buClr>
                <a:srgbClr val="000000"/>
              </a:buClr>
              <a:buSzPts val="1100"/>
              <a:buFont typeface="Arial"/>
              <a:buNone/>
            </a:pPr>
            <a:r>
              <a:rPr lang="fr" sz="1500">
                <a:solidFill>
                  <a:srgbClr val="9900FF"/>
                </a:solidFill>
                <a:latin typeface="Consolas"/>
                <a:ea typeface="Consolas"/>
                <a:cs typeface="Consolas"/>
                <a:sym typeface="Consolas"/>
              </a:rPr>
              <a:t>-O</a:t>
            </a:r>
            <a:r>
              <a:rPr lang="fr" sz="1500">
                <a:solidFill>
                  <a:srgbClr val="3D85C6"/>
                </a:solidFill>
                <a:latin typeface="Consolas"/>
                <a:ea typeface="Consolas"/>
                <a:cs typeface="Consolas"/>
                <a:sym typeface="Consolas"/>
              </a:rPr>
              <a:t> </a:t>
            </a:r>
            <a:r>
              <a:rPr lang="fr" sz="1500">
                <a:latin typeface="Consolas"/>
                <a:ea typeface="Consolas"/>
                <a:cs typeface="Consolas"/>
                <a:sym typeface="Consolas"/>
              </a:rPr>
              <a:t>pool_GATK.SNP.vcf</a:t>
            </a:r>
            <a:r>
              <a:rPr lang="fr" sz="1500">
                <a:solidFill>
                  <a:srgbClr val="3D85C6"/>
                </a:solidFill>
                <a:latin typeface="Consolas"/>
                <a:ea typeface="Consolas"/>
                <a:cs typeface="Consolas"/>
                <a:sym typeface="Consolas"/>
              </a:rPr>
              <a:t> </a:t>
            </a:r>
            <a:r>
              <a:rPr lang="fr" sz="1500">
                <a:latin typeface="Consolas"/>
                <a:ea typeface="Consolas"/>
                <a:cs typeface="Consolas"/>
                <a:sym typeface="Consolas"/>
              </a:rPr>
              <a:t>\</a:t>
            </a:r>
            <a:endParaRPr sz="1500">
              <a:latin typeface="Consolas"/>
              <a:ea typeface="Consolas"/>
              <a:cs typeface="Consolas"/>
              <a:sym typeface="Consolas"/>
            </a:endParaRPr>
          </a:p>
          <a:p>
            <a:pPr marL="0" lvl="0" indent="0" algn="l" rtl="0">
              <a:spcBef>
                <a:spcPts val="0"/>
              </a:spcBef>
              <a:spcAft>
                <a:spcPts val="0"/>
              </a:spcAft>
              <a:buClr>
                <a:srgbClr val="000000"/>
              </a:buClr>
              <a:buSzPts val="1100"/>
              <a:buFont typeface="Arial"/>
              <a:buNone/>
            </a:pPr>
            <a:r>
              <a:rPr lang="fr" sz="1500">
                <a:solidFill>
                  <a:srgbClr val="9900FF"/>
                </a:solidFill>
                <a:latin typeface="Consolas"/>
                <a:ea typeface="Consolas"/>
                <a:cs typeface="Consolas"/>
                <a:sym typeface="Consolas"/>
              </a:rPr>
              <a:t>--select-type</a:t>
            </a:r>
            <a:r>
              <a:rPr lang="fr" sz="1500">
                <a:solidFill>
                  <a:srgbClr val="3D85C6"/>
                </a:solidFill>
                <a:latin typeface="Consolas"/>
                <a:ea typeface="Consolas"/>
                <a:cs typeface="Consolas"/>
                <a:sym typeface="Consolas"/>
              </a:rPr>
              <a:t> </a:t>
            </a:r>
            <a:r>
              <a:rPr lang="fr" sz="1500">
                <a:latin typeface="Consolas"/>
                <a:ea typeface="Consolas"/>
                <a:cs typeface="Consolas"/>
                <a:sym typeface="Consolas"/>
              </a:rPr>
              <a:t>SNP</a:t>
            </a:r>
            <a:endParaRPr sz="1500">
              <a:latin typeface="Consolas"/>
              <a:ea typeface="Consolas"/>
              <a:cs typeface="Consolas"/>
              <a:sym typeface="Consolas"/>
            </a:endParaRPr>
          </a:p>
          <a:p>
            <a:pPr marL="0" lvl="0" indent="0" algn="l" rtl="0">
              <a:spcBef>
                <a:spcPts val="0"/>
              </a:spcBef>
              <a:spcAft>
                <a:spcPts val="0"/>
              </a:spcAft>
              <a:buClr>
                <a:srgbClr val="000000"/>
              </a:buClr>
              <a:buSzPts val="1100"/>
              <a:buFont typeface="Arial"/>
              <a:buNone/>
            </a:pPr>
            <a:endParaRPr sz="1500">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fr" sz="1500">
                <a:solidFill>
                  <a:srgbClr val="666666"/>
                </a:solidFill>
                <a:latin typeface="Consolas"/>
                <a:ea typeface="Consolas"/>
                <a:cs typeface="Consolas"/>
                <a:sym typeface="Consolas"/>
              </a:rPr>
              <a:t># Extraction des SNVs dans un fichier séparé pour Varscan</a:t>
            </a:r>
            <a:endParaRPr sz="1500">
              <a:solidFill>
                <a:srgbClr val="666666"/>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fr" sz="1500">
                <a:solidFill>
                  <a:schemeClr val="dk1"/>
                </a:solidFill>
                <a:latin typeface="Consolas"/>
                <a:ea typeface="Consolas"/>
                <a:cs typeface="Consolas"/>
                <a:sym typeface="Consolas"/>
              </a:rPr>
              <a:t>$ </a:t>
            </a:r>
            <a:r>
              <a:rPr lang="fr" sz="1500" b="1">
                <a:solidFill>
                  <a:srgbClr val="FF0000"/>
                </a:solidFill>
                <a:latin typeface="Consolas"/>
                <a:ea typeface="Consolas"/>
                <a:cs typeface="Consolas"/>
                <a:sym typeface="Consolas"/>
              </a:rPr>
              <a:t>srun --mem=8GB </a:t>
            </a:r>
            <a:r>
              <a:rPr lang="fr" sz="1500" b="1">
                <a:solidFill>
                  <a:srgbClr val="3D85C6"/>
                </a:solidFill>
                <a:latin typeface="Consolas"/>
                <a:ea typeface="Consolas"/>
                <a:cs typeface="Consolas"/>
                <a:sym typeface="Consolas"/>
              </a:rPr>
              <a:t>gatk SelectVariants </a:t>
            </a:r>
            <a:r>
              <a:rPr lang="fr" sz="1500">
                <a:solidFill>
                  <a:srgbClr val="9900FF"/>
                </a:solidFill>
                <a:latin typeface="Consolas"/>
                <a:ea typeface="Consolas"/>
                <a:cs typeface="Consolas"/>
                <a:sym typeface="Consolas"/>
              </a:rPr>
              <a:t>-R</a:t>
            </a:r>
            <a:r>
              <a:rPr lang="fr" sz="1500">
                <a:solidFill>
                  <a:srgbClr val="3D85C6"/>
                </a:solidFill>
                <a:latin typeface="Consolas"/>
                <a:ea typeface="Consolas"/>
                <a:cs typeface="Consolas"/>
                <a:sym typeface="Consolas"/>
              </a:rPr>
              <a:t> </a:t>
            </a:r>
            <a:r>
              <a:rPr lang="fr" sz="1500">
                <a:solidFill>
                  <a:schemeClr val="dk1"/>
                </a:solidFill>
                <a:latin typeface="Consolas"/>
                <a:ea typeface="Consolas"/>
                <a:cs typeface="Consolas"/>
                <a:sym typeface="Consolas"/>
              </a:rPr>
              <a:t>../genome/Bos_taurus.UMD3.1.dna.toplevel.6.fa</a:t>
            </a:r>
            <a:r>
              <a:rPr lang="fr" sz="1500">
                <a:solidFill>
                  <a:srgbClr val="3D85C6"/>
                </a:solidFill>
                <a:latin typeface="Consolas"/>
                <a:ea typeface="Consolas"/>
                <a:cs typeface="Consolas"/>
                <a:sym typeface="Consolas"/>
              </a:rPr>
              <a:t> </a:t>
            </a:r>
            <a:r>
              <a:rPr lang="fr" sz="1500">
                <a:solidFill>
                  <a:schemeClr val="dk1"/>
                </a:solidFill>
                <a:latin typeface="Consolas"/>
                <a:ea typeface="Consolas"/>
                <a:cs typeface="Consolas"/>
                <a:sym typeface="Consolas"/>
              </a:rPr>
              <a:t>\</a:t>
            </a:r>
            <a:endParaRPr sz="150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fr" sz="1500">
                <a:solidFill>
                  <a:srgbClr val="9900FF"/>
                </a:solidFill>
                <a:latin typeface="Consolas"/>
                <a:ea typeface="Consolas"/>
                <a:cs typeface="Consolas"/>
                <a:sym typeface="Consolas"/>
              </a:rPr>
              <a:t>-V</a:t>
            </a:r>
            <a:r>
              <a:rPr lang="fr" sz="1500">
                <a:solidFill>
                  <a:srgbClr val="3D85C6"/>
                </a:solidFill>
                <a:latin typeface="Consolas"/>
                <a:ea typeface="Consolas"/>
                <a:cs typeface="Consolas"/>
                <a:sym typeface="Consolas"/>
              </a:rPr>
              <a:t> </a:t>
            </a:r>
            <a:r>
              <a:rPr lang="fr" sz="1500">
                <a:solidFill>
                  <a:schemeClr val="dk1"/>
                </a:solidFill>
                <a:latin typeface="Consolas"/>
                <a:ea typeface="Consolas"/>
                <a:cs typeface="Consolas"/>
                <a:sym typeface="Consolas"/>
              </a:rPr>
              <a:t>../Varscan/pool</a:t>
            </a:r>
            <a:r>
              <a:rPr lang="fr" sz="1600">
                <a:solidFill>
                  <a:schemeClr val="dk1"/>
                </a:solidFill>
                <a:latin typeface="Consolas"/>
                <a:ea typeface="Consolas"/>
                <a:cs typeface="Consolas"/>
                <a:sym typeface="Consolas"/>
              </a:rPr>
              <a:t>_Varscan.vcf</a:t>
            </a:r>
            <a:r>
              <a:rPr lang="fr" sz="1500">
                <a:solidFill>
                  <a:srgbClr val="3D85C6"/>
                </a:solidFill>
                <a:latin typeface="Consolas"/>
                <a:ea typeface="Consolas"/>
                <a:cs typeface="Consolas"/>
                <a:sym typeface="Consolas"/>
              </a:rPr>
              <a:t> </a:t>
            </a:r>
            <a:r>
              <a:rPr lang="fr" sz="1500">
                <a:solidFill>
                  <a:schemeClr val="dk1"/>
                </a:solidFill>
                <a:latin typeface="Consolas"/>
                <a:ea typeface="Consolas"/>
                <a:cs typeface="Consolas"/>
                <a:sym typeface="Consolas"/>
              </a:rPr>
              <a:t>\</a:t>
            </a:r>
            <a:endParaRPr sz="150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fr" sz="1500">
                <a:solidFill>
                  <a:srgbClr val="9900FF"/>
                </a:solidFill>
                <a:latin typeface="Consolas"/>
                <a:ea typeface="Consolas"/>
                <a:cs typeface="Consolas"/>
                <a:sym typeface="Consolas"/>
              </a:rPr>
              <a:t>-O</a:t>
            </a:r>
            <a:r>
              <a:rPr lang="fr" sz="1500">
                <a:solidFill>
                  <a:srgbClr val="3D85C6"/>
                </a:solidFill>
                <a:latin typeface="Consolas"/>
                <a:ea typeface="Consolas"/>
                <a:cs typeface="Consolas"/>
                <a:sym typeface="Consolas"/>
              </a:rPr>
              <a:t> </a:t>
            </a:r>
            <a:r>
              <a:rPr lang="fr" sz="1500">
                <a:solidFill>
                  <a:schemeClr val="dk1"/>
                </a:solidFill>
                <a:latin typeface="Consolas"/>
                <a:ea typeface="Consolas"/>
                <a:cs typeface="Consolas"/>
                <a:sym typeface="Consolas"/>
              </a:rPr>
              <a:t>pool_</a:t>
            </a:r>
            <a:r>
              <a:rPr lang="fr" sz="1600">
                <a:solidFill>
                  <a:schemeClr val="dk1"/>
                </a:solidFill>
                <a:latin typeface="Consolas"/>
                <a:ea typeface="Consolas"/>
                <a:cs typeface="Consolas"/>
                <a:sym typeface="Consolas"/>
              </a:rPr>
              <a:t>Varscan</a:t>
            </a:r>
            <a:r>
              <a:rPr lang="fr" sz="1500">
                <a:solidFill>
                  <a:schemeClr val="dk1"/>
                </a:solidFill>
                <a:latin typeface="Consolas"/>
                <a:ea typeface="Consolas"/>
                <a:cs typeface="Consolas"/>
                <a:sym typeface="Consolas"/>
              </a:rPr>
              <a:t>.SNP.vcf</a:t>
            </a:r>
            <a:r>
              <a:rPr lang="fr" sz="1500">
                <a:solidFill>
                  <a:srgbClr val="3D85C6"/>
                </a:solidFill>
                <a:latin typeface="Consolas"/>
                <a:ea typeface="Consolas"/>
                <a:cs typeface="Consolas"/>
                <a:sym typeface="Consolas"/>
              </a:rPr>
              <a:t> </a:t>
            </a:r>
            <a:r>
              <a:rPr lang="fr" sz="1500">
                <a:solidFill>
                  <a:schemeClr val="dk1"/>
                </a:solidFill>
                <a:latin typeface="Consolas"/>
                <a:ea typeface="Consolas"/>
                <a:cs typeface="Consolas"/>
                <a:sym typeface="Consolas"/>
              </a:rPr>
              <a:t>\</a:t>
            </a:r>
            <a:endParaRPr sz="150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fr" sz="1500">
                <a:solidFill>
                  <a:srgbClr val="9900FF"/>
                </a:solidFill>
                <a:latin typeface="Consolas"/>
                <a:ea typeface="Consolas"/>
                <a:cs typeface="Consolas"/>
                <a:sym typeface="Consolas"/>
              </a:rPr>
              <a:t>--select-type</a:t>
            </a:r>
            <a:r>
              <a:rPr lang="fr" sz="1500">
                <a:solidFill>
                  <a:srgbClr val="3D85C6"/>
                </a:solidFill>
                <a:latin typeface="Consolas"/>
                <a:ea typeface="Consolas"/>
                <a:cs typeface="Consolas"/>
                <a:sym typeface="Consolas"/>
              </a:rPr>
              <a:t> </a:t>
            </a:r>
            <a:r>
              <a:rPr lang="fr" sz="1500">
                <a:solidFill>
                  <a:schemeClr val="dk1"/>
                </a:solidFill>
                <a:latin typeface="Consolas"/>
                <a:ea typeface="Consolas"/>
                <a:cs typeface="Consolas"/>
                <a:sym typeface="Consolas"/>
              </a:rPr>
              <a:t>SNP</a:t>
            </a:r>
            <a:endParaRPr sz="1500">
              <a:solidFill>
                <a:srgbClr val="3D85C6"/>
              </a:solidFill>
              <a:latin typeface="Consolas"/>
              <a:ea typeface="Consolas"/>
              <a:cs typeface="Consolas"/>
              <a:sym typeface="Consolas"/>
            </a:endParaRPr>
          </a:p>
          <a:p>
            <a:pPr marL="0" lvl="0" indent="0" algn="l" rtl="0">
              <a:spcBef>
                <a:spcPts val="0"/>
              </a:spcBef>
              <a:spcAft>
                <a:spcPts val="0"/>
              </a:spcAft>
              <a:buNone/>
            </a:pPr>
            <a:endParaRPr sz="1500">
              <a:solidFill>
                <a:srgbClr val="3D85C6"/>
              </a:solidFill>
              <a:latin typeface="Consolas"/>
              <a:ea typeface="Consolas"/>
              <a:cs typeface="Consolas"/>
              <a:sym typeface="Consolas"/>
            </a:endParaRPr>
          </a:p>
        </p:txBody>
      </p:sp>
      <p:sp>
        <p:nvSpPr>
          <p:cNvPr id="825" name="Google Shape;825;p108"/>
          <p:cNvSpPr txBox="1">
            <a:spLocks noGrp="1"/>
          </p:cNvSpPr>
          <p:nvPr>
            <p:ph type="sldNum" idx="12"/>
          </p:nvPr>
        </p:nvSpPr>
        <p:spPr>
          <a:xfrm>
            <a:off x="8548658" y="4739417"/>
            <a:ext cx="548700" cy="393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fr"/>
              <a:t>80</a:t>
            </a:fld>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829"/>
        <p:cNvGrpSpPr/>
        <p:nvPr/>
      </p:nvGrpSpPr>
      <p:grpSpPr>
        <a:xfrm>
          <a:off x="0" y="0"/>
          <a:ext cx="0" cy="0"/>
          <a:chOff x="0" y="0"/>
          <a:chExt cx="0" cy="0"/>
        </a:xfrm>
      </p:grpSpPr>
      <p:sp>
        <p:nvSpPr>
          <p:cNvPr id="830" name="Google Shape;830;p109"/>
          <p:cNvSpPr txBox="1">
            <a:spLocks noGrp="1"/>
          </p:cNvSpPr>
          <p:nvPr>
            <p:ph type="title"/>
          </p:nvPr>
        </p:nvSpPr>
        <p:spPr>
          <a:xfrm>
            <a:off x="311700" y="1277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a:t>SelectVariants et Hard filtering</a:t>
            </a:r>
            <a:endParaRPr/>
          </a:p>
        </p:txBody>
      </p:sp>
      <p:sp>
        <p:nvSpPr>
          <p:cNvPr id="831" name="Google Shape;831;p109"/>
          <p:cNvSpPr txBox="1">
            <a:spLocks noGrp="1"/>
          </p:cNvSpPr>
          <p:nvPr>
            <p:ph type="body" idx="1"/>
          </p:nvPr>
        </p:nvSpPr>
        <p:spPr>
          <a:xfrm>
            <a:off x="235500" y="999251"/>
            <a:ext cx="8520600" cy="39879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fr" b="1"/>
              <a:t>QD</a:t>
            </a:r>
            <a:r>
              <a:rPr lang="fr"/>
              <a:t> - QualByDepth : Score QUAL / AD [profondeur allélique]</a:t>
            </a:r>
            <a:endParaRPr/>
          </a:p>
          <a:p>
            <a:pPr marL="457200" lvl="0" indent="-342900" algn="l" rtl="0">
              <a:spcBef>
                <a:spcPts val="1000"/>
              </a:spcBef>
              <a:spcAft>
                <a:spcPts val="0"/>
              </a:spcAft>
              <a:buSzPts val="1800"/>
              <a:buChar char="-"/>
            </a:pPr>
            <a:r>
              <a:rPr lang="fr" b="1"/>
              <a:t>FS</a:t>
            </a:r>
            <a:r>
              <a:rPr lang="fr"/>
              <a:t> - FisherStrand : Score estimant un éventuel biais de brin</a:t>
            </a:r>
            <a:endParaRPr/>
          </a:p>
          <a:p>
            <a:pPr marL="457200" lvl="0" indent="-342900" algn="l" rtl="0">
              <a:spcBef>
                <a:spcPts val="1000"/>
              </a:spcBef>
              <a:spcAft>
                <a:spcPts val="0"/>
              </a:spcAft>
              <a:buSzPts val="1800"/>
              <a:buChar char="-"/>
            </a:pPr>
            <a:r>
              <a:rPr lang="fr" b="1"/>
              <a:t>MQ</a:t>
            </a:r>
            <a:r>
              <a:rPr lang="fr"/>
              <a:t> - MappingQuality : Qualité de mapping moyenne sur l’ensemble du read</a:t>
            </a:r>
            <a:endParaRPr/>
          </a:p>
          <a:p>
            <a:pPr marL="457200" lvl="0" indent="-342900" algn="l" rtl="0">
              <a:spcBef>
                <a:spcPts val="1000"/>
              </a:spcBef>
              <a:spcAft>
                <a:spcPts val="0"/>
              </a:spcAft>
              <a:buSzPts val="1800"/>
              <a:buChar char="-"/>
            </a:pPr>
            <a:r>
              <a:rPr lang="fr" b="1"/>
              <a:t>MQRankSum</a:t>
            </a:r>
            <a:r>
              <a:rPr lang="fr"/>
              <a:t> : Teste un biais de différence de qualité de mapping entre allèles</a:t>
            </a:r>
            <a:endParaRPr/>
          </a:p>
          <a:p>
            <a:pPr marL="457200" lvl="0" indent="-342900" algn="l" rtl="0">
              <a:spcBef>
                <a:spcPts val="1000"/>
              </a:spcBef>
              <a:spcAft>
                <a:spcPts val="1000"/>
              </a:spcAft>
              <a:buSzPts val="1800"/>
              <a:buChar char="-"/>
            </a:pPr>
            <a:r>
              <a:rPr lang="fr" b="1"/>
              <a:t>ReadPosRankSum</a:t>
            </a:r>
            <a:r>
              <a:rPr lang="fr"/>
              <a:t> : Teste un biais de position des allèles le long du read</a:t>
            </a:r>
            <a:endParaRPr/>
          </a:p>
        </p:txBody>
      </p:sp>
      <p:sp>
        <p:nvSpPr>
          <p:cNvPr id="832" name="Google Shape;832;p109"/>
          <p:cNvSpPr txBox="1">
            <a:spLocks noGrp="1"/>
          </p:cNvSpPr>
          <p:nvPr>
            <p:ph type="sldNum" idx="12"/>
          </p:nvPr>
        </p:nvSpPr>
        <p:spPr>
          <a:xfrm>
            <a:off x="8548658" y="4739417"/>
            <a:ext cx="548700" cy="393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fr"/>
              <a:t>81</a:t>
            </a:fld>
            <a:endParaRPr/>
          </a:p>
        </p:txBody>
      </p:sp>
      <p:sp>
        <p:nvSpPr>
          <p:cNvPr id="833" name="Google Shape;833;p109"/>
          <p:cNvSpPr txBox="1"/>
          <p:nvPr/>
        </p:nvSpPr>
        <p:spPr>
          <a:xfrm>
            <a:off x="910200" y="4027650"/>
            <a:ext cx="7845900" cy="1076700"/>
          </a:xfrm>
          <a:prstGeom prst="rect">
            <a:avLst/>
          </a:prstGeom>
          <a:noFill/>
          <a:ln w="9525" cap="flat" cmpd="sng">
            <a:solidFill>
              <a:srgbClr val="999999"/>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 sz="1800" u="sng">
                <a:solidFill>
                  <a:schemeClr val="hlink"/>
                </a:solidFill>
                <a:latin typeface="Trebuchet MS"/>
                <a:ea typeface="Trebuchet MS"/>
                <a:cs typeface="Trebuchet MS"/>
                <a:sym typeface="Trebuchet MS"/>
                <a:hlinkClick r:id="rId3"/>
              </a:rPr>
              <a:t>HowTo: Apply hard filters to a call set</a:t>
            </a:r>
            <a:endParaRPr/>
          </a:p>
          <a:p>
            <a:pPr marL="0" lvl="0" indent="0" algn="l" rtl="0">
              <a:lnSpc>
                <a:spcPct val="110000"/>
              </a:lnSpc>
              <a:spcBef>
                <a:spcPts val="1400"/>
              </a:spcBef>
              <a:spcAft>
                <a:spcPts val="600"/>
              </a:spcAft>
              <a:buNone/>
            </a:pPr>
            <a:r>
              <a:rPr lang="fr" sz="1800" u="sng">
                <a:solidFill>
                  <a:schemeClr val="hlink"/>
                </a:solidFill>
                <a:latin typeface="Trebuchet MS"/>
                <a:ea typeface="Trebuchet MS"/>
                <a:cs typeface="Trebuchet MS"/>
                <a:sym typeface="Trebuchet MS"/>
                <a:hlinkClick r:id="rId4"/>
              </a:rPr>
              <a:t>Understanding and adapting the generic hard-filtering recommendations</a:t>
            </a:r>
            <a:endParaRPr/>
          </a:p>
        </p:txBody>
      </p:sp>
      <p:sp>
        <p:nvSpPr>
          <p:cNvPr id="834" name="Google Shape;834;p109"/>
          <p:cNvSpPr/>
          <p:nvPr/>
        </p:nvSpPr>
        <p:spPr>
          <a:xfrm>
            <a:off x="7274100" y="4027650"/>
            <a:ext cx="1482000" cy="3237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fr" sz="1800">
                <a:latin typeface="Trebuchet MS"/>
                <a:ea typeface="Trebuchet MS"/>
                <a:cs typeface="Trebuchet MS"/>
                <a:sym typeface="Trebuchet MS"/>
              </a:rPr>
              <a:t>doc GATK</a:t>
            </a:r>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838"/>
        <p:cNvGrpSpPr/>
        <p:nvPr/>
      </p:nvGrpSpPr>
      <p:grpSpPr>
        <a:xfrm>
          <a:off x="0" y="0"/>
          <a:ext cx="0" cy="0"/>
          <a:chOff x="0" y="0"/>
          <a:chExt cx="0" cy="0"/>
        </a:xfrm>
      </p:grpSpPr>
      <p:sp>
        <p:nvSpPr>
          <p:cNvPr id="839" name="Google Shape;839;p110"/>
          <p:cNvSpPr txBox="1">
            <a:spLocks noGrp="1"/>
          </p:cNvSpPr>
          <p:nvPr>
            <p:ph type="title"/>
          </p:nvPr>
        </p:nvSpPr>
        <p:spPr>
          <a:xfrm>
            <a:off x="311700" y="1277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a:t>SelectVariants et Hard filtering</a:t>
            </a:r>
            <a:endParaRPr/>
          </a:p>
        </p:txBody>
      </p:sp>
      <p:sp>
        <p:nvSpPr>
          <p:cNvPr id="840" name="Google Shape;840;p110"/>
          <p:cNvSpPr txBox="1"/>
          <p:nvPr/>
        </p:nvSpPr>
        <p:spPr>
          <a:xfrm>
            <a:off x="0" y="944400"/>
            <a:ext cx="9144000" cy="3830400"/>
          </a:xfrm>
          <a:prstGeom prst="rect">
            <a:avLst/>
          </a:prstGeom>
          <a:solidFill>
            <a:srgbClr val="F3F3F3"/>
          </a:solidFill>
          <a:ln w="9525" cap="flat" cmpd="sng">
            <a:solidFill>
              <a:srgbClr val="4A86E8"/>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 sz="1500">
                <a:solidFill>
                  <a:srgbClr val="666666"/>
                </a:solidFill>
                <a:latin typeface="Consolas"/>
                <a:ea typeface="Consolas"/>
                <a:cs typeface="Consolas"/>
                <a:sym typeface="Consolas"/>
              </a:rPr>
              <a:t># Filtrage des SNVs selon les filtres recommandés par GATK</a:t>
            </a:r>
            <a:endParaRPr sz="1500">
              <a:solidFill>
                <a:srgbClr val="666666"/>
              </a:solidFill>
              <a:latin typeface="Consolas"/>
              <a:ea typeface="Consolas"/>
              <a:cs typeface="Consolas"/>
              <a:sym typeface="Consolas"/>
            </a:endParaRPr>
          </a:p>
          <a:p>
            <a:pPr marL="0" lvl="0" indent="0" algn="l" rtl="0">
              <a:spcBef>
                <a:spcPts val="0"/>
              </a:spcBef>
              <a:spcAft>
                <a:spcPts val="0"/>
              </a:spcAft>
              <a:buNone/>
            </a:pPr>
            <a:r>
              <a:rPr lang="fr" sz="1500">
                <a:solidFill>
                  <a:schemeClr val="dk1"/>
                </a:solidFill>
                <a:latin typeface="Consolas"/>
                <a:ea typeface="Consolas"/>
                <a:cs typeface="Consolas"/>
                <a:sym typeface="Consolas"/>
              </a:rPr>
              <a:t>$ </a:t>
            </a:r>
            <a:r>
              <a:rPr lang="fr" sz="1500" b="1">
                <a:solidFill>
                  <a:srgbClr val="FF0000"/>
                </a:solidFill>
                <a:latin typeface="Consolas"/>
                <a:ea typeface="Consolas"/>
                <a:cs typeface="Consolas"/>
                <a:sym typeface="Consolas"/>
              </a:rPr>
              <a:t>srun --mem=8GB</a:t>
            </a:r>
            <a:r>
              <a:rPr lang="fr" sz="1500">
                <a:solidFill>
                  <a:schemeClr val="dk1"/>
                </a:solidFill>
                <a:latin typeface="Consolas"/>
                <a:ea typeface="Consolas"/>
                <a:cs typeface="Consolas"/>
                <a:sym typeface="Consolas"/>
              </a:rPr>
              <a:t> </a:t>
            </a:r>
            <a:r>
              <a:rPr lang="fr" sz="1500" b="1">
                <a:solidFill>
                  <a:srgbClr val="3D85C6"/>
                </a:solidFill>
                <a:latin typeface="Consolas"/>
                <a:ea typeface="Consolas"/>
                <a:cs typeface="Consolas"/>
                <a:sym typeface="Consolas"/>
              </a:rPr>
              <a:t>gatk VariantFiltration </a:t>
            </a:r>
            <a:r>
              <a:rPr lang="fr" sz="1500">
                <a:solidFill>
                  <a:srgbClr val="9900FF"/>
                </a:solidFill>
                <a:latin typeface="Consolas"/>
                <a:ea typeface="Consolas"/>
                <a:cs typeface="Consolas"/>
                <a:sym typeface="Consolas"/>
              </a:rPr>
              <a:t>-R</a:t>
            </a:r>
            <a:r>
              <a:rPr lang="fr" sz="1500">
                <a:solidFill>
                  <a:srgbClr val="3D85C6"/>
                </a:solidFill>
                <a:latin typeface="Consolas"/>
                <a:ea typeface="Consolas"/>
                <a:cs typeface="Consolas"/>
                <a:sym typeface="Consolas"/>
              </a:rPr>
              <a:t> </a:t>
            </a:r>
            <a:r>
              <a:rPr lang="fr" sz="1500">
                <a:latin typeface="Consolas"/>
                <a:ea typeface="Consolas"/>
                <a:cs typeface="Consolas"/>
                <a:sym typeface="Consolas"/>
              </a:rPr>
              <a:t>../genome/Bos_taurus.UMD3.1.dna.toplevel.6.fa</a:t>
            </a:r>
            <a:r>
              <a:rPr lang="fr" sz="1500">
                <a:solidFill>
                  <a:srgbClr val="3D85C6"/>
                </a:solidFill>
                <a:latin typeface="Consolas"/>
                <a:ea typeface="Consolas"/>
                <a:cs typeface="Consolas"/>
                <a:sym typeface="Consolas"/>
              </a:rPr>
              <a:t> </a:t>
            </a:r>
            <a:r>
              <a:rPr lang="fr" sz="1500">
                <a:latin typeface="Consolas"/>
                <a:ea typeface="Consolas"/>
                <a:cs typeface="Consolas"/>
                <a:sym typeface="Consolas"/>
              </a:rPr>
              <a:t>\</a:t>
            </a:r>
            <a:endParaRPr sz="1500">
              <a:latin typeface="Consolas"/>
              <a:ea typeface="Consolas"/>
              <a:cs typeface="Consolas"/>
              <a:sym typeface="Consolas"/>
            </a:endParaRPr>
          </a:p>
          <a:p>
            <a:pPr marL="0" lvl="0" indent="0" algn="l" rtl="0">
              <a:spcBef>
                <a:spcPts val="0"/>
              </a:spcBef>
              <a:spcAft>
                <a:spcPts val="0"/>
              </a:spcAft>
              <a:buNone/>
            </a:pPr>
            <a:r>
              <a:rPr lang="fr" sz="1500">
                <a:solidFill>
                  <a:srgbClr val="9900FF"/>
                </a:solidFill>
                <a:latin typeface="Consolas"/>
                <a:ea typeface="Consolas"/>
                <a:cs typeface="Consolas"/>
                <a:sym typeface="Consolas"/>
              </a:rPr>
              <a:t>-V </a:t>
            </a:r>
            <a:r>
              <a:rPr lang="fr" sz="1500">
                <a:solidFill>
                  <a:schemeClr val="dk1"/>
                </a:solidFill>
                <a:latin typeface="Consolas"/>
                <a:ea typeface="Consolas"/>
                <a:cs typeface="Consolas"/>
                <a:sym typeface="Consolas"/>
              </a:rPr>
              <a:t>pool_GATK.SNP.vcf</a:t>
            </a:r>
            <a:r>
              <a:rPr lang="fr" sz="1500">
                <a:solidFill>
                  <a:srgbClr val="3D85C6"/>
                </a:solidFill>
                <a:latin typeface="Consolas"/>
                <a:ea typeface="Consolas"/>
                <a:cs typeface="Consolas"/>
                <a:sym typeface="Consolas"/>
              </a:rPr>
              <a:t> </a:t>
            </a:r>
            <a:r>
              <a:rPr lang="fr" sz="1500">
                <a:latin typeface="Consolas"/>
                <a:ea typeface="Consolas"/>
                <a:cs typeface="Consolas"/>
                <a:sym typeface="Consolas"/>
              </a:rPr>
              <a:t>\</a:t>
            </a:r>
            <a:endParaRPr sz="1500">
              <a:latin typeface="Consolas"/>
              <a:ea typeface="Consolas"/>
              <a:cs typeface="Consolas"/>
              <a:sym typeface="Consolas"/>
            </a:endParaRPr>
          </a:p>
          <a:p>
            <a:pPr marL="0" lvl="0" indent="0" algn="l" rtl="0">
              <a:spcBef>
                <a:spcPts val="0"/>
              </a:spcBef>
              <a:spcAft>
                <a:spcPts val="0"/>
              </a:spcAft>
              <a:buNone/>
            </a:pPr>
            <a:r>
              <a:rPr lang="fr" sz="1500">
                <a:solidFill>
                  <a:srgbClr val="9900FF"/>
                </a:solidFill>
                <a:latin typeface="Consolas"/>
                <a:ea typeface="Consolas"/>
                <a:cs typeface="Consolas"/>
                <a:sym typeface="Consolas"/>
              </a:rPr>
              <a:t>-O </a:t>
            </a:r>
            <a:r>
              <a:rPr lang="fr" sz="1500">
                <a:solidFill>
                  <a:schemeClr val="dk1"/>
                </a:solidFill>
                <a:latin typeface="Consolas"/>
                <a:ea typeface="Consolas"/>
                <a:cs typeface="Consolas"/>
                <a:sym typeface="Consolas"/>
              </a:rPr>
              <a:t>pool_GATK.SNP.prefilt.vcf</a:t>
            </a:r>
            <a:r>
              <a:rPr lang="fr" sz="1500">
                <a:solidFill>
                  <a:srgbClr val="3D85C6"/>
                </a:solidFill>
                <a:latin typeface="Consolas"/>
                <a:ea typeface="Consolas"/>
                <a:cs typeface="Consolas"/>
                <a:sym typeface="Consolas"/>
              </a:rPr>
              <a:t> </a:t>
            </a:r>
            <a:r>
              <a:rPr lang="fr" sz="1500">
                <a:latin typeface="Consolas"/>
                <a:ea typeface="Consolas"/>
                <a:cs typeface="Consolas"/>
                <a:sym typeface="Consolas"/>
              </a:rPr>
              <a:t>\</a:t>
            </a:r>
            <a:endParaRPr sz="1500">
              <a:latin typeface="Consolas"/>
              <a:ea typeface="Consolas"/>
              <a:cs typeface="Consolas"/>
              <a:sym typeface="Consolas"/>
            </a:endParaRPr>
          </a:p>
          <a:p>
            <a:pPr marL="0" lvl="0" indent="0" algn="l" rtl="0">
              <a:spcBef>
                <a:spcPts val="0"/>
              </a:spcBef>
              <a:spcAft>
                <a:spcPts val="0"/>
              </a:spcAft>
              <a:buNone/>
            </a:pPr>
            <a:r>
              <a:rPr lang="fr" sz="1500">
                <a:solidFill>
                  <a:srgbClr val="9900FF"/>
                </a:solidFill>
                <a:latin typeface="Consolas"/>
                <a:ea typeface="Consolas"/>
                <a:cs typeface="Consolas"/>
                <a:sym typeface="Consolas"/>
              </a:rPr>
              <a:t>--filter-expression</a:t>
            </a:r>
            <a:r>
              <a:rPr lang="fr" sz="1500">
                <a:solidFill>
                  <a:srgbClr val="3D85C6"/>
                </a:solidFill>
                <a:latin typeface="Consolas"/>
                <a:ea typeface="Consolas"/>
                <a:cs typeface="Consolas"/>
                <a:sym typeface="Consolas"/>
              </a:rPr>
              <a:t> </a:t>
            </a:r>
            <a:r>
              <a:rPr lang="fr" sz="1500">
                <a:latin typeface="Consolas"/>
                <a:ea typeface="Consolas"/>
                <a:cs typeface="Consolas"/>
                <a:sym typeface="Consolas"/>
              </a:rPr>
              <a:t>"QD &lt; 2.0 || FS &gt; 60.0 || MQ &lt; 40.0 || MQRankSum &lt; -12.5 || ReadPosRankSum &lt; -8.0"</a:t>
            </a:r>
            <a:r>
              <a:rPr lang="fr" sz="1500">
                <a:solidFill>
                  <a:srgbClr val="3D85C6"/>
                </a:solidFill>
                <a:latin typeface="Consolas"/>
                <a:ea typeface="Consolas"/>
                <a:cs typeface="Consolas"/>
                <a:sym typeface="Consolas"/>
              </a:rPr>
              <a:t> </a:t>
            </a:r>
            <a:r>
              <a:rPr lang="fr" sz="1500">
                <a:latin typeface="Consolas"/>
                <a:ea typeface="Consolas"/>
                <a:cs typeface="Consolas"/>
                <a:sym typeface="Consolas"/>
              </a:rPr>
              <a:t>\</a:t>
            </a:r>
            <a:endParaRPr sz="1500">
              <a:solidFill>
                <a:srgbClr val="3D85C6"/>
              </a:solidFill>
              <a:latin typeface="Consolas"/>
              <a:ea typeface="Consolas"/>
              <a:cs typeface="Consolas"/>
              <a:sym typeface="Consolas"/>
            </a:endParaRPr>
          </a:p>
          <a:p>
            <a:pPr marL="0" lvl="0" indent="0" algn="l" rtl="0">
              <a:spcBef>
                <a:spcPts val="0"/>
              </a:spcBef>
              <a:spcAft>
                <a:spcPts val="0"/>
              </a:spcAft>
              <a:buNone/>
            </a:pPr>
            <a:r>
              <a:rPr lang="fr" sz="1500">
                <a:solidFill>
                  <a:srgbClr val="9900FF"/>
                </a:solidFill>
                <a:latin typeface="Consolas"/>
                <a:ea typeface="Consolas"/>
                <a:cs typeface="Consolas"/>
                <a:sym typeface="Consolas"/>
              </a:rPr>
              <a:t>--filter-name</a:t>
            </a:r>
            <a:r>
              <a:rPr lang="fr" sz="1500">
                <a:solidFill>
                  <a:srgbClr val="3D85C6"/>
                </a:solidFill>
                <a:latin typeface="Consolas"/>
                <a:ea typeface="Consolas"/>
                <a:cs typeface="Consolas"/>
                <a:sym typeface="Consolas"/>
              </a:rPr>
              <a:t> </a:t>
            </a:r>
            <a:r>
              <a:rPr lang="fr" sz="1500">
                <a:latin typeface="Consolas"/>
                <a:ea typeface="Consolas"/>
                <a:cs typeface="Consolas"/>
                <a:sym typeface="Consolas"/>
              </a:rPr>
              <a:t>“hard_filtering_snv”</a:t>
            </a:r>
            <a:endParaRPr sz="1500">
              <a:latin typeface="Consolas"/>
              <a:ea typeface="Consolas"/>
              <a:cs typeface="Consolas"/>
              <a:sym typeface="Consolas"/>
            </a:endParaRPr>
          </a:p>
          <a:p>
            <a:pPr marL="0" lvl="0" indent="0" algn="l" rtl="0">
              <a:spcBef>
                <a:spcPts val="0"/>
              </a:spcBef>
              <a:spcAft>
                <a:spcPts val="0"/>
              </a:spcAft>
              <a:buNone/>
            </a:pPr>
            <a:endParaRPr sz="1500">
              <a:solidFill>
                <a:srgbClr val="3D85C6"/>
              </a:solidFill>
              <a:latin typeface="Consolas"/>
              <a:ea typeface="Consolas"/>
              <a:cs typeface="Consolas"/>
              <a:sym typeface="Consolas"/>
            </a:endParaRPr>
          </a:p>
          <a:p>
            <a:pPr marL="0" lvl="0" indent="0" algn="l" rtl="0">
              <a:spcBef>
                <a:spcPts val="0"/>
              </a:spcBef>
              <a:spcAft>
                <a:spcPts val="0"/>
              </a:spcAft>
              <a:buNone/>
            </a:pPr>
            <a:endParaRPr sz="1500">
              <a:solidFill>
                <a:srgbClr val="3D85C6"/>
              </a:solidFill>
              <a:latin typeface="Consolas"/>
              <a:ea typeface="Consolas"/>
              <a:cs typeface="Consolas"/>
              <a:sym typeface="Consolas"/>
            </a:endParaRPr>
          </a:p>
          <a:p>
            <a:pPr marL="0" lvl="0" indent="0" algn="l" rtl="0">
              <a:spcBef>
                <a:spcPts val="0"/>
              </a:spcBef>
              <a:spcAft>
                <a:spcPts val="0"/>
              </a:spcAft>
              <a:buNone/>
            </a:pPr>
            <a:r>
              <a:rPr lang="fr" sz="1500">
                <a:solidFill>
                  <a:srgbClr val="666666"/>
                </a:solidFill>
                <a:latin typeface="Consolas"/>
                <a:ea typeface="Consolas"/>
                <a:cs typeface="Consolas"/>
                <a:sym typeface="Consolas"/>
              </a:rPr>
              <a:t># Sélection des variants passant ce filtre</a:t>
            </a:r>
            <a:endParaRPr sz="1500">
              <a:solidFill>
                <a:srgbClr val="666666"/>
              </a:solidFill>
              <a:latin typeface="Consolas"/>
              <a:ea typeface="Consolas"/>
              <a:cs typeface="Consolas"/>
              <a:sym typeface="Consolas"/>
            </a:endParaRPr>
          </a:p>
          <a:p>
            <a:pPr marL="0" lvl="0" indent="0" algn="l" rtl="0">
              <a:spcBef>
                <a:spcPts val="0"/>
              </a:spcBef>
              <a:spcAft>
                <a:spcPts val="0"/>
              </a:spcAft>
              <a:buNone/>
            </a:pPr>
            <a:r>
              <a:rPr lang="fr" sz="1500">
                <a:solidFill>
                  <a:schemeClr val="dk1"/>
                </a:solidFill>
                <a:latin typeface="Consolas"/>
                <a:ea typeface="Consolas"/>
                <a:cs typeface="Consolas"/>
                <a:sym typeface="Consolas"/>
              </a:rPr>
              <a:t>$ </a:t>
            </a:r>
            <a:r>
              <a:rPr lang="fr" sz="1500" b="1">
                <a:solidFill>
                  <a:srgbClr val="FF0000"/>
                </a:solidFill>
                <a:latin typeface="Consolas"/>
                <a:ea typeface="Consolas"/>
                <a:cs typeface="Consolas"/>
                <a:sym typeface="Consolas"/>
              </a:rPr>
              <a:t>srun --mem=8GB</a:t>
            </a:r>
            <a:r>
              <a:rPr lang="fr" sz="1500">
                <a:solidFill>
                  <a:schemeClr val="dk1"/>
                </a:solidFill>
                <a:latin typeface="Consolas"/>
                <a:ea typeface="Consolas"/>
                <a:cs typeface="Consolas"/>
                <a:sym typeface="Consolas"/>
              </a:rPr>
              <a:t> </a:t>
            </a:r>
            <a:r>
              <a:rPr lang="fr" sz="1500" b="1">
                <a:solidFill>
                  <a:srgbClr val="3D85C6"/>
                </a:solidFill>
                <a:latin typeface="Consolas"/>
                <a:ea typeface="Consolas"/>
                <a:cs typeface="Consolas"/>
                <a:sym typeface="Consolas"/>
              </a:rPr>
              <a:t>gatk SelectVariants </a:t>
            </a:r>
            <a:r>
              <a:rPr lang="fr" sz="1500">
                <a:solidFill>
                  <a:srgbClr val="9900FF"/>
                </a:solidFill>
                <a:latin typeface="Consolas"/>
                <a:ea typeface="Consolas"/>
                <a:cs typeface="Consolas"/>
                <a:sym typeface="Consolas"/>
              </a:rPr>
              <a:t>-R</a:t>
            </a:r>
            <a:r>
              <a:rPr lang="fr" sz="1500">
                <a:solidFill>
                  <a:srgbClr val="3D85C6"/>
                </a:solidFill>
                <a:latin typeface="Consolas"/>
                <a:ea typeface="Consolas"/>
                <a:cs typeface="Consolas"/>
                <a:sym typeface="Consolas"/>
              </a:rPr>
              <a:t> </a:t>
            </a:r>
            <a:r>
              <a:rPr lang="fr" sz="1500">
                <a:latin typeface="Consolas"/>
                <a:ea typeface="Consolas"/>
                <a:cs typeface="Consolas"/>
                <a:sym typeface="Consolas"/>
              </a:rPr>
              <a:t>../genome/Bos_taurus.UMD3.1.dna.toplevel.6.fa</a:t>
            </a:r>
            <a:r>
              <a:rPr lang="fr" sz="1500">
                <a:solidFill>
                  <a:srgbClr val="3D85C6"/>
                </a:solidFill>
                <a:latin typeface="Consolas"/>
                <a:ea typeface="Consolas"/>
                <a:cs typeface="Consolas"/>
                <a:sym typeface="Consolas"/>
              </a:rPr>
              <a:t> </a:t>
            </a:r>
            <a:r>
              <a:rPr lang="fr" sz="1500">
                <a:latin typeface="Consolas"/>
                <a:ea typeface="Consolas"/>
                <a:cs typeface="Consolas"/>
                <a:sym typeface="Consolas"/>
              </a:rPr>
              <a:t>\</a:t>
            </a:r>
            <a:endParaRPr sz="1500">
              <a:latin typeface="Consolas"/>
              <a:ea typeface="Consolas"/>
              <a:cs typeface="Consolas"/>
              <a:sym typeface="Consolas"/>
            </a:endParaRPr>
          </a:p>
          <a:p>
            <a:pPr marL="0" lvl="0" indent="0" algn="l" rtl="0">
              <a:spcBef>
                <a:spcPts val="0"/>
              </a:spcBef>
              <a:spcAft>
                <a:spcPts val="0"/>
              </a:spcAft>
              <a:buNone/>
            </a:pPr>
            <a:r>
              <a:rPr lang="fr" sz="1500">
                <a:solidFill>
                  <a:srgbClr val="9900FF"/>
                </a:solidFill>
                <a:latin typeface="Consolas"/>
                <a:ea typeface="Consolas"/>
                <a:cs typeface="Consolas"/>
                <a:sym typeface="Consolas"/>
              </a:rPr>
              <a:t>-V</a:t>
            </a:r>
            <a:r>
              <a:rPr lang="fr" sz="1500">
                <a:solidFill>
                  <a:schemeClr val="dk1"/>
                </a:solidFill>
                <a:latin typeface="Consolas"/>
                <a:ea typeface="Consolas"/>
                <a:cs typeface="Consolas"/>
                <a:sym typeface="Consolas"/>
              </a:rPr>
              <a:t> pool_GATK.SNP.prefilt.vcf</a:t>
            </a:r>
            <a:r>
              <a:rPr lang="fr" sz="1500">
                <a:solidFill>
                  <a:srgbClr val="3D85C6"/>
                </a:solidFill>
                <a:latin typeface="Consolas"/>
                <a:ea typeface="Consolas"/>
                <a:cs typeface="Consolas"/>
                <a:sym typeface="Consolas"/>
              </a:rPr>
              <a:t>  </a:t>
            </a:r>
            <a:r>
              <a:rPr lang="fr" sz="1500">
                <a:latin typeface="Consolas"/>
                <a:ea typeface="Consolas"/>
                <a:cs typeface="Consolas"/>
                <a:sym typeface="Consolas"/>
              </a:rPr>
              <a:t>\</a:t>
            </a:r>
            <a:endParaRPr sz="1500">
              <a:latin typeface="Consolas"/>
              <a:ea typeface="Consolas"/>
              <a:cs typeface="Consolas"/>
              <a:sym typeface="Consolas"/>
            </a:endParaRPr>
          </a:p>
          <a:p>
            <a:pPr marL="0" lvl="0" indent="0" algn="l" rtl="0">
              <a:spcBef>
                <a:spcPts val="0"/>
              </a:spcBef>
              <a:spcAft>
                <a:spcPts val="0"/>
              </a:spcAft>
              <a:buNone/>
            </a:pPr>
            <a:r>
              <a:rPr lang="fr" sz="1500">
                <a:solidFill>
                  <a:srgbClr val="9900FF"/>
                </a:solidFill>
                <a:latin typeface="Consolas"/>
                <a:ea typeface="Consolas"/>
                <a:cs typeface="Consolas"/>
                <a:sym typeface="Consolas"/>
              </a:rPr>
              <a:t>-O</a:t>
            </a:r>
            <a:r>
              <a:rPr lang="fr" sz="1500">
                <a:solidFill>
                  <a:srgbClr val="3D85C6"/>
                </a:solidFill>
                <a:latin typeface="Consolas"/>
                <a:ea typeface="Consolas"/>
                <a:cs typeface="Consolas"/>
                <a:sym typeface="Consolas"/>
              </a:rPr>
              <a:t> </a:t>
            </a:r>
            <a:r>
              <a:rPr lang="fr" sz="1500">
                <a:solidFill>
                  <a:schemeClr val="dk1"/>
                </a:solidFill>
                <a:latin typeface="Consolas"/>
                <a:ea typeface="Consolas"/>
                <a:cs typeface="Consolas"/>
                <a:sym typeface="Consolas"/>
              </a:rPr>
              <a:t>pool_GATK.SNP.filtered.vcf</a:t>
            </a:r>
            <a:r>
              <a:rPr lang="fr" sz="1500">
                <a:solidFill>
                  <a:srgbClr val="3D85C6"/>
                </a:solidFill>
                <a:latin typeface="Consolas"/>
                <a:ea typeface="Consolas"/>
                <a:cs typeface="Consolas"/>
                <a:sym typeface="Consolas"/>
              </a:rPr>
              <a:t>  </a:t>
            </a:r>
            <a:r>
              <a:rPr lang="fr" sz="1500">
                <a:latin typeface="Consolas"/>
                <a:ea typeface="Consolas"/>
                <a:cs typeface="Consolas"/>
                <a:sym typeface="Consolas"/>
              </a:rPr>
              <a:t>\</a:t>
            </a:r>
            <a:endParaRPr sz="1500">
              <a:latin typeface="Consolas"/>
              <a:ea typeface="Consolas"/>
              <a:cs typeface="Consolas"/>
              <a:sym typeface="Consolas"/>
            </a:endParaRPr>
          </a:p>
          <a:p>
            <a:pPr marL="0" lvl="0" indent="0" algn="l" rtl="0">
              <a:spcBef>
                <a:spcPts val="0"/>
              </a:spcBef>
              <a:spcAft>
                <a:spcPts val="0"/>
              </a:spcAft>
              <a:buNone/>
            </a:pPr>
            <a:r>
              <a:rPr lang="fr" sz="1500">
                <a:solidFill>
                  <a:srgbClr val="9900FF"/>
                </a:solidFill>
                <a:latin typeface="Consolas"/>
                <a:ea typeface="Consolas"/>
                <a:cs typeface="Consolas"/>
                <a:sym typeface="Consolas"/>
              </a:rPr>
              <a:t>--exclude-filtered</a:t>
            </a:r>
            <a:endParaRPr sz="1500">
              <a:solidFill>
                <a:srgbClr val="9900FF"/>
              </a:solidFill>
              <a:latin typeface="Consolas"/>
              <a:ea typeface="Consolas"/>
              <a:cs typeface="Consolas"/>
              <a:sym typeface="Consolas"/>
            </a:endParaRPr>
          </a:p>
          <a:p>
            <a:pPr marL="0" lvl="0" indent="0" algn="l" rtl="0">
              <a:spcBef>
                <a:spcPts val="0"/>
              </a:spcBef>
              <a:spcAft>
                <a:spcPts val="0"/>
              </a:spcAft>
              <a:buNone/>
            </a:pPr>
            <a:endParaRPr sz="1500">
              <a:solidFill>
                <a:srgbClr val="666666"/>
              </a:solidFill>
              <a:latin typeface="Consolas"/>
              <a:ea typeface="Consolas"/>
              <a:cs typeface="Consolas"/>
              <a:sym typeface="Consolas"/>
            </a:endParaRPr>
          </a:p>
          <a:p>
            <a:pPr marL="0" lvl="0" indent="0" algn="l" rtl="0">
              <a:spcBef>
                <a:spcPts val="0"/>
              </a:spcBef>
              <a:spcAft>
                <a:spcPts val="0"/>
              </a:spcAft>
              <a:buNone/>
            </a:pPr>
            <a:endParaRPr sz="1500">
              <a:solidFill>
                <a:srgbClr val="3D85C6"/>
              </a:solidFill>
              <a:latin typeface="Consolas"/>
              <a:ea typeface="Consolas"/>
              <a:cs typeface="Consolas"/>
              <a:sym typeface="Consolas"/>
            </a:endParaRPr>
          </a:p>
          <a:p>
            <a:pPr marL="0" lvl="0" indent="0" algn="l" rtl="0">
              <a:spcBef>
                <a:spcPts val="0"/>
              </a:spcBef>
              <a:spcAft>
                <a:spcPts val="0"/>
              </a:spcAft>
              <a:buNone/>
            </a:pPr>
            <a:endParaRPr sz="1500">
              <a:solidFill>
                <a:srgbClr val="3D85C6"/>
              </a:solidFill>
              <a:latin typeface="Consolas"/>
              <a:ea typeface="Consolas"/>
              <a:cs typeface="Consolas"/>
              <a:sym typeface="Consolas"/>
            </a:endParaRPr>
          </a:p>
        </p:txBody>
      </p:sp>
      <p:sp>
        <p:nvSpPr>
          <p:cNvPr id="841" name="Google Shape;841;p110"/>
          <p:cNvSpPr txBox="1">
            <a:spLocks noGrp="1"/>
          </p:cNvSpPr>
          <p:nvPr>
            <p:ph type="sldNum" idx="12"/>
          </p:nvPr>
        </p:nvSpPr>
        <p:spPr>
          <a:xfrm>
            <a:off x="8548658" y="4739417"/>
            <a:ext cx="548700" cy="393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fr"/>
              <a:t>82</a:t>
            </a:fld>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845"/>
        <p:cNvGrpSpPr/>
        <p:nvPr/>
      </p:nvGrpSpPr>
      <p:grpSpPr>
        <a:xfrm>
          <a:off x="0" y="0"/>
          <a:ext cx="0" cy="0"/>
          <a:chOff x="0" y="0"/>
          <a:chExt cx="0" cy="0"/>
        </a:xfrm>
      </p:grpSpPr>
      <p:sp>
        <p:nvSpPr>
          <p:cNvPr id="846" name="Google Shape;846;p111"/>
          <p:cNvSpPr txBox="1">
            <a:spLocks noGrp="1"/>
          </p:cNvSpPr>
          <p:nvPr>
            <p:ph type="title"/>
          </p:nvPr>
        </p:nvSpPr>
        <p:spPr>
          <a:xfrm>
            <a:off x="311700" y="1277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a:t>Intersection des résultats des variant callers</a:t>
            </a:r>
            <a:endParaRPr/>
          </a:p>
        </p:txBody>
      </p:sp>
      <p:sp>
        <p:nvSpPr>
          <p:cNvPr id="847" name="Google Shape;847;p111"/>
          <p:cNvSpPr txBox="1"/>
          <p:nvPr/>
        </p:nvSpPr>
        <p:spPr>
          <a:xfrm>
            <a:off x="-50" y="905925"/>
            <a:ext cx="9144000" cy="3953700"/>
          </a:xfrm>
          <a:prstGeom prst="rect">
            <a:avLst/>
          </a:prstGeom>
          <a:solidFill>
            <a:srgbClr val="F3F3F3"/>
          </a:solidFill>
          <a:ln w="9525" cap="flat" cmpd="sng">
            <a:solidFill>
              <a:srgbClr val="4A86E8"/>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fr" sz="1600">
                <a:solidFill>
                  <a:srgbClr val="666666"/>
                </a:solidFill>
                <a:latin typeface="Consolas"/>
                <a:ea typeface="Consolas"/>
                <a:cs typeface="Consolas"/>
                <a:sym typeface="Consolas"/>
              </a:rPr>
              <a:t># Intersection des variants obtenus avec Varscan et avec GATK</a:t>
            </a:r>
            <a:endParaRPr sz="1600">
              <a:solidFill>
                <a:srgbClr val="666666"/>
              </a:solidFill>
              <a:latin typeface="Consolas"/>
              <a:ea typeface="Consolas"/>
              <a:cs typeface="Consolas"/>
              <a:sym typeface="Consolas"/>
            </a:endParaRPr>
          </a:p>
          <a:p>
            <a:pPr marL="0" lvl="0" indent="0" algn="l" rtl="0">
              <a:spcBef>
                <a:spcPts val="0"/>
              </a:spcBef>
              <a:spcAft>
                <a:spcPts val="0"/>
              </a:spcAft>
              <a:buClr>
                <a:srgbClr val="000000"/>
              </a:buClr>
              <a:buSzPts val="1100"/>
              <a:buFont typeface="Arial"/>
              <a:buNone/>
            </a:pPr>
            <a:r>
              <a:rPr lang="fr" sz="1600">
                <a:solidFill>
                  <a:srgbClr val="000000"/>
                </a:solidFill>
                <a:latin typeface="Consolas"/>
                <a:ea typeface="Consolas"/>
                <a:cs typeface="Consolas"/>
                <a:sym typeface="Consolas"/>
              </a:rPr>
              <a:t>$ </a:t>
            </a:r>
            <a:r>
              <a:rPr lang="fr" sz="1600" b="1">
                <a:solidFill>
                  <a:srgbClr val="3D85C6"/>
                </a:solidFill>
                <a:latin typeface="Consolas"/>
                <a:ea typeface="Consolas"/>
                <a:cs typeface="Consolas"/>
                <a:sym typeface="Consolas"/>
              </a:rPr>
              <a:t>vcftools </a:t>
            </a:r>
            <a:r>
              <a:rPr lang="fr" sz="1600">
                <a:solidFill>
                  <a:srgbClr val="666666"/>
                </a:solidFill>
                <a:latin typeface="Consolas"/>
                <a:ea typeface="Consolas"/>
                <a:cs typeface="Consolas"/>
                <a:sym typeface="Consolas"/>
              </a:rPr>
              <a:t># v0.1.16</a:t>
            </a:r>
            <a:endParaRPr sz="1600">
              <a:solidFill>
                <a:srgbClr val="666666"/>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endParaRPr sz="1600">
              <a:solidFill>
                <a:srgbClr val="666666"/>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endParaRPr sz="1600">
              <a:solidFill>
                <a:srgbClr val="666666"/>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fr" sz="1600">
                <a:solidFill>
                  <a:srgbClr val="666666"/>
                </a:solidFill>
                <a:latin typeface="Consolas"/>
                <a:ea typeface="Consolas"/>
                <a:cs typeface="Consolas"/>
                <a:sym typeface="Consolas"/>
              </a:rPr>
              <a:t># Compression et indexation des fichiers vcfs</a:t>
            </a:r>
            <a:endParaRPr sz="1600">
              <a:solidFill>
                <a:srgbClr val="666666"/>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fr" sz="1600">
                <a:solidFill>
                  <a:schemeClr val="dk1"/>
                </a:solidFill>
                <a:latin typeface="Consolas"/>
                <a:ea typeface="Consolas"/>
                <a:cs typeface="Consolas"/>
                <a:sym typeface="Consolas"/>
              </a:rPr>
              <a:t>$ </a:t>
            </a:r>
            <a:r>
              <a:rPr lang="fr" sz="1600" b="1">
                <a:solidFill>
                  <a:srgbClr val="FF0000"/>
                </a:solidFill>
                <a:latin typeface="Consolas"/>
                <a:ea typeface="Consolas"/>
                <a:cs typeface="Consolas"/>
                <a:sym typeface="Consolas"/>
              </a:rPr>
              <a:t>srun</a:t>
            </a:r>
            <a:r>
              <a:rPr lang="fr" sz="1600">
                <a:solidFill>
                  <a:schemeClr val="dk1"/>
                </a:solidFill>
                <a:latin typeface="Consolas"/>
                <a:ea typeface="Consolas"/>
                <a:cs typeface="Consolas"/>
                <a:sym typeface="Consolas"/>
              </a:rPr>
              <a:t> </a:t>
            </a:r>
            <a:r>
              <a:rPr lang="fr" sz="1600" b="1">
                <a:solidFill>
                  <a:srgbClr val="3D85C6"/>
                </a:solidFill>
                <a:latin typeface="Consolas"/>
                <a:ea typeface="Consolas"/>
                <a:cs typeface="Consolas"/>
                <a:sym typeface="Consolas"/>
              </a:rPr>
              <a:t>bgzip </a:t>
            </a:r>
            <a:r>
              <a:rPr lang="fr" sz="1600">
                <a:solidFill>
                  <a:srgbClr val="9900FF"/>
                </a:solidFill>
                <a:latin typeface="Consolas"/>
                <a:ea typeface="Consolas"/>
                <a:cs typeface="Consolas"/>
                <a:sym typeface="Consolas"/>
              </a:rPr>
              <a:t>-c</a:t>
            </a:r>
            <a:r>
              <a:rPr lang="fr" sz="1600">
                <a:solidFill>
                  <a:srgbClr val="3D85C6"/>
                </a:solidFill>
                <a:latin typeface="Consolas"/>
                <a:ea typeface="Consolas"/>
                <a:cs typeface="Consolas"/>
                <a:sym typeface="Consolas"/>
              </a:rPr>
              <a:t> </a:t>
            </a:r>
            <a:r>
              <a:rPr lang="fr" sz="1500">
                <a:solidFill>
                  <a:schemeClr val="dk1"/>
                </a:solidFill>
                <a:latin typeface="Consolas"/>
                <a:ea typeface="Consolas"/>
                <a:cs typeface="Consolas"/>
                <a:sym typeface="Consolas"/>
              </a:rPr>
              <a:t>pool_GATK.SNP.filtered.vcf</a:t>
            </a:r>
            <a:r>
              <a:rPr lang="fr" sz="1600">
                <a:latin typeface="Consolas"/>
                <a:ea typeface="Consolas"/>
                <a:cs typeface="Consolas"/>
                <a:sym typeface="Consolas"/>
              </a:rPr>
              <a:t> &gt; </a:t>
            </a:r>
            <a:r>
              <a:rPr lang="fr" sz="1500">
                <a:solidFill>
                  <a:schemeClr val="dk1"/>
                </a:solidFill>
                <a:latin typeface="Consolas"/>
                <a:ea typeface="Consolas"/>
                <a:cs typeface="Consolas"/>
                <a:sym typeface="Consolas"/>
              </a:rPr>
              <a:t>pool_GATK.SNP.filtered.vcf</a:t>
            </a:r>
            <a:r>
              <a:rPr lang="fr" sz="1600">
                <a:latin typeface="Consolas"/>
                <a:ea typeface="Consolas"/>
                <a:cs typeface="Consolas"/>
                <a:sym typeface="Consolas"/>
              </a:rPr>
              <a:t>.gz</a:t>
            </a:r>
            <a:endParaRPr sz="1600">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fr" sz="1600">
                <a:solidFill>
                  <a:schemeClr val="dk1"/>
                </a:solidFill>
                <a:latin typeface="Consolas"/>
                <a:ea typeface="Consolas"/>
                <a:cs typeface="Consolas"/>
                <a:sym typeface="Consolas"/>
              </a:rPr>
              <a:t>$ </a:t>
            </a:r>
            <a:r>
              <a:rPr lang="fr" sz="1600" b="1">
                <a:solidFill>
                  <a:srgbClr val="FF0000"/>
                </a:solidFill>
                <a:latin typeface="Consolas"/>
                <a:ea typeface="Consolas"/>
                <a:cs typeface="Consolas"/>
                <a:sym typeface="Consolas"/>
              </a:rPr>
              <a:t>srun </a:t>
            </a:r>
            <a:r>
              <a:rPr lang="fr" sz="1600" b="1">
                <a:solidFill>
                  <a:srgbClr val="3D85C6"/>
                </a:solidFill>
                <a:latin typeface="Consolas"/>
                <a:ea typeface="Consolas"/>
                <a:cs typeface="Consolas"/>
                <a:sym typeface="Consolas"/>
              </a:rPr>
              <a:t>tabix</a:t>
            </a:r>
            <a:r>
              <a:rPr lang="fr" sz="1600">
                <a:solidFill>
                  <a:srgbClr val="3D85C6"/>
                </a:solidFill>
                <a:latin typeface="Consolas"/>
                <a:ea typeface="Consolas"/>
                <a:cs typeface="Consolas"/>
                <a:sym typeface="Consolas"/>
              </a:rPr>
              <a:t> </a:t>
            </a:r>
            <a:r>
              <a:rPr lang="fr" sz="1600">
                <a:solidFill>
                  <a:srgbClr val="9900FF"/>
                </a:solidFill>
                <a:latin typeface="Consolas"/>
                <a:ea typeface="Consolas"/>
                <a:cs typeface="Consolas"/>
                <a:sym typeface="Consolas"/>
              </a:rPr>
              <a:t>-p</a:t>
            </a:r>
            <a:r>
              <a:rPr lang="fr" sz="1600">
                <a:solidFill>
                  <a:srgbClr val="3D85C6"/>
                </a:solidFill>
                <a:latin typeface="Consolas"/>
                <a:ea typeface="Consolas"/>
                <a:cs typeface="Consolas"/>
                <a:sym typeface="Consolas"/>
              </a:rPr>
              <a:t> </a:t>
            </a:r>
            <a:r>
              <a:rPr lang="fr" sz="1600">
                <a:latin typeface="Consolas"/>
                <a:ea typeface="Consolas"/>
                <a:cs typeface="Consolas"/>
                <a:sym typeface="Consolas"/>
              </a:rPr>
              <a:t>vcf </a:t>
            </a:r>
            <a:r>
              <a:rPr lang="fr" sz="1500">
                <a:solidFill>
                  <a:schemeClr val="dk1"/>
                </a:solidFill>
                <a:latin typeface="Consolas"/>
                <a:ea typeface="Consolas"/>
                <a:cs typeface="Consolas"/>
                <a:sym typeface="Consolas"/>
              </a:rPr>
              <a:t>pool_GATK.SNP.filtered.vcf</a:t>
            </a:r>
            <a:r>
              <a:rPr lang="fr" sz="1600">
                <a:latin typeface="Consolas"/>
                <a:ea typeface="Consolas"/>
                <a:cs typeface="Consolas"/>
                <a:sym typeface="Consolas"/>
              </a:rPr>
              <a:t>.gz</a:t>
            </a:r>
            <a:endParaRPr sz="1600">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endParaRPr sz="1600" b="1">
              <a:solidFill>
                <a:srgbClr val="3D85C6"/>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fr" sz="1600">
                <a:solidFill>
                  <a:schemeClr val="dk1"/>
                </a:solidFill>
                <a:latin typeface="Consolas"/>
                <a:ea typeface="Consolas"/>
                <a:cs typeface="Consolas"/>
                <a:sym typeface="Consolas"/>
              </a:rPr>
              <a:t>$ </a:t>
            </a:r>
            <a:r>
              <a:rPr lang="fr" sz="1600" b="1">
                <a:solidFill>
                  <a:srgbClr val="FF0000"/>
                </a:solidFill>
                <a:latin typeface="Consolas"/>
                <a:ea typeface="Consolas"/>
                <a:cs typeface="Consolas"/>
                <a:sym typeface="Consolas"/>
              </a:rPr>
              <a:t>srun </a:t>
            </a:r>
            <a:r>
              <a:rPr lang="fr" sz="1600" b="1">
                <a:solidFill>
                  <a:srgbClr val="3D85C6"/>
                </a:solidFill>
                <a:latin typeface="Consolas"/>
                <a:ea typeface="Consolas"/>
                <a:cs typeface="Consolas"/>
                <a:sym typeface="Consolas"/>
              </a:rPr>
              <a:t>bgzip </a:t>
            </a:r>
            <a:r>
              <a:rPr lang="fr" sz="1600">
                <a:solidFill>
                  <a:srgbClr val="9900FF"/>
                </a:solidFill>
                <a:latin typeface="Consolas"/>
                <a:ea typeface="Consolas"/>
                <a:cs typeface="Consolas"/>
                <a:sym typeface="Consolas"/>
              </a:rPr>
              <a:t>-c</a:t>
            </a:r>
            <a:r>
              <a:rPr lang="fr" sz="1600">
                <a:solidFill>
                  <a:srgbClr val="3D85C6"/>
                </a:solidFill>
                <a:latin typeface="Consolas"/>
                <a:ea typeface="Consolas"/>
                <a:cs typeface="Consolas"/>
                <a:sym typeface="Consolas"/>
              </a:rPr>
              <a:t> </a:t>
            </a:r>
            <a:r>
              <a:rPr lang="fr" sz="1500">
                <a:solidFill>
                  <a:schemeClr val="dk1"/>
                </a:solidFill>
                <a:latin typeface="Consolas"/>
                <a:ea typeface="Consolas"/>
                <a:cs typeface="Consolas"/>
                <a:sym typeface="Consolas"/>
              </a:rPr>
              <a:t>pool_</a:t>
            </a:r>
            <a:r>
              <a:rPr lang="fr" sz="1600">
                <a:solidFill>
                  <a:schemeClr val="dk1"/>
                </a:solidFill>
                <a:latin typeface="Consolas"/>
                <a:ea typeface="Consolas"/>
                <a:cs typeface="Consolas"/>
                <a:sym typeface="Consolas"/>
              </a:rPr>
              <a:t>Varscan</a:t>
            </a:r>
            <a:r>
              <a:rPr lang="fr" sz="1500">
                <a:solidFill>
                  <a:schemeClr val="dk1"/>
                </a:solidFill>
                <a:latin typeface="Consolas"/>
                <a:ea typeface="Consolas"/>
                <a:cs typeface="Consolas"/>
                <a:sym typeface="Consolas"/>
              </a:rPr>
              <a:t>.SNP.vcf</a:t>
            </a:r>
            <a:r>
              <a:rPr lang="fr" sz="1600">
                <a:latin typeface="Consolas"/>
                <a:ea typeface="Consolas"/>
                <a:cs typeface="Consolas"/>
                <a:sym typeface="Consolas"/>
              </a:rPr>
              <a:t> &gt; </a:t>
            </a:r>
            <a:r>
              <a:rPr lang="fr" sz="1500">
                <a:solidFill>
                  <a:schemeClr val="dk1"/>
                </a:solidFill>
                <a:latin typeface="Consolas"/>
                <a:ea typeface="Consolas"/>
                <a:cs typeface="Consolas"/>
                <a:sym typeface="Consolas"/>
              </a:rPr>
              <a:t>pool_</a:t>
            </a:r>
            <a:r>
              <a:rPr lang="fr" sz="1600">
                <a:solidFill>
                  <a:schemeClr val="dk1"/>
                </a:solidFill>
                <a:latin typeface="Consolas"/>
                <a:ea typeface="Consolas"/>
                <a:cs typeface="Consolas"/>
                <a:sym typeface="Consolas"/>
              </a:rPr>
              <a:t>Varscan</a:t>
            </a:r>
            <a:r>
              <a:rPr lang="fr" sz="1500">
                <a:solidFill>
                  <a:schemeClr val="dk1"/>
                </a:solidFill>
                <a:latin typeface="Consolas"/>
                <a:ea typeface="Consolas"/>
                <a:cs typeface="Consolas"/>
                <a:sym typeface="Consolas"/>
              </a:rPr>
              <a:t>.SNP.vcf</a:t>
            </a:r>
            <a:r>
              <a:rPr lang="fr" sz="1600">
                <a:latin typeface="Consolas"/>
                <a:ea typeface="Consolas"/>
                <a:cs typeface="Consolas"/>
                <a:sym typeface="Consolas"/>
              </a:rPr>
              <a:t>.gz</a:t>
            </a:r>
            <a:endParaRPr sz="1600">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fr" sz="1600">
                <a:solidFill>
                  <a:schemeClr val="dk1"/>
                </a:solidFill>
                <a:latin typeface="Consolas"/>
                <a:ea typeface="Consolas"/>
                <a:cs typeface="Consolas"/>
                <a:sym typeface="Consolas"/>
              </a:rPr>
              <a:t>$ </a:t>
            </a:r>
            <a:r>
              <a:rPr lang="fr" sz="1600" b="1">
                <a:solidFill>
                  <a:srgbClr val="FF0000"/>
                </a:solidFill>
                <a:latin typeface="Consolas"/>
                <a:ea typeface="Consolas"/>
                <a:cs typeface="Consolas"/>
                <a:sym typeface="Consolas"/>
              </a:rPr>
              <a:t>srun </a:t>
            </a:r>
            <a:r>
              <a:rPr lang="fr" sz="1600" b="1">
                <a:solidFill>
                  <a:srgbClr val="3D85C6"/>
                </a:solidFill>
                <a:latin typeface="Consolas"/>
                <a:ea typeface="Consolas"/>
                <a:cs typeface="Consolas"/>
                <a:sym typeface="Consolas"/>
              </a:rPr>
              <a:t>tabix</a:t>
            </a:r>
            <a:r>
              <a:rPr lang="fr" sz="1600">
                <a:solidFill>
                  <a:srgbClr val="9900FF"/>
                </a:solidFill>
                <a:latin typeface="Consolas"/>
                <a:ea typeface="Consolas"/>
                <a:cs typeface="Consolas"/>
                <a:sym typeface="Consolas"/>
              </a:rPr>
              <a:t> -p</a:t>
            </a:r>
            <a:r>
              <a:rPr lang="fr" sz="1600">
                <a:solidFill>
                  <a:srgbClr val="3D85C6"/>
                </a:solidFill>
                <a:latin typeface="Consolas"/>
                <a:ea typeface="Consolas"/>
                <a:cs typeface="Consolas"/>
                <a:sym typeface="Consolas"/>
              </a:rPr>
              <a:t> </a:t>
            </a:r>
            <a:r>
              <a:rPr lang="fr" sz="1600">
                <a:latin typeface="Consolas"/>
                <a:ea typeface="Consolas"/>
                <a:cs typeface="Consolas"/>
                <a:sym typeface="Consolas"/>
              </a:rPr>
              <a:t>vcf </a:t>
            </a:r>
            <a:r>
              <a:rPr lang="fr" sz="1500">
                <a:solidFill>
                  <a:schemeClr val="dk1"/>
                </a:solidFill>
                <a:latin typeface="Consolas"/>
                <a:ea typeface="Consolas"/>
                <a:cs typeface="Consolas"/>
                <a:sym typeface="Consolas"/>
              </a:rPr>
              <a:t>pool_</a:t>
            </a:r>
            <a:r>
              <a:rPr lang="fr" sz="1600">
                <a:solidFill>
                  <a:schemeClr val="dk1"/>
                </a:solidFill>
                <a:latin typeface="Consolas"/>
                <a:ea typeface="Consolas"/>
                <a:cs typeface="Consolas"/>
                <a:sym typeface="Consolas"/>
              </a:rPr>
              <a:t>Varscan</a:t>
            </a:r>
            <a:r>
              <a:rPr lang="fr" sz="1500">
                <a:solidFill>
                  <a:schemeClr val="dk1"/>
                </a:solidFill>
                <a:latin typeface="Consolas"/>
                <a:ea typeface="Consolas"/>
                <a:cs typeface="Consolas"/>
                <a:sym typeface="Consolas"/>
              </a:rPr>
              <a:t>.SNP.vcf</a:t>
            </a:r>
            <a:r>
              <a:rPr lang="fr" sz="1600">
                <a:latin typeface="Consolas"/>
                <a:ea typeface="Consolas"/>
                <a:cs typeface="Consolas"/>
                <a:sym typeface="Consolas"/>
              </a:rPr>
              <a:t>.gz</a:t>
            </a:r>
            <a:endParaRPr sz="1600">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endParaRPr sz="1600" b="1">
              <a:solidFill>
                <a:srgbClr val="3D85C6"/>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fr" sz="1600">
                <a:solidFill>
                  <a:schemeClr val="dk1"/>
                </a:solidFill>
                <a:latin typeface="Consolas"/>
                <a:ea typeface="Consolas"/>
                <a:cs typeface="Consolas"/>
                <a:sym typeface="Consolas"/>
              </a:rPr>
              <a:t>$ </a:t>
            </a:r>
            <a:r>
              <a:rPr lang="fr" sz="1600" b="1">
                <a:solidFill>
                  <a:srgbClr val="FF0000"/>
                </a:solidFill>
                <a:latin typeface="Consolas"/>
                <a:ea typeface="Consolas"/>
                <a:cs typeface="Consolas"/>
                <a:sym typeface="Consolas"/>
              </a:rPr>
              <a:t>srun </a:t>
            </a:r>
            <a:r>
              <a:rPr lang="fr" sz="1600" b="1">
                <a:solidFill>
                  <a:srgbClr val="3D85C6"/>
                </a:solidFill>
                <a:latin typeface="Consolas"/>
                <a:ea typeface="Consolas"/>
                <a:cs typeface="Consolas"/>
                <a:sym typeface="Consolas"/>
              </a:rPr>
              <a:t>vcf-isec </a:t>
            </a:r>
            <a:r>
              <a:rPr lang="fr" sz="1600">
                <a:solidFill>
                  <a:srgbClr val="9900FF"/>
                </a:solidFill>
                <a:latin typeface="Consolas"/>
                <a:ea typeface="Consolas"/>
                <a:cs typeface="Consolas"/>
                <a:sym typeface="Consolas"/>
              </a:rPr>
              <a:t>-f -n +2 </a:t>
            </a:r>
            <a:r>
              <a:rPr lang="fr" sz="1500">
                <a:solidFill>
                  <a:schemeClr val="dk1"/>
                </a:solidFill>
                <a:latin typeface="Consolas"/>
                <a:ea typeface="Consolas"/>
                <a:cs typeface="Consolas"/>
                <a:sym typeface="Consolas"/>
              </a:rPr>
              <a:t>pool_GATK.SNP.filtered.vcf</a:t>
            </a:r>
            <a:r>
              <a:rPr lang="fr" sz="1600">
                <a:solidFill>
                  <a:schemeClr val="dk1"/>
                </a:solidFill>
                <a:latin typeface="Consolas"/>
                <a:ea typeface="Consolas"/>
                <a:cs typeface="Consolas"/>
                <a:sym typeface="Consolas"/>
              </a:rPr>
              <a:t>.gz</a:t>
            </a:r>
            <a:r>
              <a:rPr lang="fr" sz="1600">
                <a:latin typeface="Consolas"/>
                <a:ea typeface="Consolas"/>
                <a:cs typeface="Consolas"/>
                <a:sym typeface="Consolas"/>
              </a:rPr>
              <a:t> </a:t>
            </a:r>
            <a:r>
              <a:rPr lang="fr" sz="1500">
                <a:solidFill>
                  <a:schemeClr val="dk1"/>
                </a:solidFill>
                <a:latin typeface="Consolas"/>
                <a:ea typeface="Consolas"/>
                <a:cs typeface="Consolas"/>
                <a:sym typeface="Consolas"/>
              </a:rPr>
              <a:t>pool_</a:t>
            </a:r>
            <a:r>
              <a:rPr lang="fr" sz="1600">
                <a:solidFill>
                  <a:schemeClr val="dk1"/>
                </a:solidFill>
                <a:latin typeface="Consolas"/>
                <a:ea typeface="Consolas"/>
                <a:cs typeface="Consolas"/>
                <a:sym typeface="Consolas"/>
              </a:rPr>
              <a:t>Varscan</a:t>
            </a:r>
            <a:r>
              <a:rPr lang="fr" sz="1500">
                <a:solidFill>
                  <a:schemeClr val="dk1"/>
                </a:solidFill>
                <a:latin typeface="Consolas"/>
                <a:ea typeface="Consolas"/>
                <a:cs typeface="Consolas"/>
                <a:sym typeface="Consolas"/>
              </a:rPr>
              <a:t>.SNP.vcf</a:t>
            </a:r>
            <a:r>
              <a:rPr lang="fr" sz="1600">
                <a:latin typeface="Consolas"/>
                <a:ea typeface="Consolas"/>
                <a:cs typeface="Consolas"/>
                <a:sym typeface="Consolas"/>
              </a:rPr>
              <a:t>.gz &gt; GATK_varscan_inter.vcf </a:t>
            </a:r>
            <a:endParaRPr sz="1600" b="1">
              <a:latin typeface="Consolas"/>
              <a:ea typeface="Consolas"/>
              <a:cs typeface="Consolas"/>
              <a:sym typeface="Consolas"/>
            </a:endParaRPr>
          </a:p>
        </p:txBody>
      </p:sp>
      <p:sp>
        <p:nvSpPr>
          <p:cNvPr id="848" name="Google Shape;848;p111"/>
          <p:cNvSpPr txBox="1">
            <a:spLocks noGrp="1"/>
          </p:cNvSpPr>
          <p:nvPr>
            <p:ph type="sldNum" idx="12"/>
          </p:nvPr>
        </p:nvSpPr>
        <p:spPr>
          <a:xfrm>
            <a:off x="8548658" y="4739417"/>
            <a:ext cx="548700" cy="393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fr"/>
              <a:t>83</a:t>
            </a:fld>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852"/>
        <p:cNvGrpSpPr/>
        <p:nvPr/>
      </p:nvGrpSpPr>
      <p:grpSpPr>
        <a:xfrm>
          <a:off x="0" y="0"/>
          <a:ext cx="0" cy="0"/>
          <a:chOff x="0" y="0"/>
          <a:chExt cx="0" cy="0"/>
        </a:xfrm>
      </p:grpSpPr>
      <p:sp>
        <p:nvSpPr>
          <p:cNvPr id="853" name="Google Shape;853;p112"/>
          <p:cNvSpPr txBox="1">
            <a:spLocks noGrp="1"/>
          </p:cNvSpPr>
          <p:nvPr>
            <p:ph type="title"/>
          </p:nvPr>
        </p:nvSpPr>
        <p:spPr>
          <a:xfrm>
            <a:off x="311700" y="1277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a:t>Annotation des variants</a:t>
            </a:r>
            <a:endParaRPr/>
          </a:p>
        </p:txBody>
      </p:sp>
      <p:sp>
        <p:nvSpPr>
          <p:cNvPr id="854" name="Google Shape;854;p112"/>
          <p:cNvSpPr txBox="1">
            <a:spLocks noGrp="1"/>
          </p:cNvSpPr>
          <p:nvPr>
            <p:ph type="body" idx="1"/>
          </p:nvPr>
        </p:nvSpPr>
        <p:spPr>
          <a:xfrm>
            <a:off x="311700" y="770651"/>
            <a:ext cx="8520600" cy="3987900"/>
          </a:xfrm>
          <a:prstGeom prst="rect">
            <a:avLst/>
          </a:prstGeom>
        </p:spPr>
        <p:txBody>
          <a:bodyPr spcFirstLastPara="1" wrap="square" lIns="91425" tIns="91425" rIns="91425" bIns="91425" anchor="t" anchorCtr="0">
            <a:noAutofit/>
          </a:bodyPr>
          <a:lstStyle/>
          <a:p>
            <a:pPr marL="457200" marR="0" lvl="0" indent="-342900" algn="l" rtl="0">
              <a:lnSpc>
                <a:spcPct val="115000"/>
              </a:lnSpc>
              <a:spcBef>
                <a:spcPts val="0"/>
              </a:spcBef>
              <a:spcAft>
                <a:spcPts val="0"/>
              </a:spcAft>
              <a:buSzPts val="1800"/>
              <a:buChar char="-"/>
            </a:pPr>
            <a:r>
              <a:rPr lang="fr"/>
              <a:t>Ajout d’</a:t>
            </a:r>
            <a:r>
              <a:rPr lang="fr">
                <a:solidFill>
                  <a:srgbClr val="CC0000"/>
                </a:solidFill>
              </a:rPr>
              <a:t>informations biologiques pertinentes</a:t>
            </a:r>
            <a:r>
              <a:rPr lang="fr"/>
              <a:t> aux variants : </a:t>
            </a:r>
            <a:endParaRPr/>
          </a:p>
          <a:p>
            <a:pPr marL="914400" marR="0" lvl="0" indent="0" algn="l" rtl="0">
              <a:lnSpc>
                <a:spcPct val="115000"/>
              </a:lnSpc>
              <a:spcBef>
                <a:spcPts val="1600"/>
              </a:spcBef>
              <a:spcAft>
                <a:spcPts val="0"/>
              </a:spcAft>
              <a:buNone/>
            </a:pPr>
            <a:r>
              <a:rPr lang="fr"/>
              <a:t>→ Est-ce que mes variants sont connus ?</a:t>
            </a:r>
            <a:endParaRPr/>
          </a:p>
          <a:p>
            <a:pPr marL="914400" marR="0" lvl="0" indent="0" algn="l" rtl="0">
              <a:lnSpc>
                <a:spcPct val="115000"/>
              </a:lnSpc>
              <a:spcBef>
                <a:spcPts val="1000"/>
              </a:spcBef>
              <a:spcAft>
                <a:spcPts val="0"/>
              </a:spcAft>
              <a:buNone/>
            </a:pPr>
            <a:r>
              <a:rPr lang="fr"/>
              <a:t>→ Où se positionnent mes variants ?</a:t>
            </a:r>
            <a:endParaRPr/>
          </a:p>
          <a:p>
            <a:pPr marL="914400" marR="0" lvl="0" indent="0" algn="l" rtl="0">
              <a:lnSpc>
                <a:spcPct val="115000"/>
              </a:lnSpc>
              <a:spcBef>
                <a:spcPts val="1000"/>
              </a:spcBef>
              <a:spcAft>
                <a:spcPts val="1000"/>
              </a:spcAft>
              <a:buNone/>
            </a:pPr>
            <a:r>
              <a:rPr lang="fr"/>
              <a:t>→ Quel est l’effet d’une mutation sur le CDS qui le contient ?</a:t>
            </a:r>
            <a:endParaRPr/>
          </a:p>
        </p:txBody>
      </p:sp>
      <p:pic>
        <p:nvPicPr>
          <p:cNvPr id="855" name="Google Shape;855;p112"/>
          <p:cNvPicPr preferRelativeResize="0"/>
          <p:nvPr/>
        </p:nvPicPr>
        <p:blipFill>
          <a:blip r:embed="rId3">
            <a:alphaModFix/>
          </a:blip>
          <a:stretch>
            <a:fillRect/>
          </a:stretch>
        </p:blipFill>
        <p:spPr>
          <a:xfrm>
            <a:off x="2372825" y="2879399"/>
            <a:ext cx="4121600" cy="1955350"/>
          </a:xfrm>
          <a:prstGeom prst="rect">
            <a:avLst/>
          </a:prstGeom>
          <a:noFill/>
          <a:ln>
            <a:noFill/>
          </a:ln>
        </p:spPr>
      </p:pic>
      <p:sp>
        <p:nvSpPr>
          <p:cNvPr id="856" name="Google Shape;856;p112"/>
          <p:cNvSpPr txBox="1">
            <a:spLocks noGrp="1"/>
          </p:cNvSpPr>
          <p:nvPr>
            <p:ph type="sldNum" idx="12"/>
          </p:nvPr>
        </p:nvSpPr>
        <p:spPr>
          <a:xfrm>
            <a:off x="8548658" y="4739417"/>
            <a:ext cx="548700" cy="393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fr"/>
              <a:t>84</a:t>
            </a:fld>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860"/>
        <p:cNvGrpSpPr/>
        <p:nvPr/>
      </p:nvGrpSpPr>
      <p:grpSpPr>
        <a:xfrm>
          <a:off x="0" y="0"/>
          <a:ext cx="0" cy="0"/>
          <a:chOff x="0" y="0"/>
          <a:chExt cx="0" cy="0"/>
        </a:xfrm>
      </p:grpSpPr>
      <p:sp>
        <p:nvSpPr>
          <p:cNvPr id="861" name="Google Shape;861;p113"/>
          <p:cNvSpPr txBox="1">
            <a:spLocks noGrp="1"/>
          </p:cNvSpPr>
          <p:nvPr>
            <p:ph type="title"/>
          </p:nvPr>
        </p:nvSpPr>
        <p:spPr>
          <a:xfrm>
            <a:off x="311700" y="1277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a:t>Annotation des variants</a:t>
            </a:r>
            <a:endParaRPr/>
          </a:p>
          <a:p>
            <a:pPr marL="0" lvl="0" indent="0" algn="l" rtl="0">
              <a:spcBef>
                <a:spcPts val="0"/>
              </a:spcBef>
              <a:spcAft>
                <a:spcPts val="0"/>
              </a:spcAft>
              <a:buNone/>
            </a:pPr>
            <a:endParaRPr/>
          </a:p>
        </p:txBody>
      </p:sp>
      <p:sp>
        <p:nvSpPr>
          <p:cNvPr id="862" name="Google Shape;862;p113"/>
          <p:cNvSpPr txBox="1">
            <a:spLocks noGrp="1"/>
          </p:cNvSpPr>
          <p:nvPr>
            <p:ph type="body" idx="1"/>
          </p:nvPr>
        </p:nvSpPr>
        <p:spPr>
          <a:xfrm>
            <a:off x="311700" y="770650"/>
            <a:ext cx="8115000" cy="3987900"/>
          </a:xfrm>
          <a:prstGeom prst="rect">
            <a:avLst/>
          </a:prstGeom>
        </p:spPr>
        <p:txBody>
          <a:bodyPr spcFirstLastPara="1" wrap="square" lIns="91425" tIns="91425" rIns="91425" bIns="91425" anchor="t" anchorCtr="0">
            <a:noAutofit/>
          </a:bodyPr>
          <a:lstStyle/>
          <a:p>
            <a:pPr marL="457200" lvl="0" indent="-342900" algn="just" rtl="0">
              <a:spcBef>
                <a:spcPts val="0"/>
              </a:spcBef>
              <a:spcAft>
                <a:spcPts val="0"/>
              </a:spcAft>
              <a:buClr>
                <a:schemeClr val="dk1"/>
              </a:buClr>
              <a:buSzPts val="1800"/>
              <a:buChar char="-"/>
            </a:pPr>
            <a:r>
              <a:rPr lang="fr" u="sng">
                <a:solidFill>
                  <a:schemeClr val="dk1"/>
                </a:solidFill>
              </a:rPr>
              <a:t>Annotation structurale </a:t>
            </a:r>
            <a:r>
              <a:rPr lang="fr">
                <a:solidFill>
                  <a:schemeClr val="dk1"/>
                </a:solidFill>
              </a:rPr>
              <a:t>:</a:t>
            </a:r>
            <a:endParaRPr>
              <a:solidFill>
                <a:schemeClr val="dk1"/>
              </a:solidFill>
            </a:endParaRPr>
          </a:p>
          <a:p>
            <a:pPr marL="457200" lvl="0" indent="0" algn="just" rtl="0">
              <a:spcBef>
                <a:spcPts val="0"/>
              </a:spcBef>
              <a:spcAft>
                <a:spcPts val="0"/>
              </a:spcAft>
              <a:buNone/>
            </a:pPr>
            <a:r>
              <a:rPr lang="fr">
                <a:solidFill>
                  <a:schemeClr val="dk1"/>
                </a:solidFill>
              </a:rPr>
              <a:t>→ </a:t>
            </a:r>
            <a:r>
              <a:rPr lang="fr" sz="1800">
                <a:solidFill>
                  <a:schemeClr val="dk1"/>
                </a:solidFill>
              </a:rPr>
              <a:t>Mon variant se trouve-t-il dans un </a:t>
            </a:r>
            <a:r>
              <a:rPr lang="fr" sz="1800">
                <a:solidFill>
                  <a:srgbClr val="CC0000"/>
                </a:solidFill>
              </a:rPr>
              <a:t>intron, un exon</a:t>
            </a:r>
            <a:r>
              <a:rPr lang="fr" sz="1800">
                <a:solidFill>
                  <a:schemeClr val="dk1"/>
                </a:solidFill>
              </a:rPr>
              <a:t> ?</a:t>
            </a:r>
            <a:endParaRPr sz="1800">
              <a:solidFill>
                <a:schemeClr val="dk1"/>
              </a:solidFill>
            </a:endParaRPr>
          </a:p>
          <a:p>
            <a:pPr marL="457200" lvl="0" indent="-342900" algn="just" rtl="0">
              <a:spcBef>
                <a:spcPts val="1000"/>
              </a:spcBef>
              <a:spcAft>
                <a:spcPts val="0"/>
              </a:spcAft>
              <a:buClr>
                <a:schemeClr val="dk1"/>
              </a:buClr>
              <a:buSzPts val="1800"/>
              <a:buChar char="-"/>
            </a:pPr>
            <a:r>
              <a:rPr lang="fr" u="sng">
                <a:solidFill>
                  <a:schemeClr val="dk1"/>
                </a:solidFill>
              </a:rPr>
              <a:t>Annotation fonctionnelle :</a:t>
            </a:r>
            <a:endParaRPr u="sng">
              <a:solidFill>
                <a:schemeClr val="dk1"/>
              </a:solidFill>
            </a:endParaRPr>
          </a:p>
          <a:p>
            <a:pPr marL="457200" lvl="0" indent="0" algn="just" rtl="0">
              <a:spcBef>
                <a:spcPts val="0"/>
              </a:spcBef>
              <a:spcAft>
                <a:spcPts val="0"/>
              </a:spcAft>
              <a:buNone/>
            </a:pPr>
            <a:r>
              <a:rPr lang="fr">
                <a:solidFill>
                  <a:schemeClr val="dk1"/>
                </a:solidFill>
              </a:rPr>
              <a:t>→ </a:t>
            </a:r>
            <a:r>
              <a:rPr lang="fr" sz="1800">
                <a:solidFill>
                  <a:schemeClr val="dk1"/>
                </a:solidFill>
              </a:rPr>
              <a:t>Informations sur la région ? Exemple : CDS codant pour une protéine</a:t>
            </a:r>
            <a:endParaRPr sz="1800">
              <a:solidFill>
                <a:schemeClr val="dk1"/>
              </a:solidFill>
            </a:endParaRPr>
          </a:p>
          <a:p>
            <a:pPr marL="457200" lvl="0" indent="-342900" algn="just" rtl="0">
              <a:spcBef>
                <a:spcPts val="1000"/>
              </a:spcBef>
              <a:spcAft>
                <a:spcPts val="0"/>
              </a:spcAft>
              <a:buClr>
                <a:schemeClr val="dk1"/>
              </a:buClr>
              <a:buSzPts val="1800"/>
              <a:buChar char="-"/>
            </a:pPr>
            <a:r>
              <a:rPr lang="fr" u="sng">
                <a:solidFill>
                  <a:schemeClr val="dk1"/>
                </a:solidFill>
              </a:rPr>
              <a:t>Impacts potentiels </a:t>
            </a:r>
            <a:r>
              <a:rPr lang="fr">
                <a:solidFill>
                  <a:schemeClr val="dk1"/>
                </a:solidFill>
              </a:rPr>
              <a:t>:</a:t>
            </a:r>
            <a:endParaRPr>
              <a:solidFill>
                <a:schemeClr val="dk1"/>
              </a:solidFill>
            </a:endParaRPr>
          </a:p>
          <a:p>
            <a:pPr marL="457200" marR="0" lvl="0" indent="0" algn="just" rtl="0">
              <a:lnSpc>
                <a:spcPct val="115000"/>
              </a:lnSpc>
              <a:spcBef>
                <a:spcPts val="0"/>
              </a:spcBef>
              <a:spcAft>
                <a:spcPts val="1600"/>
              </a:spcAft>
              <a:buNone/>
            </a:pPr>
            <a:r>
              <a:rPr lang="fr">
                <a:solidFill>
                  <a:schemeClr val="dk1"/>
                </a:solidFill>
              </a:rPr>
              <a:t>→ </a:t>
            </a:r>
            <a:r>
              <a:rPr lang="fr" sz="1800">
                <a:solidFill>
                  <a:schemeClr val="dk1"/>
                </a:solidFill>
              </a:rPr>
              <a:t>Dans le cas d’un CDS, </a:t>
            </a:r>
            <a:r>
              <a:rPr lang="fr" sz="1800">
                <a:solidFill>
                  <a:srgbClr val="CC0000"/>
                </a:solidFill>
              </a:rPr>
              <a:t>protéine produite tronquée</a:t>
            </a:r>
            <a:r>
              <a:rPr lang="fr" sz="1800">
                <a:solidFill>
                  <a:schemeClr val="dk1"/>
                </a:solidFill>
              </a:rPr>
              <a:t>, allongée, décalée…</a:t>
            </a:r>
            <a:r>
              <a:rPr lang="fr">
                <a:solidFill>
                  <a:schemeClr val="dk1"/>
                </a:solidFill>
              </a:rPr>
              <a:t> ou silencieuse</a:t>
            </a:r>
            <a:r>
              <a:rPr lang="fr" sz="1800">
                <a:solidFill>
                  <a:schemeClr val="dk1"/>
                </a:solidFill>
              </a:rPr>
              <a:t> (redondance du code génétique)</a:t>
            </a:r>
            <a:endParaRPr sz="1800">
              <a:solidFill>
                <a:schemeClr val="dk1"/>
              </a:solidFill>
            </a:endParaRPr>
          </a:p>
        </p:txBody>
      </p:sp>
      <p:pic>
        <p:nvPicPr>
          <p:cNvPr id="863" name="Google Shape;863;p113"/>
          <p:cNvPicPr preferRelativeResize="0"/>
          <p:nvPr/>
        </p:nvPicPr>
        <p:blipFill>
          <a:blip r:embed="rId3">
            <a:alphaModFix/>
          </a:blip>
          <a:stretch>
            <a:fillRect/>
          </a:stretch>
        </p:blipFill>
        <p:spPr>
          <a:xfrm>
            <a:off x="1456975" y="3856200"/>
            <a:ext cx="5758499" cy="784700"/>
          </a:xfrm>
          <a:prstGeom prst="rect">
            <a:avLst/>
          </a:prstGeom>
          <a:noFill/>
          <a:ln>
            <a:noFill/>
          </a:ln>
        </p:spPr>
      </p:pic>
      <p:pic>
        <p:nvPicPr>
          <p:cNvPr id="864" name="Google Shape;864;p113"/>
          <p:cNvPicPr preferRelativeResize="0"/>
          <p:nvPr/>
        </p:nvPicPr>
        <p:blipFill rotWithShape="1">
          <a:blip r:embed="rId4">
            <a:alphaModFix/>
          </a:blip>
          <a:srcRect t="26610"/>
          <a:stretch/>
        </p:blipFill>
        <p:spPr>
          <a:xfrm>
            <a:off x="7142525" y="4336552"/>
            <a:ext cx="1860050" cy="730750"/>
          </a:xfrm>
          <a:prstGeom prst="rect">
            <a:avLst/>
          </a:prstGeom>
          <a:noFill/>
          <a:ln>
            <a:noFill/>
          </a:ln>
        </p:spPr>
      </p:pic>
      <p:pic>
        <p:nvPicPr>
          <p:cNvPr id="865" name="Google Shape;865;p113"/>
          <p:cNvPicPr preferRelativeResize="0"/>
          <p:nvPr/>
        </p:nvPicPr>
        <p:blipFill rotWithShape="1">
          <a:blip r:embed="rId4">
            <a:alphaModFix/>
          </a:blip>
          <a:srcRect t="-7631" b="81333"/>
          <a:stretch/>
        </p:blipFill>
        <p:spPr>
          <a:xfrm>
            <a:off x="1678025" y="4570999"/>
            <a:ext cx="1860050" cy="261850"/>
          </a:xfrm>
          <a:prstGeom prst="rect">
            <a:avLst/>
          </a:prstGeom>
          <a:noFill/>
          <a:ln>
            <a:noFill/>
          </a:ln>
        </p:spPr>
      </p:pic>
      <p:sp>
        <p:nvSpPr>
          <p:cNvPr id="866" name="Google Shape;866;p113"/>
          <p:cNvSpPr txBox="1">
            <a:spLocks noGrp="1"/>
          </p:cNvSpPr>
          <p:nvPr>
            <p:ph type="sldNum" idx="12"/>
          </p:nvPr>
        </p:nvSpPr>
        <p:spPr>
          <a:xfrm>
            <a:off x="8548658" y="4739417"/>
            <a:ext cx="548700" cy="393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fr"/>
              <a:t>85</a:t>
            </a:fld>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870"/>
        <p:cNvGrpSpPr/>
        <p:nvPr/>
      </p:nvGrpSpPr>
      <p:grpSpPr>
        <a:xfrm>
          <a:off x="0" y="0"/>
          <a:ext cx="0" cy="0"/>
          <a:chOff x="0" y="0"/>
          <a:chExt cx="0" cy="0"/>
        </a:xfrm>
      </p:grpSpPr>
      <p:sp>
        <p:nvSpPr>
          <p:cNvPr id="871" name="Google Shape;871;p114"/>
          <p:cNvSpPr txBox="1">
            <a:spLocks noGrp="1"/>
          </p:cNvSpPr>
          <p:nvPr>
            <p:ph type="title"/>
          </p:nvPr>
        </p:nvSpPr>
        <p:spPr>
          <a:xfrm>
            <a:off x="311700" y="1277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a:t>Annotation des variants</a:t>
            </a:r>
            <a:endParaRPr/>
          </a:p>
          <a:p>
            <a:pPr marL="0" lvl="0" indent="0" algn="l" rtl="0">
              <a:spcBef>
                <a:spcPts val="0"/>
              </a:spcBef>
              <a:spcAft>
                <a:spcPts val="0"/>
              </a:spcAft>
              <a:buNone/>
            </a:pPr>
            <a:endParaRPr/>
          </a:p>
        </p:txBody>
      </p:sp>
      <p:sp>
        <p:nvSpPr>
          <p:cNvPr id="872" name="Google Shape;872;p114"/>
          <p:cNvSpPr txBox="1">
            <a:spLocks noGrp="1"/>
          </p:cNvSpPr>
          <p:nvPr>
            <p:ph type="body" idx="1"/>
          </p:nvPr>
        </p:nvSpPr>
        <p:spPr>
          <a:xfrm>
            <a:off x="311700" y="770651"/>
            <a:ext cx="8520600" cy="3987900"/>
          </a:xfrm>
          <a:prstGeom prst="rect">
            <a:avLst/>
          </a:prstGeom>
        </p:spPr>
        <p:txBody>
          <a:bodyPr spcFirstLastPara="1" wrap="square" lIns="91425" tIns="91425" rIns="91425" bIns="91425" anchor="t" anchorCtr="0">
            <a:noAutofit/>
          </a:bodyPr>
          <a:lstStyle/>
          <a:p>
            <a:pPr marL="457200" marR="0" lvl="0" indent="-342900" algn="l" rtl="0">
              <a:lnSpc>
                <a:spcPct val="115000"/>
              </a:lnSpc>
              <a:spcBef>
                <a:spcPts val="0"/>
              </a:spcBef>
              <a:spcAft>
                <a:spcPts val="0"/>
              </a:spcAft>
              <a:buSzPts val="1800"/>
              <a:buChar char="-"/>
            </a:pPr>
            <a:r>
              <a:rPr lang="fr">
                <a:solidFill>
                  <a:schemeClr val="dk1"/>
                </a:solidFill>
              </a:rPr>
              <a:t>Nécessité d’avoir des b</a:t>
            </a:r>
            <a:r>
              <a:rPr lang="fr">
                <a:solidFill>
                  <a:srgbClr val="990000"/>
                </a:solidFill>
              </a:rPr>
              <a:t>ases de données</a:t>
            </a:r>
            <a:r>
              <a:rPr lang="fr">
                <a:solidFill>
                  <a:schemeClr val="dk1"/>
                </a:solidFill>
              </a:rPr>
              <a:t> associées aux organismes étudiés (Ensembl, Refseq...)</a:t>
            </a:r>
            <a:endParaRPr>
              <a:solidFill>
                <a:schemeClr val="dk1"/>
              </a:solidFill>
            </a:endParaRPr>
          </a:p>
          <a:p>
            <a:pPr marL="457200" marR="0" lvl="0" indent="-342900" algn="l" rtl="0">
              <a:lnSpc>
                <a:spcPct val="115000"/>
              </a:lnSpc>
              <a:spcBef>
                <a:spcPts val="1000"/>
              </a:spcBef>
              <a:spcAft>
                <a:spcPts val="0"/>
              </a:spcAft>
              <a:buSzPts val="1800"/>
              <a:buChar char="-"/>
            </a:pPr>
            <a:r>
              <a:rPr lang="fr">
                <a:solidFill>
                  <a:schemeClr val="dk1"/>
                </a:solidFill>
              </a:rPr>
              <a:t>Exemples d’</a:t>
            </a:r>
            <a:r>
              <a:rPr lang="fr" b="1">
                <a:solidFill>
                  <a:schemeClr val="dk1"/>
                </a:solidFill>
              </a:rPr>
              <a:t>outils/algorithmes</a:t>
            </a:r>
            <a:r>
              <a:rPr lang="fr">
                <a:solidFill>
                  <a:schemeClr val="dk1"/>
                </a:solidFill>
              </a:rPr>
              <a:t> :</a:t>
            </a:r>
            <a:endParaRPr>
              <a:solidFill>
                <a:schemeClr val="dk1"/>
              </a:solidFill>
            </a:endParaRPr>
          </a:p>
          <a:p>
            <a:pPr marL="1371600" marR="0" lvl="0" indent="0" algn="l" rtl="0">
              <a:lnSpc>
                <a:spcPct val="115000"/>
              </a:lnSpc>
              <a:spcBef>
                <a:spcPts val="0"/>
              </a:spcBef>
              <a:spcAft>
                <a:spcPts val="0"/>
              </a:spcAft>
              <a:buNone/>
            </a:pPr>
            <a:r>
              <a:rPr lang="fr">
                <a:solidFill>
                  <a:schemeClr val="dk1"/>
                </a:solidFill>
              </a:rPr>
              <a:t>→ SnpEff</a:t>
            </a:r>
            <a:endParaRPr>
              <a:solidFill>
                <a:schemeClr val="dk1"/>
              </a:solidFill>
            </a:endParaRPr>
          </a:p>
          <a:p>
            <a:pPr marL="1371600" marR="0" lvl="0" indent="0" algn="l" rtl="0">
              <a:lnSpc>
                <a:spcPct val="115000"/>
              </a:lnSpc>
              <a:spcBef>
                <a:spcPts val="0"/>
              </a:spcBef>
              <a:spcAft>
                <a:spcPts val="0"/>
              </a:spcAft>
              <a:buNone/>
            </a:pPr>
            <a:r>
              <a:rPr lang="fr">
                <a:solidFill>
                  <a:schemeClr val="dk1"/>
                </a:solidFill>
              </a:rPr>
              <a:t>→ VEP</a:t>
            </a:r>
            <a:endParaRPr>
              <a:solidFill>
                <a:schemeClr val="dk1"/>
              </a:solidFill>
            </a:endParaRPr>
          </a:p>
          <a:p>
            <a:pPr marL="1371600" marR="0" lvl="0" indent="0" algn="l" rtl="0">
              <a:lnSpc>
                <a:spcPct val="115000"/>
              </a:lnSpc>
              <a:spcBef>
                <a:spcPts val="0"/>
              </a:spcBef>
              <a:spcAft>
                <a:spcPts val="0"/>
              </a:spcAft>
              <a:buNone/>
            </a:pPr>
            <a:r>
              <a:rPr lang="fr">
                <a:solidFill>
                  <a:schemeClr val="dk1"/>
                </a:solidFill>
              </a:rPr>
              <a:t>→ Annovar</a:t>
            </a:r>
            <a:endParaRPr>
              <a:solidFill>
                <a:schemeClr val="dk1"/>
              </a:solidFill>
            </a:endParaRPr>
          </a:p>
          <a:p>
            <a:pPr marL="1371600" marR="0" lvl="0" indent="0" algn="l" rtl="0">
              <a:lnSpc>
                <a:spcPct val="115000"/>
              </a:lnSpc>
              <a:spcBef>
                <a:spcPts val="0"/>
              </a:spcBef>
              <a:spcAft>
                <a:spcPts val="0"/>
              </a:spcAft>
              <a:buNone/>
            </a:pPr>
            <a:r>
              <a:rPr lang="fr">
                <a:solidFill>
                  <a:schemeClr val="dk1"/>
                </a:solidFill>
              </a:rPr>
              <a:t>→ SIFT,  POLYPHEN2, CADD…</a:t>
            </a:r>
            <a:endParaRPr>
              <a:solidFill>
                <a:schemeClr val="dk1"/>
              </a:solidFill>
            </a:endParaRPr>
          </a:p>
          <a:p>
            <a:pPr marL="457200" marR="0" lvl="0" indent="0" algn="l" rtl="0">
              <a:lnSpc>
                <a:spcPct val="115000"/>
              </a:lnSpc>
              <a:spcBef>
                <a:spcPts val="0"/>
              </a:spcBef>
              <a:spcAft>
                <a:spcPts val="1600"/>
              </a:spcAft>
              <a:buNone/>
            </a:pPr>
            <a:endParaRPr>
              <a:solidFill>
                <a:schemeClr val="dk1"/>
              </a:solidFill>
            </a:endParaRPr>
          </a:p>
        </p:txBody>
      </p:sp>
      <p:sp>
        <p:nvSpPr>
          <p:cNvPr id="873" name="Google Shape;873;p114"/>
          <p:cNvSpPr txBox="1">
            <a:spLocks noGrp="1"/>
          </p:cNvSpPr>
          <p:nvPr>
            <p:ph type="sldNum" idx="12"/>
          </p:nvPr>
        </p:nvSpPr>
        <p:spPr>
          <a:xfrm>
            <a:off x="8548658" y="4739417"/>
            <a:ext cx="548700" cy="393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fr"/>
              <a:t>86</a:t>
            </a:fld>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878" name="Google Shape;878;p115"/>
          <p:cNvSpPr txBox="1">
            <a:spLocks noGrp="1"/>
          </p:cNvSpPr>
          <p:nvPr>
            <p:ph type="title"/>
          </p:nvPr>
        </p:nvSpPr>
        <p:spPr>
          <a:xfrm>
            <a:off x="311700" y="1277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a:t>SnpEff</a:t>
            </a:r>
            <a:endParaRPr/>
          </a:p>
          <a:p>
            <a:pPr marL="0" lvl="0" indent="0" algn="l" rtl="0">
              <a:spcBef>
                <a:spcPts val="0"/>
              </a:spcBef>
              <a:spcAft>
                <a:spcPts val="0"/>
              </a:spcAft>
              <a:buNone/>
            </a:pPr>
            <a:endParaRPr/>
          </a:p>
        </p:txBody>
      </p:sp>
      <p:sp>
        <p:nvSpPr>
          <p:cNvPr id="879" name="Google Shape;879;p115"/>
          <p:cNvSpPr txBox="1"/>
          <p:nvPr/>
        </p:nvSpPr>
        <p:spPr>
          <a:xfrm>
            <a:off x="-50" y="753525"/>
            <a:ext cx="9144000" cy="2744400"/>
          </a:xfrm>
          <a:prstGeom prst="rect">
            <a:avLst/>
          </a:prstGeom>
          <a:solidFill>
            <a:srgbClr val="F3F3F3"/>
          </a:solidFill>
          <a:ln w="9525" cap="flat" cmpd="sng">
            <a:solidFill>
              <a:srgbClr val="4A86E8"/>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fr" sz="1600">
                <a:solidFill>
                  <a:srgbClr val="666666"/>
                </a:solidFill>
                <a:latin typeface="Consolas"/>
                <a:ea typeface="Consolas"/>
                <a:cs typeface="Consolas"/>
                <a:sym typeface="Consolas"/>
              </a:rPr>
              <a:t># Création de la base de données SnpEff</a:t>
            </a:r>
            <a:endParaRPr sz="1600">
              <a:solidFill>
                <a:srgbClr val="666666"/>
              </a:solidFill>
              <a:latin typeface="Consolas"/>
              <a:ea typeface="Consolas"/>
              <a:cs typeface="Consolas"/>
              <a:sym typeface="Consolas"/>
            </a:endParaRPr>
          </a:p>
          <a:p>
            <a:pPr marL="0" lvl="0" indent="0" algn="l" rtl="0">
              <a:spcBef>
                <a:spcPts val="0"/>
              </a:spcBef>
              <a:spcAft>
                <a:spcPts val="0"/>
              </a:spcAft>
              <a:buClr>
                <a:srgbClr val="000000"/>
              </a:buClr>
              <a:buSzPts val="1100"/>
              <a:buFont typeface="Arial"/>
              <a:buNone/>
            </a:pPr>
            <a:r>
              <a:rPr lang="fr" sz="1600">
                <a:solidFill>
                  <a:srgbClr val="000000"/>
                </a:solidFill>
                <a:latin typeface="Consolas"/>
                <a:ea typeface="Consolas"/>
                <a:cs typeface="Consolas"/>
                <a:sym typeface="Consolas"/>
              </a:rPr>
              <a:t>$ </a:t>
            </a:r>
            <a:r>
              <a:rPr lang="fr" sz="1600" b="1">
                <a:solidFill>
                  <a:srgbClr val="3D85C6"/>
                </a:solidFill>
                <a:latin typeface="Consolas"/>
                <a:ea typeface="Consolas"/>
                <a:cs typeface="Consolas"/>
                <a:sym typeface="Consolas"/>
              </a:rPr>
              <a:t>snpEff </a:t>
            </a:r>
            <a:r>
              <a:rPr lang="fr" sz="1600">
                <a:latin typeface="Consolas"/>
                <a:ea typeface="Consolas"/>
                <a:cs typeface="Consolas"/>
                <a:sym typeface="Consolas"/>
              </a:rPr>
              <a:t>-version </a:t>
            </a:r>
            <a:r>
              <a:rPr lang="fr" sz="1600">
                <a:solidFill>
                  <a:srgbClr val="666666"/>
                </a:solidFill>
                <a:latin typeface="Consolas"/>
                <a:ea typeface="Consolas"/>
                <a:cs typeface="Consolas"/>
                <a:sym typeface="Consolas"/>
              </a:rPr>
              <a:t># affiche la version (v4.3t)</a:t>
            </a:r>
            <a:endParaRPr sz="1600">
              <a:solidFill>
                <a:srgbClr val="666666"/>
              </a:solidFill>
              <a:latin typeface="Consolas"/>
              <a:ea typeface="Consolas"/>
              <a:cs typeface="Consolas"/>
              <a:sym typeface="Consolas"/>
            </a:endParaRPr>
          </a:p>
          <a:p>
            <a:pPr marL="0" lvl="0" indent="0" algn="l" rtl="0">
              <a:spcBef>
                <a:spcPts val="0"/>
              </a:spcBef>
              <a:spcAft>
                <a:spcPts val="0"/>
              </a:spcAft>
              <a:buClr>
                <a:srgbClr val="000000"/>
              </a:buClr>
              <a:buSzPts val="1100"/>
              <a:buFont typeface="Arial"/>
              <a:buNone/>
            </a:pPr>
            <a:endParaRPr sz="1600" b="1">
              <a:solidFill>
                <a:srgbClr val="3D85C6"/>
              </a:solidFill>
              <a:latin typeface="Consolas"/>
              <a:ea typeface="Consolas"/>
              <a:cs typeface="Consolas"/>
              <a:sym typeface="Consolas"/>
            </a:endParaRPr>
          </a:p>
          <a:p>
            <a:pPr marL="0" lvl="0" indent="0" algn="l" rtl="0">
              <a:spcBef>
                <a:spcPts val="0"/>
              </a:spcBef>
              <a:spcAft>
                <a:spcPts val="0"/>
              </a:spcAft>
              <a:buClr>
                <a:srgbClr val="000000"/>
              </a:buClr>
              <a:buSzPts val="1100"/>
              <a:buFont typeface="Arial"/>
              <a:buNone/>
            </a:pPr>
            <a:r>
              <a:rPr lang="fr" sz="1600">
                <a:solidFill>
                  <a:schemeClr val="dk1"/>
                </a:solidFill>
                <a:latin typeface="Consolas"/>
                <a:ea typeface="Consolas"/>
                <a:cs typeface="Consolas"/>
                <a:sym typeface="Consolas"/>
              </a:rPr>
              <a:t>$ </a:t>
            </a:r>
            <a:r>
              <a:rPr lang="fr" sz="1600" b="1">
                <a:solidFill>
                  <a:srgbClr val="3D85C6"/>
                </a:solidFill>
                <a:latin typeface="Consolas"/>
                <a:ea typeface="Consolas"/>
                <a:cs typeface="Consolas"/>
                <a:sym typeface="Consolas"/>
              </a:rPr>
              <a:t>echo </a:t>
            </a:r>
            <a:r>
              <a:rPr lang="fr" sz="1600">
                <a:latin typeface="Consolas"/>
                <a:ea typeface="Consolas"/>
                <a:cs typeface="Consolas"/>
                <a:sym typeface="Consolas"/>
              </a:rPr>
              <a:t>BosTaurus.genome &gt;&gt; snpeff.config </a:t>
            </a:r>
            <a:r>
              <a:rPr lang="fr" sz="1600">
                <a:solidFill>
                  <a:srgbClr val="666666"/>
                </a:solidFill>
                <a:latin typeface="Consolas"/>
                <a:ea typeface="Consolas"/>
                <a:cs typeface="Consolas"/>
                <a:sym typeface="Consolas"/>
              </a:rPr>
              <a:t># &lt;genome_name&gt;.genome </a:t>
            </a:r>
            <a:endParaRPr sz="1600">
              <a:solidFill>
                <a:srgbClr val="666666"/>
              </a:solidFill>
              <a:latin typeface="Consolas"/>
              <a:ea typeface="Consolas"/>
              <a:cs typeface="Consolas"/>
              <a:sym typeface="Consolas"/>
            </a:endParaRPr>
          </a:p>
          <a:p>
            <a:pPr marL="0" lvl="0" indent="0" algn="l" rtl="0">
              <a:spcBef>
                <a:spcPts val="0"/>
              </a:spcBef>
              <a:spcAft>
                <a:spcPts val="0"/>
              </a:spcAft>
              <a:buClr>
                <a:srgbClr val="000000"/>
              </a:buClr>
              <a:buSzPts val="1100"/>
              <a:buFont typeface="Arial"/>
              <a:buNone/>
            </a:pPr>
            <a:r>
              <a:rPr lang="fr" sz="1600">
                <a:solidFill>
                  <a:schemeClr val="dk1"/>
                </a:solidFill>
                <a:latin typeface="Consolas"/>
                <a:ea typeface="Consolas"/>
                <a:cs typeface="Consolas"/>
                <a:sym typeface="Consolas"/>
              </a:rPr>
              <a:t>$ </a:t>
            </a:r>
            <a:r>
              <a:rPr lang="fr" sz="1600" b="1">
                <a:solidFill>
                  <a:srgbClr val="3D85C6"/>
                </a:solidFill>
                <a:latin typeface="Consolas"/>
                <a:ea typeface="Consolas"/>
                <a:cs typeface="Consolas"/>
                <a:sym typeface="Consolas"/>
              </a:rPr>
              <a:t>mkdir </a:t>
            </a:r>
            <a:r>
              <a:rPr lang="fr" sz="1600">
                <a:solidFill>
                  <a:srgbClr val="9900FF"/>
                </a:solidFill>
                <a:latin typeface="Consolas"/>
                <a:ea typeface="Consolas"/>
                <a:cs typeface="Consolas"/>
                <a:sym typeface="Consolas"/>
              </a:rPr>
              <a:t>-p</a:t>
            </a:r>
            <a:r>
              <a:rPr lang="fr" sz="1600">
                <a:solidFill>
                  <a:srgbClr val="3D85C6"/>
                </a:solidFill>
                <a:latin typeface="Consolas"/>
                <a:ea typeface="Consolas"/>
                <a:cs typeface="Consolas"/>
                <a:sym typeface="Consolas"/>
              </a:rPr>
              <a:t> </a:t>
            </a:r>
            <a:r>
              <a:rPr lang="fr" sz="1600">
                <a:solidFill>
                  <a:schemeClr val="dk1"/>
                </a:solidFill>
                <a:latin typeface="Consolas"/>
                <a:ea typeface="Consolas"/>
                <a:cs typeface="Consolas"/>
                <a:sym typeface="Consolas"/>
              </a:rPr>
              <a:t>BosTaurus</a:t>
            </a:r>
            <a:endParaRPr sz="1600">
              <a:latin typeface="Consolas"/>
              <a:ea typeface="Consolas"/>
              <a:cs typeface="Consolas"/>
              <a:sym typeface="Consolas"/>
            </a:endParaRPr>
          </a:p>
          <a:p>
            <a:pPr marL="0" lvl="0" indent="0" algn="l" rtl="0">
              <a:spcBef>
                <a:spcPts val="0"/>
              </a:spcBef>
              <a:spcAft>
                <a:spcPts val="0"/>
              </a:spcAft>
              <a:buClr>
                <a:srgbClr val="000000"/>
              </a:buClr>
              <a:buSzPts val="1100"/>
              <a:buFont typeface="Arial"/>
              <a:buNone/>
            </a:pPr>
            <a:r>
              <a:rPr lang="fr" sz="1600">
                <a:solidFill>
                  <a:schemeClr val="dk1"/>
                </a:solidFill>
                <a:latin typeface="Consolas"/>
                <a:ea typeface="Consolas"/>
                <a:cs typeface="Consolas"/>
                <a:sym typeface="Consolas"/>
              </a:rPr>
              <a:t>$ </a:t>
            </a:r>
            <a:r>
              <a:rPr lang="fr" sz="1600" b="1">
                <a:solidFill>
                  <a:srgbClr val="3D85C6"/>
                </a:solidFill>
                <a:latin typeface="Consolas"/>
                <a:ea typeface="Consolas"/>
                <a:cs typeface="Consolas"/>
                <a:sym typeface="Consolas"/>
              </a:rPr>
              <a:t>cp </a:t>
            </a:r>
            <a:r>
              <a:rPr lang="fr" sz="1600">
                <a:latin typeface="Consolas"/>
                <a:ea typeface="Consolas"/>
                <a:cs typeface="Consolas"/>
                <a:sym typeface="Consolas"/>
              </a:rPr>
              <a:t>../genome/Bos_taurus.UMD3.1.dna.toplevel.6.fa</a:t>
            </a:r>
            <a:r>
              <a:rPr lang="fr" sz="1600" b="1">
                <a:solidFill>
                  <a:srgbClr val="3D85C6"/>
                </a:solidFill>
                <a:latin typeface="Consolas"/>
                <a:ea typeface="Consolas"/>
                <a:cs typeface="Consolas"/>
                <a:sym typeface="Consolas"/>
              </a:rPr>
              <a:t> </a:t>
            </a:r>
            <a:r>
              <a:rPr lang="fr" sz="1600">
                <a:solidFill>
                  <a:schemeClr val="dk1"/>
                </a:solidFill>
                <a:latin typeface="Consolas"/>
                <a:ea typeface="Consolas"/>
                <a:cs typeface="Consolas"/>
                <a:sym typeface="Consolas"/>
              </a:rPr>
              <a:t>BosTaurus</a:t>
            </a:r>
            <a:r>
              <a:rPr lang="fr" sz="1600">
                <a:latin typeface="Consolas"/>
                <a:ea typeface="Consolas"/>
                <a:cs typeface="Consolas"/>
                <a:sym typeface="Consolas"/>
              </a:rPr>
              <a:t>/sequences.fa</a:t>
            </a:r>
            <a:endParaRPr sz="1600">
              <a:latin typeface="Consolas"/>
              <a:ea typeface="Consolas"/>
              <a:cs typeface="Consolas"/>
              <a:sym typeface="Consolas"/>
            </a:endParaRPr>
          </a:p>
          <a:p>
            <a:pPr marL="0" lvl="0" indent="0" algn="l" rtl="0">
              <a:spcBef>
                <a:spcPts val="0"/>
              </a:spcBef>
              <a:spcAft>
                <a:spcPts val="0"/>
              </a:spcAft>
              <a:buClr>
                <a:srgbClr val="000000"/>
              </a:buClr>
              <a:buSzPts val="1100"/>
              <a:buFont typeface="Arial"/>
              <a:buNone/>
            </a:pPr>
            <a:r>
              <a:rPr lang="fr" sz="1600">
                <a:solidFill>
                  <a:schemeClr val="dk1"/>
                </a:solidFill>
                <a:latin typeface="Consolas"/>
                <a:ea typeface="Consolas"/>
                <a:cs typeface="Consolas"/>
                <a:sym typeface="Consolas"/>
              </a:rPr>
              <a:t>$ </a:t>
            </a:r>
            <a:r>
              <a:rPr lang="fr" sz="1600" b="1">
                <a:solidFill>
                  <a:srgbClr val="3D85C6"/>
                </a:solidFill>
                <a:latin typeface="Consolas"/>
                <a:ea typeface="Consolas"/>
                <a:cs typeface="Consolas"/>
                <a:sym typeface="Consolas"/>
              </a:rPr>
              <a:t>cp </a:t>
            </a:r>
            <a:r>
              <a:rPr lang="fr" sz="1600">
                <a:latin typeface="Consolas"/>
                <a:ea typeface="Consolas"/>
                <a:cs typeface="Consolas"/>
                <a:sym typeface="Consolas"/>
              </a:rPr>
              <a:t>../genome/Bos_taurus.UMD3.1.93_6.gtf</a:t>
            </a:r>
            <a:r>
              <a:rPr lang="fr" sz="1600" b="1">
                <a:solidFill>
                  <a:srgbClr val="3D85C6"/>
                </a:solidFill>
                <a:latin typeface="Consolas"/>
                <a:ea typeface="Consolas"/>
                <a:cs typeface="Consolas"/>
                <a:sym typeface="Consolas"/>
              </a:rPr>
              <a:t> </a:t>
            </a:r>
            <a:r>
              <a:rPr lang="fr" sz="1600">
                <a:solidFill>
                  <a:schemeClr val="dk1"/>
                </a:solidFill>
                <a:latin typeface="Consolas"/>
                <a:ea typeface="Consolas"/>
                <a:cs typeface="Consolas"/>
                <a:sym typeface="Consolas"/>
              </a:rPr>
              <a:t>BosTaurus</a:t>
            </a:r>
            <a:r>
              <a:rPr lang="fr" sz="1600">
                <a:latin typeface="Consolas"/>
                <a:ea typeface="Consolas"/>
                <a:cs typeface="Consolas"/>
                <a:sym typeface="Consolas"/>
              </a:rPr>
              <a:t>/genes.gtf</a:t>
            </a:r>
            <a:endParaRPr sz="1600">
              <a:latin typeface="Consolas"/>
              <a:ea typeface="Consolas"/>
              <a:cs typeface="Consolas"/>
              <a:sym typeface="Consolas"/>
            </a:endParaRPr>
          </a:p>
          <a:p>
            <a:pPr marL="0" lvl="0" indent="0" algn="l" rtl="0">
              <a:spcBef>
                <a:spcPts val="0"/>
              </a:spcBef>
              <a:spcAft>
                <a:spcPts val="0"/>
              </a:spcAft>
              <a:buClr>
                <a:srgbClr val="000000"/>
              </a:buClr>
              <a:buSzPts val="1100"/>
              <a:buFont typeface="Arial"/>
              <a:buNone/>
            </a:pPr>
            <a:r>
              <a:rPr lang="fr" sz="1600">
                <a:solidFill>
                  <a:schemeClr val="dk1"/>
                </a:solidFill>
                <a:latin typeface="Consolas"/>
                <a:ea typeface="Consolas"/>
                <a:cs typeface="Consolas"/>
                <a:sym typeface="Consolas"/>
              </a:rPr>
              <a:t>$ </a:t>
            </a:r>
            <a:r>
              <a:rPr lang="fr" sz="1600" b="1">
                <a:solidFill>
                  <a:srgbClr val="3D85C6"/>
                </a:solidFill>
                <a:latin typeface="Consolas"/>
                <a:ea typeface="Consolas"/>
                <a:cs typeface="Consolas"/>
                <a:sym typeface="Consolas"/>
              </a:rPr>
              <a:t>echo </a:t>
            </a:r>
            <a:r>
              <a:rPr lang="fr" sz="1600">
                <a:solidFill>
                  <a:srgbClr val="9900FF"/>
                </a:solidFill>
                <a:latin typeface="Consolas"/>
                <a:ea typeface="Consolas"/>
                <a:cs typeface="Consolas"/>
                <a:sym typeface="Consolas"/>
              </a:rPr>
              <a:t>-e </a:t>
            </a:r>
            <a:r>
              <a:rPr lang="fr" sz="1600">
                <a:latin typeface="Consolas"/>
                <a:ea typeface="Consolas"/>
                <a:cs typeface="Consolas"/>
                <a:sym typeface="Consolas"/>
              </a:rPr>
              <a:t>"</a:t>
            </a:r>
            <a:r>
              <a:rPr lang="fr" sz="1600">
                <a:solidFill>
                  <a:schemeClr val="dk1"/>
                </a:solidFill>
                <a:latin typeface="Consolas"/>
                <a:ea typeface="Consolas"/>
                <a:cs typeface="Consolas"/>
                <a:sym typeface="Consolas"/>
              </a:rPr>
              <a:t>BosTaurus</a:t>
            </a:r>
            <a:r>
              <a:rPr lang="fr" sz="1600">
                <a:solidFill>
                  <a:srgbClr val="666666"/>
                </a:solidFill>
                <a:latin typeface="Consolas"/>
                <a:ea typeface="Consolas"/>
                <a:cs typeface="Consolas"/>
                <a:sym typeface="Consolas"/>
              </a:rPr>
              <a:t>\n</a:t>
            </a:r>
            <a:r>
              <a:rPr lang="fr" sz="1600">
                <a:latin typeface="Consolas"/>
                <a:ea typeface="Consolas"/>
                <a:cs typeface="Consolas"/>
                <a:sym typeface="Consolas"/>
              </a:rPr>
              <a:t>SnpEff4.1" &gt; </a:t>
            </a:r>
            <a:r>
              <a:rPr lang="fr" sz="1600">
                <a:solidFill>
                  <a:schemeClr val="dk1"/>
                </a:solidFill>
                <a:latin typeface="Consolas"/>
                <a:ea typeface="Consolas"/>
                <a:cs typeface="Consolas"/>
                <a:sym typeface="Consolas"/>
              </a:rPr>
              <a:t>BosTaurus</a:t>
            </a:r>
            <a:r>
              <a:rPr lang="fr" sz="1600">
                <a:latin typeface="Consolas"/>
                <a:ea typeface="Consolas"/>
                <a:cs typeface="Consolas"/>
                <a:sym typeface="Consolas"/>
              </a:rPr>
              <a:t>.db</a:t>
            </a:r>
            <a:endParaRPr sz="1600">
              <a:latin typeface="Consolas"/>
              <a:ea typeface="Consolas"/>
              <a:cs typeface="Consolas"/>
              <a:sym typeface="Consolas"/>
            </a:endParaRPr>
          </a:p>
          <a:p>
            <a:pPr marL="0" lvl="0" indent="0" algn="l" rtl="0">
              <a:spcBef>
                <a:spcPts val="0"/>
              </a:spcBef>
              <a:spcAft>
                <a:spcPts val="0"/>
              </a:spcAft>
              <a:buClr>
                <a:srgbClr val="000000"/>
              </a:buClr>
              <a:buSzPts val="1100"/>
              <a:buFont typeface="Arial"/>
              <a:buNone/>
            </a:pPr>
            <a:endParaRPr sz="1600">
              <a:latin typeface="Consolas"/>
              <a:ea typeface="Consolas"/>
              <a:cs typeface="Consolas"/>
              <a:sym typeface="Consolas"/>
            </a:endParaRPr>
          </a:p>
          <a:p>
            <a:pPr marL="0" lvl="0" indent="0" algn="l" rtl="0">
              <a:spcBef>
                <a:spcPts val="0"/>
              </a:spcBef>
              <a:spcAft>
                <a:spcPts val="0"/>
              </a:spcAft>
              <a:buClr>
                <a:srgbClr val="000000"/>
              </a:buClr>
              <a:buSzPts val="1100"/>
              <a:buFont typeface="Arial"/>
              <a:buNone/>
            </a:pPr>
            <a:r>
              <a:rPr lang="fr" sz="1600">
                <a:solidFill>
                  <a:schemeClr val="dk1"/>
                </a:solidFill>
                <a:latin typeface="Consolas"/>
                <a:ea typeface="Consolas"/>
                <a:cs typeface="Consolas"/>
                <a:sym typeface="Consolas"/>
              </a:rPr>
              <a:t>$ </a:t>
            </a:r>
            <a:r>
              <a:rPr lang="fr" sz="1600" b="1">
                <a:solidFill>
                  <a:srgbClr val="FF0000"/>
                </a:solidFill>
                <a:latin typeface="Consolas"/>
                <a:ea typeface="Consolas"/>
                <a:cs typeface="Consolas"/>
                <a:sym typeface="Consolas"/>
              </a:rPr>
              <a:t>srun </a:t>
            </a:r>
            <a:r>
              <a:rPr lang="fr" sz="1600" b="1">
                <a:solidFill>
                  <a:srgbClr val="3D85C6"/>
                </a:solidFill>
                <a:latin typeface="Consolas"/>
                <a:ea typeface="Consolas"/>
                <a:cs typeface="Consolas"/>
                <a:sym typeface="Consolas"/>
              </a:rPr>
              <a:t>snpEff build </a:t>
            </a:r>
            <a:r>
              <a:rPr lang="fr" sz="1600">
                <a:solidFill>
                  <a:srgbClr val="9900FF"/>
                </a:solidFill>
                <a:latin typeface="Consolas"/>
                <a:ea typeface="Consolas"/>
                <a:cs typeface="Consolas"/>
                <a:sym typeface="Consolas"/>
              </a:rPr>
              <a:t>-c</a:t>
            </a:r>
            <a:r>
              <a:rPr lang="fr" sz="1600">
                <a:solidFill>
                  <a:srgbClr val="3D85C6"/>
                </a:solidFill>
                <a:latin typeface="Consolas"/>
                <a:ea typeface="Consolas"/>
                <a:cs typeface="Consolas"/>
                <a:sym typeface="Consolas"/>
              </a:rPr>
              <a:t> </a:t>
            </a:r>
            <a:r>
              <a:rPr lang="fr" sz="1600">
                <a:latin typeface="Consolas"/>
                <a:ea typeface="Consolas"/>
                <a:cs typeface="Consolas"/>
                <a:sym typeface="Consolas"/>
              </a:rPr>
              <a:t>snpeff.config</a:t>
            </a:r>
            <a:r>
              <a:rPr lang="fr" sz="1600">
                <a:solidFill>
                  <a:srgbClr val="3D85C6"/>
                </a:solidFill>
                <a:latin typeface="Consolas"/>
                <a:ea typeface="Consolas"/>
                <a:cs typeface="Consolas"/>
                <a:sym typeface="Consolas"/>
              </a:rPr>
              <a:t> </a:t>
            </a:r>
            <a:r>
              <a:rPr lang="fr" sz="1600">
                <a:solidFill>
                  <a:srgbClr val="9900FF"/>
                </a:solidFill>
                <a:latin typeface="Consolas"/>
                <a:ea typeface="Consolas"/>
                <a:cs typeface="Consolas"/>
                <a:sym typeface="Consolas"/>
              </a:rPr>
              <a:t>-gtf22 -v</a:t>
            </a:r>
            <a:r>
              <a:rPr lang="fr" sz="1600">
                <a:solidFill>
                  <a:srgbClr val="3D85C6"/>
                </a:solidFill>
                <a:latin typeface="Consolas"/>
                <a:ea typeface="Consolas"/>
                <a:cs typeface="Consolas"/>
                <a:sym typeface="Consolas"/>
              </a:rPr>
              <a:t> </a:t>
            </a:r>
            <a:r>
              <a:rPr lang="fr" sz="1600">
                <a:solidFill>
                  <a:schemeClr val="dk1"/>
                </a:solidFill>
                <a:latin typeface="Consolas"/>
                <a:ea typeface="Consolas"/>
                <a:cs typeface="Consolas"/>
                <a:sym typeface="Consolas"/>
              </a:rPr>
              <a:t>BosTaurus</a:t>
            </a:r>
            <a:r>
              <a:rPr lang="fr" sz="1600">
                <a:solidFill>
                  <a:srgbClr val="3D85C6"/>
                </a:solidFill>
                <a:latin typeface="Consolas"/>
                <a:ea typeface="Consolas"/>
                <a:cs typeface="Consolas"/>
                <a:sym typeface="Consolas"/>
              </a:rPr>
              <a:t> </a:t>
            </a:r>
            <a:r>
              <a:rPr lang="fr" sz="1600">
                <a:solidFill>
                  <a:srgbClr val="9900FF"/>
                </a:solidFill>
                <a:latin typeface="Consolas"/>
                <a:ea typeface="Consolas"/>
                <a:cs typeface="Consolas"/>
                <a:sym typeface="Consolas"/>
              </a:rPr>
              <a:t>-dataDir</a:t>
            </a:r>
            <a:r>
              <a:rPr lang="fr" sz="1600">
                <a:solidFill>
                  <a:srgbClr val="3D85C6"/>
                </a:solidFill>
                <a:latin typeface="Consolas"/>
                <a:ea typeface="Consolas"/>
                <a:cs typeface="Consolas"/>
                <a:sym typeface="Consolas"/>
              </a:rPr>
              <a:t> </a:t>
            </a:r>
            <a:r>
              <a:rPr lang="fr" sz="1600">
                <a:latin typeface="Consolas"/>
                <a:ea typeface="Consolas"/>
                <a:cs typeface="Consolas"/>
                <a:sym typeface="Consolas"/>
              </a:rPr>
              <a:t>.</a:t>
            </a:r>
            <a:endParaRPr sz="1600">
              <a:latin typeface="Consolas"/>
              <a:ea typeface="Consolas"/>
              <a:cs typeface="Consolas"/>
              <a:sym typeface="Consolas"/>
            </a:endParaRPr>
          </a:p>
          <a:p>
            <a:pPr marL="0" lvl="0" indent="0" algn="l" rtl="0">
              <a:spcBef>
                <a:spcPts val="0"/>
              </a:spcBef>
              <a:spcAft>
                <a:spcPts val="0"/>
              </a:spcAft>
              <a:buNone/>
            </a:pPr>
            <a:endParaRPr>
              <a:solidFill>
                <a:srgbClr val="0B5394"/>
              </a:solidFill>
              <a:latin typeface="Consolas"/>
              <a:ea typeface="Consolas"/>
              <a:cs typeface="Consolas"/>
              <a:sym typeface="Consolas"/>
            </a:endParaRPr>
          </a:p>
        </p:txBody>
      </p:sp>
      <p:sp>
        <p:nvSpPr>
          <p:cNvPr id="880" name="Google Shape;880;p115"/>
          <p:cNvSpPr txBox="1"/>
          <p:nvPr/>
        </p:nvSpPr>
        <p:spPr>
          <a:xfrm>
            <a:off x="0" y="3732625"/>
            <a:ext cx="9192600" cy="1236600"/>
          </a:xfrm>
          <a:prstGeom prst="rect">
            <a:avLst/>
          </a:prstGeom>
          <a:solidFill>
            <a:srgbClr val="F3F3F3"/>
          </a:solidFill>
          <a:ln w="9525" cap="flat" cmpd="sng">
            <a:solidFill>
              <a:srgbClr val="4A86E8"/>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fr" sz="1600">
                <a:solidFill>
                  <a:srgbClr val="666666"/>
                </a:solidFill>
                <a:latin typeface="Consolas"/>
                <a:ea typeface="Consolas"/>
                <a:cs typeface="Consolas"/>
                <a:sym typeface="Consolas"/>
              </a:rPr>
              <a:t># Annotation avec notre base de données</a:t>
            </a:r>
            <a:endParaRPr sz="1600" b="1">
              <a:solidFill>
                <a:srgbClr val="3D85C6"/>
              </a:solidFill>
              <a:latin typeface="Consolas"/>
              <a:ea typeface="Consolas"/>
              <a:cs typeface="Consolas"/>
              <a:sym typeface="Consolas"/>
            </a:endParaRPr>
          </a:p>
          <a:p>
            <a:pPr marL="0" lvl="0" indent="0" algn="l" rtl="0">
              <a:spcBef>
                <a:spcPts val="0"/>
              </a:spcBef>
              <a:spcAft>
                <a:spcPts val="0"/>
              </a:spcAft>
              <a:buClr>
                <a:srgbClr val="000000"/>
              </a:buClr>
              <a:buSzPts val="1100"/>
              <a:buFont typeface="Arial"/>
              <a:buNone/>
            </a:pPr>
            <a:r>
              <a:rPr lang="fr" sz="1600">
                <a:solidFill>
                  <a:schemeClr val="dk1"/>
                </a:solidFill>
                <a:latin typeface="Consolas"/>
                <a:ea typeface="Consolas"/>
                <a:cs typeface="Consolas"/>
                <a:sym typeface="Consolas"/>
              </a:rPr>
              <a:t>$ </a:t>
            </a:r>
            <a:r>
              <a:rPr lang="fr" sz="1600" b="1">
                <a:solidFill>
                  <a:srgbClr val="FF0000"/>
                </a:solidFill>
                <a:latin typeface="Consolas"/>
                <a:ea typeface="Consolas"/>
                <a:cs typeface="Consolas"/>
                <a:sym typeface="Consolas"/>
              </a:rPr>
              <a:t>srun </a:t>
            </a:r>
            <a:r>
              <a:rPr lang="fr" sz="1600" b="1">
                <a:solidFill>
                  <a:srgbClr val="3D85C6"/>
                </a:solidFill>
                <a:latin typeface="Consolas"/>
                <a:ea typeface="Consolas"/>
                <a:cs typeface="Consolas"/>
                <a:sym typeface="Consolas"/>
              </a:rPr>
              <a:t>snpEff eff</a:t>
            </a:r>
            <a:r>
              <a:rPr lang="fr" sz="1600">
                <a:solidFill>
                  <a:srgbClr val="3D85C6"/>
                </a:solidFill>
                <a:latin typeface="Consolas"/>
                <a:ea typeface="Consolas"/>
                <a:cs typeface="Consolas"/>
                <a:sym typeface="Consolas"/>
              </a:rPr>
              <a:t> </a:t>
            </a:r>
            <a:r>
              <a:rPr lang="fr" sz="1600">
                <a:solidFill>
                  <a:srgbClr val="9900FF"/>
                </a:solidFill>
                <a:latin typeface="Consolas"/>
                <a:ea typeface="Consolas"/>
                <a:cs typeface="Consolas"/>
                <a:sym typeface="Consolas"/>
              </a:rPr>
              <a:t>-c </a:t>
            </a:r>
            <a:r>
              <a:rPr lang="fr" sz="1600">
                <a:latin typeface="Consolas"/>
                <a:ea typeface="Consolas"/>
                <a:cs typeface="Consolas"/>
                <a:sym typeface="Consolas"/>
              </a:rPr>
              <a:t>snpeff.config</a:t>
            </a:r>
            <a:r>
              <a:rPr lang="fr" sz="1600">
                <a:solidFill>
                  <a:srgbClr val="3D85C6"/>
                </a:solidFill>
                <a:latin typeface="Consolas"/>
                <a:ea typeface="Consolas"/>
                <a:cs typeface="Consolas"/>
                <a:sym typeface="Consolas"/>
              </a:rPr>
              <a:t> </a:t>
            </a:r>
            <a:r>
              <a:rPr lang="fr" sz="1600">
                <a:solidFill>
                  <a:srgbClr val="9900FF"/>
                </a:solidFill>
                <a:latin typeface="Consolas"/>
                <a:ea typeface="Consolas"/>
                <a:cs typeface="Consolas"/>
                <a:sym typeface="Consolas"/>
              </a:rPr>
              <a:t>-dataDir </a:t>
            </a:r>
            <a:r>
              <a:rPr lang="fr" sz="1600">
                <a:latin typeface="Consolas"/>
                <a:ea typeface="Consolas"/>
                <a:cs typeface="Consolas"/>
                <a:sym typeface="Consolas"/>
              </a:rPr>
              <a:t>.</a:t>
            </a:r>
            <a:r>
              <a:rPr lang="fr" sz="1600">
                <a:solidFill>
                  <a:srgbClr val="3D85C6"/>
                </a:solidFill>
                <a:latin typeface="Consolas"/>
                <a:ea typeface="Consolas"/>
                <a:cs typeface="Consolas"/>
                <a:sym typeface="Consolas"/>
              </a:rPr>
              <a:t> </a:t>
            </a:r>
            <a:r>
              <a:rPr lang="fr" sz="1600">
                <a:solidFill>
                  <a:schemeClr val="dk1"/>
                </a:solidFill>
                <a:latin typeface="Consolas"/>
                <a:ea typeface="Consolas"/>
                <a:cs typeface="Consolas"/>
                <a:sym typeface="Consolas"/>
              </a:rPr>
              <a:t>BosTaurus</a:t>
            </a:r>
            <a:r>
              <a:rPr lang="fr" sz="1600">
                <a:solidFill>
                  <a:srgbClr val="3D85C6"/>
                </a:solidFill>
                <a:latin typeface="Consolas"/>
                <a:ea typeface="Consolas"/>
                <a:cs typeface="Consolas"/>
                <a:sym typeface="Consolas"/>
              </a:rPr>
              <a:t> </a:t>
            </a:r>
            <a:r>
              <a:rPr lang="fr" sz="1600">
                <a:solidFill>
                  <a:srgbClr val="9900FF"/>
                </a:solidFill>
                <a:latin typeface="Consolas"/>
                <a:ea typeface="Consolas"/>
                <a:cs typeface="Consolas"/>
                <a:sym typeface="Consolas"/>
              </a:rPr>
              <a:t>-s</a:t>
            </a:r>
            <a:r>
              <a:rPr lang="fr" sz="1600">
                <a:solidFill>
                  <a:srgbClr val="3D85C6"/>
                </a:solidFill>
                <a:latin typeface="Consolas"/>
                <a:ea typeface="Consolas"/>
                <a:cs typeface="Consolas"/>
                <a:sym typeface="Consolas"/>
              </a:rPr>
              <a:t> </a:t>
            </a:r>
            <a:r>
              <a:rPr lang="fr" sz="1600">
                <a:latin typeface="Consolas"/>
                <a:ea typeface="Consolas"/>
                <a:cs typeface="Consolas"/>
                <a:sym typeface="Consolas"/>
              </a:rPr>
              <a:t>snpeff_resultat.html </a:t>
            </a:r>
            <a:r>
              <a:rPr lang="fr" sz="1600">
                <a:solidFill>
                  <a:schemeClr val="dk1"/>
                </a:solidFill>
                <a:latin typeface="Consolas"/>
                <a:ea typeface="Consolas"/>
                <a:cs typeface="Consolas"/>
                <a:sym typeface="Consolas"/>
              </a:rPr>
              <a:t>GATK_varscan_inter.vcf</a:t>
            </a:r>
            <a:r>
              <a:rPr lang="fr" sz="1600">
                <a:solidFill>
                  <a:srgbClr val="3D85C6"/>
                </a:solidFill>
                <a:latin typeface="Consolas"/>
                <a:ea typeface="Consolas"/>
                <a:cs typeface="Consolas"/>
                <a:sym typeface="Consolas"/>
              </a:rPr>
              <a:t> </a:t>
            </a:r>
            <a:r>
              <a:rPr lang="fr" sz="1600">
                <a:latin typeface="Consolas"/>
                <a:ea typeface="Consolas"/>
                <a:cs typeface="Consolas"/>
                <a:sym typeface="Consolas"/>
              </a:rPr>
              <a:t>&gt; </a:t>
            </a:r>
            <a:r>
              <a:rPr lang="fr" sz="1600">
                <a:solidFill>
                  <a:schemeClr val="dk1"/>
                </a:solidFill>
                <a:latin typeface="Consolas"/>
                <a:ea typeface="Consolas"/>
                <a:cs typeface="Consolas"/>
                <a:sym typeface="Consolas"/>
              </a:rPr>
              <a:t>GATK_varscan_inter.annot.vcf</a:t>
            </a:r>
            <a:endParaRPr sz="1600">
              <a:latin typeface="Consolas"/>
              <a:ea typeface="Consolas"/>
              <a:cs typeface="Consolas"/>
              <a:sym typeface="Consolas"/>
            </a:endParaRPr>
          </a:p>
          <a:p>
            <a:pPr marL="0" lvl="0" indent="0" algn="l" rtl="0">
              <a:spcBef>
                <a:spcPts val="0"/>
              </a:spcBef>
              <a:spcAft>
                <a:spcPts val="0"/>
              </a:spcAft>
              <a:buClr>
                <a:srgbClr val="000000"/>
              </a:buClr>
              <a:buSzPts val="1100"/>
              <a:buFont typeface="Arial"/>
              <a:buNone/>
            </a:pPr>
            <a:endParaRPr sz="1600">
              <a:solidFill>
                <a:srgbClr val="3D85C6"/>
              </a:solidFill>
              <a:latin typeface="Consolas"/>
              <a:ea typeface="Consolas"/>
              <a:cs typeface="Consolas"/>
              <a:sym typeface="Consolas"/>
            </a:endParaRPr>
          </a:p>
          <a:p>
            <a:pPr marL="0" lvl="0" indent="0" algn="l" rtl="0">
              <a:spcBef>
                <a:spcPts val="0"/>
              </a:spcBef>
              <a:spcAft>
                <a:spcPts val="0"/>
              </a:spcAft>
              <a:buNone/>
            </a:pPr>
            <a:endParaRPr>
              <a:solidFill>
                <a:srgbClr val="0B5394"/>
              </a:solidFill>
              <a:latin typeface="Consolas"/>
              <a:ea typeface="Consolas"/>
              <a:cs typeface="Consolas"/>
              <a:sym typeface="Consolas"/>
            </a:endParaRPr>
          </a:p>
        </p:txBody>
      </p:sp>
      <p:sp>
        <p:nvSpPr>
          <p:cNvPr id="881" name="Google Shape;881;p115"/>
          <p:cNvSpPr txBox="1">
            <a:spLocks noGrp="1"/>
          </p:cNvSpPr>
          <p:nvPr>
            <p:ph type="sldNum" idx="12"/>
          </p:nvPr>
        </p:nvSpPr>
        <p:spPr>
          <a:xfrm>
            <a:off x="8548658" y="4739417"/>
            <a:ext cx="548700" cy="393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fr"/>
              <a:t>87</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80"/>
                                        </p:tgtEl>
                                        <p:attrNameLst>
                                          <p:attrName>style.visibility</p:attrName>
                                        </p:attrNameLst>
                                      </p:cBhvr>
                                      <p:to>
                                        <p:strVal val="visible"/>
                                      </p:to>
                                    </p:set>
                                    <p:animEffect transition="in" filter="fade">
                                      <p:cBhvr>
                                        <p:cTn id="7" dur="1000"/>
                                        <p:tgtEl>
                                          <p:spTgt spid="8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885"/>
        <p:cNvGrpSpPr/>
        <p:nvPr/>
      </p:nvGrpSpPr>
      <p:grpSpPr>
        <a:xfrm>
          <a:off x="0" y="0"/>
          <a:ext cx="0" cy="0"/>
          <a:chOff x="0" y="0"/>
          <a:chExt cx="0" cy="0"/>
        </a:xfrm>
      </p:grpSpPr>
      <p:sp>
        <p:nvSpPr>
          <p:cNvPr id="886" name="Google Shape;886;p116"/>
          <p:cNvSpPr txBox="1">
            <a:spLocks noGrp="1"/>
          </p:cNvSpPr>
          <p:nvPr>
            <p:ph type="title"/>
          </p:nvPr>
        </p:nvSpPr>
        <p:spPr>
          <a:xfrm>
            <a:off x="311700" y="1277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a:t>SnpSift</a:t>
            </a:r>
            <a:endParaRPr/>
          </a:p>
          <a:p>
            <a:pPr marL="0" lvl="0" indent="0" algn="l" rtl="0">
              <a:spcBef>
                <a:spcPts val="0"/>
              </a:spcBef>
              <a:spcAft>
                <a:spcPts val="0"/>
              </a:spcAft>
              <a:buNone/>
            </a:pPr>
            <a:endParaRPr/>
          </a:p>
        </p:txBody>
      </p:sp>
      <p:sp>
        <p:nvSpPr>
          <p:cNvPr id="887" name="Google Shape;887;p116"/>
          <p:cNvSpPr txBox="1"/>
          <p:nvPr/>
        </p:nvSpPr>
        <p:spPr>
          <a:xfrm>
            <a:off x="0" y="829725"/>
            <a:ext cx="9144000" cy="1829100"/>
          </a:xfrm>
          <a:prstGeom prst="rect">
            <a:avLst/>
          </a:prstGeom>
          <a:solidFill>
            <a:srgbClr val="F3F3F3"/>
          </a:solidFill>
          <a:ln w="9525" cap="flat" cmpd="sng">
            <a:solidFill>
              <a:srgbClr val="4A86E8"/>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fr" sz="1600">
                <a:solidFill>
                  <a:schemeClr val="dk1"/>
                </a:solidFill>
                <a:latin typeface="Consolas"/>
                <a:ea typeface="Consolas"/>
                <a:cs typeface="Consolas"/>
                <a:sym typeface="Consolas"/>
              </a:rPr>
              <a:t>$ </a:t>
            </a:r>
            <a:r>
              <a:rPr lang="fr" sz="1600" b="1">
                <a:solidFill>
                  <a:srgbClr val="4A86E8"/>
                </a:solidFill>
                <a:latin typeface="Consolas"/>
                <a:ea typeface="Consolas"/>
                <a:cs typeface="Consolas"/>
                <a:sym typeface="Consolas"/>
              </a:rPr>
              <a:t>SnpSift filter </a:t>
            </a:r>
            <a:r>
              <a:rPr lang="fr" sz="1600">
                <a:solidFill>
                  <a:srgbClr val="9900FF"/>
                </a:solidFill>
                <a:latin typeface="Consolas"/>
                <a:ea typeface="Consolas"/>
                <a:cs typeface="Consolas"/>
                <a:sym typeface="Consolas"/>
              </a:rPr>
              <a:t>-h</a:t>
            </a:r>
            <a:r>
              <a:rPr lang="fr" sz="1600" b="1">
                <a:solidFill>
                  <a:srgbClr val="4A86E8"/>
                </a:solidFill>
                <a:latin typeface="Consolas"/>
                <a:ea typeface="Consolas"/>
                <a:cs typeface="Consolas"/>
                <a:sym typeface="Consolas"/>
              </a:rPr>
              <a:t> </a:t>
            </a:r>
            <a:r>
              <a:rPr lang="fr" sz="1600">
                <a:solidFill>
                  <a:schemeClr val="dk1"/>
                </a:solidFill>
                <a:latin typeface="Consolas"/>
                <a:ea typeface="Consolas"/>
                <a:cs typeface="Consolas"/>
                <a:sym typeface="Consolas"/>
              </a:rPr>
              <a:t> </a:t>
            </a:r>
            <a:r>
              <a:rPr lang="fr" sz="1600">
                <a:solidFill>
                  <a:srgbClr val="666666"/>
                </a:solidFill>
                <a:latin typeface="Consolas"/>
                <a:ea typeface="Consolas"/>
                <a:cs typeface="Consolas"/>
                <a:sym typeface="Consolas"/>
              </a:rPr>
              <a:t># affiche l’aide (v 4.3t)</a:t>
            </a:r>
            <a:endParaRPr sz="1600">
              <a:solidFill>
                <a:srgbClr val="666666"/>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endParaRPr sz="1600">
              <a:solidFill>
                <a:srgbClr val="666666"/>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fr" sz="1600">
                <a:solidFill>
                  <a:srgbClr val="666666"/>
                </a:solidFill>
                <a:latin typeface="Consolas"/>
                <a:ea typeface="Consolas"/>
                <a:cs typeface="Consolas"/>
                <a:sym typeface="Consolas"/>
              </a:rPr>
              <a:t># Garder les variants codant qui ne sont pas des synonymes :</a:t>
            </a:r>
            <a:endParaRPr sz="1600">
              <a:solidFill>
                <a:srgbClr val="666666"/>
              </a:solidFill>
              <a:latin typeface="Consolas"/>
              <a:ea typeface="Consolas"/>
              <a:cs typeface="Consolas"/>
              <a:sym typeface="Consolas"/>
            </a:endParaRPr>
          </a:p>
          <a:p>
            <a:pPr marL="0" lvl="0" indent="0" algn="l" rtl="0">
              <a:spcBef>
                <a:spcPts val="0"/>
              </a:spcBef>
              <a:spcAft>
                <a:spcPts val="0"/>
              </a:spcAft>
              <a:buClr>
                <a:srgbClr val="000000"/>
              </a:buClr>
              <a:buSzPts val="1100"/>
              <a:buFont typeface="Arial"/>
              <a:buNone/>
            </a:pPr>
            <a:r>
              <a:rPr lang="fr" sz="1600">
                <a:solidFill>
                  <a:srgbClr val="000000"/>
                </a:solidFill>
                <a:latin typeface="Consolas"/>
                <a:ea typeface="Consolas"/>
                <a:cs typeface="Consolas"/>
                <a:sym typeface="Consolas"/>
              </a:rPr>
              <a:t>$ </a:t>
            </a:r>
            <a:r>
              <a:rPr lang="fr" sz="1600" b="1">
                <a:solidFill>
                  <a:srgbClr val="FF0000"/>
                </a:solidFill>
                <a:latin typeface="Consolas"/>
                <a:ea typeface="Consolas"/>
                <a:cs typeface="Consolas"/>
                <a:sym typeface="Consolas"/>
              </a:rPr>
              <a:t>srun </a:t>
            </a:r>
            <a:r>
              <a:rPr lang="fr" sz="1600" b="1">
                <a:solidFill>
                  <a:srgbClr val="4A86E8"/>
                </a:solidFill>
                <a:latin typeface="Consolas"/>
                <a:ea typeface="Consolas"/>
                <a:cs typeface="Consolas"/>
                <a:sym typeface="Consolas"/>
              </a:rPr>
              <a:t>cat</a:t>
            </a:r>
            <a:r>
              <a:rPr lang="fr" sz="1600">
                <a:solidFill>
                  <a:srgbClr val="000000"/>
                </a:solidFill>
                <a:latin typeface="Consolas"/>
                <a:ea typeface="Consolas"/>
                <a:cs typeface="Consolas"/>
                <a:sym typeface="Consolas"/>
              </a:rPr>
              <a:t> </a:t>
            </a:r>
            <a:r>
              <a:rPr lang="fr" sz="1600">
                <a:solidFill>
                  <a:schemeClr val="dk1"/>
                </a:solidFill>
                <a:latin typeface="Consolas"/>
                <a:ea typeface="Consolas"/>
                <a:cs typeface="Consolas"/>
                <a:sym typeface="Consolas"/>
              </a:rPr>
              <a:t>GATK_varscan_inter.annot.vcf</a:t>
            </a:r>
            <a:r>
              <a:rPr lang="fr" sz="1600">
                <a:solidFill>
                  <a:srgbClr val="000000"/>
                </a:solidFill>
                <a:latin typeface="Consolas"/>
                <a:ea typeface="Consolas"/>
                <a:cs typeface="Consolas"/>
                <a:sym typeface="Consolas"/>
              </a:rPr>
              <a:t> | </a:t>
            </a:r>
            <a:r>
              <a:rPr lang="fr" sz="1600" b="1">
                <a:solidFill>
                  <a:srgbClr val="4A86E8"/>
                </a:solidFill>
                <a:latin typeface="Consolas"/>
                <a:ea typeface="Consolas"/>
                <a:cs typeface="Consolas"/>
                <a:sym typeface="Consolas"/>
              </a:rPr>
              <a:t>SnpSift</a:t>
            </a:r>
            <a:r>
              <a:rPr lang="fr" sz="1600">
                <a:solidFill>
                  <a:srgbClr val="000000"/>
                </a:solidFill>
                <a:latin typeface="Consolas"/>
                <a:ea typeface="Consolas"/>
                <a:cs typeface="Consolas"/>
                <a:sym typeface="Consolas"/>
              </a:rPr>
              <a:t> </a:t>
            </a:r>
            <a:r>
              <a:rPr lang="fr" sz="1600" b="1">
                <a:solidFill>
                  <a:srgbClr val="4A86E8"/>
                </a:solidFill>
                <a:latin typeface="Consolas"/>
                <a:ea typeface="Consolas"/>
                <a:cs typeface="Consolas"/>
                <a:sym typeface="Consolas"/>
              </a:rPr>
              <a:t>filter</a:t>
            </a:r>
            <a:r>
              <a:rPr lang="fr" sz="1600">
                <a:solidFill>
                  <a:srgbClr val="000000"/>
                </a:solidFill>
                <a:latin typeface="Consolas"/>
                <a:ea typeface="Consolas"/>
                <a:cs typeface="Consolas"/>
                <a:sym typeface="Consolas"/>
              </a:rPr>
              <a:t> "(ANN[*].EFFECT != 'synonymous_variant') &amp;&amp; (ANN[*].</a:t>
            </a:r>
            <a:r>
              <a:rPr lang="fr" sz="1600">
                <a:solidFill>
                  <a:schemeClr val="dk1"/>
                </a:solidFill>
                <a:latin typeface="Consolas"/>
                <a:ea typeface="Consolas"/>
                <a:cs typeface="Consolas"/>
                <a:sym typeface="Consolas"/>
              </a:rPr>
              <a:t>BIOTYPE</a:t>
            </a:r>
            <a:r>
              <a:rPr lang="fr" sz="1600">
                <a:solidFill>
                  <a:srgbClr val="000000"/>
                </a:solidFill>
                <a:latin typeface="Consolas"/>
                <a:ea typeface="Consolas"/>
                <a:cs typeface="Consolas"/>
                <a:sym typeface="Consolas"/>
              </a:rPr>
              <a:t> = </a:t>
            </a:r>
            <a:r>
              <a:rPr lang="fr" sz="1600">
                <a:solidFill>
                  <a:schemeClr val="dk1"/>
                </a:solidFill>
                <a:latin typeface="Consolas"/>
                <a:ea typeface="Consolas"/>
                <a:cs typeface="Consolas"/>
                <a:sym typeface="Consolas"/>
              </a:rPr>
              <a:t>'protein_coding'</a:t>
            </a:r>
            <a:r>
              <a:rPr lang="fr" sz="1600">
                <a:solidFill>
                  <a:srgbClr val="000000"/>
                </a:solidFill>
                <a:latin typeface="Consolas"/>
                <a:ea typeface="Consolas"/>
                <a:cs typeface="Consolas"/>
                <a:sym typeface="Consolas"/>
              </a:rPr>
              <a:t>)" &gt; </a:t>
            </a:r>
            <a:r>
              <a:rPr lang="fr" sz="1600">
                <a:solidFill>
                  <a:schemeClr val="dk1"/>
                </a:solidFill>
                <a:latin typeface="Consolas"/>
                <a:ea typeface="Consolas"/>
                <a:cs typeface="Consolas"/>
                <a:sym typeface="Consolas"/>
              </a:rPr>
              <a:t>GATK_varscan_inter.annot.coding.nosyn.vcf</a:t>
            </a:r>
            <a:endParaRPr sz="1600">
              <a:solidFill>
                <a:srgbClr val="000000"/>
              </a:solidFill>
              <a:latin typeface="Consolas"/>
              <a:ea typeface="Consolas"/>
              <a:cs typeface="Consolas"/>
              <a:sym typeface="Consolas"/>
            </a:endParaRPr>
          </a:p>
          <a:p>
            <a:pPr marL="0" lvl="0" indent="0" algn="l" rtl="0">
              <a:spcBef>
                <a:spcPts val="0"/>
              </a:spcBef>
              <a:spcAft>
                <a:spcPts val="0"/>
              </a:spcAft>
              <a:buClr>
                <a:srgbClr val="000000"/>
              </a:buClr>
              <a:buSzPts val="1100"/>
              <a:buFont typeface="Arial"/>
              <a:buNone/>
            </a:pPr>
            <a:endParaRPr sz="1600">
              <a:latin typeface="Consolas"/>
              <a:ea typeface="Consolas"/>
              <a:cs typeface="Consolas"/>
              <a:sym typeface="Consolas"/>
            </a:endParaRPr>
          </a:p>
          <a:p>
            <a:pPr marL="0" lvl="0" indent="0" algn="l" rtl="0">
              <a:spcBef>
                <a:spcPts val="0"/>
              </a:spcBef>
              <a:spcAft>
                <a:spcPts val="0"/>
              </a:spcAft>
              <a:buClr>
                <a:srgbClr val="000000"/>
              </a:buClr>
              <a:buSzPts val="1100"/>
              <a:buFont typeface="Arial"/>
              <a:buNone/>
            </a:pPr>
            <a:endParaRPr sz="1600" i="1">
              <a:latin typeface="Consolas"/>
              <a:ea typeface="Consolas"/>
              <a:cs typeface="Consolas"/>
              <a:sym typeface="Consolas"/>
            </a:endParaRPr>
          </a:p>
        </p:txBody>
      </p:sp>
      <p:sp>
        <p:nvSpPr>
          <p:cNvPr id="888" name="Google Shape;888;p116"/>
          <p:cNvSpPr txBox="1"/>
          <p:nvPr/>
        </p:nvSpPr>
        <p:spPr>
          <a:xfrm>
            <a:off x="-50" y="2887125"/>
            <a:ext cx="9144000" cy="1609800"/>
          </a:xfrm>
          <a:prstGeom prst="rect">
            <a:avLst/>
          </a:prstGeom>
          <a:solidFill>
            <a:srgbClr val="F3F3F3"/>
          </a:solidFill>
          <a:ln w="9525" cap="flat" cmpd="sng">
            <a:solidFill>
              <a:srgbClr val="4A86E8"/>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fr" sz="1600">
                <a:solidFill>
                  <a:srgbClr val="666666"/>
                </a:solidFill>
                <a:latin typeface="Consolas"/>
                <a:ea typeface="Consolas"/>
                <a:cs typeface="Consolas"/>
                <a:sym typeface="Consolas"/>
              </a:rPr>
              <a:t># Sélectionner notre variant d’intérêt parmi les variants hétérozygotes ayant un impact (missense) </a:t>
            </a:r>
            <a:endParaRPr sz="1600">
              <a:solidFill>
                <a:srgbClr val="666666"/>
              </a:solidFill>
              <a:latin typeface="Consolas"/>
              <a:ea typeface="Consolas"/>
              <a:cs typeface="Consolas"/>
              <a:sym typeface="Consolas"/>
            </a:endParaRPr>
          </a:p>
          <a:p>
            <a:pPr marL="0" lvl="0" indent="0" algn="l" rtl="0">
              <a:spcBef>
                <a:spcPts val="0"/>
              </a:spcBef>
              <a:spcAft>
                <a:spcPts val="0"/>
              </a:spcAft>
              <a:buClr>
                <a:srgbClr val="000000"/>
              </a:buClr>
              <a:buSzPts val="1100"/>
              <a:buFont typeface="Arial"/>
              <a:buNone/>
            </a:pPr>
            <a:r>
              <a:rPr lang="fr" sz="1600">
                <a:solidFill>
                  <a:schemeClr val="dk1"/>
                </a:solidFill>
                <a:latin typeface="Consolas"/>
                <a:ea typeface="Consolas"/>
                <a:cs typeface="Consolas"/>
                <a:sym typeface="Consolas"/>
              </a:rPr>
              <a:t>$ </a:t>
            </a:r>
            <a:r>
              <a:rPr lang="fr" sz="1600" b="1">
                <a:solidFill>
                  <a:srgbClr val="FF0000"/>
                </a:solidFill>
                <a:latin typeface="Consolas"/>
                <a:ea typeface="Consolas"/>
                <a:cs typeface="Consolas"/>
                <a:sym typeface="Consolas"/>
              </a:rPr>
              <a:t>srun </a:t>
            </a:r>
            <a:r>
              <a:rPr lang="fr" sz="1600" b="1">
                <a:solidFill>
                  <a:srgbClr val="4A86E8"/>
                </a:solidFill>
                <a:latin typeface="Consolas"/>
                <a:ea typeface="Consolas"/>
                <a:cs typeface="Consolas"/>
                <a:sym typeface="Consolas"/>
              </a:rPr>
              <a:t>cat </a:t>
            </a:r>
            <a:r>
              <a:rPr lang="fr" sz="1600">
                <a:solidFill>
                  <a:schemeClr val="dk1"/>
                </a:solidFill>
                <a:latin typeface="Consolas"/>
                <a:ea typeface="Consolas"/>
                <a:cs typeface="Consolas"/>
                <a:sym typeface="Consolas"/>
              </a:rPr>
              <a:t>GATK_varscan_inter.annot.coding.nosyn.vcf</a:t>
            </a:r>
            <a:r>
              <a:rPr lang="fr" sz="1600">
                <a:latin typeface="Consolas"/>
                <a:ea typeface="Consolas"/>
                <a:cs typeface="Consolas"/>
                <a:sym typeface="Consolas"/>
              </a:rPr>
              <a:t> | </a:t>
            </a:r>
            <a:r>
              <a:rPr lang="fr" sz="1600" b="1">
                <a:solidFill>
                  <a:srgbClr val="4A86E8"/>
                </a:solidFill>
                <a:latin typeface="Consolas"/>
                <a:ea typeface="Consolas"/>
                <a:cs typeface="Consolas"/>
                <a:sym typeface="Consolas"/>
              </a:rPr>
              <a:t>SnpSift</a:t>
            </a:r>
            <a:r>
              <a:rPr lang="fr" sz="1600">
                <a:latin typeface="Consolas"/>
                <a:ea typeface="Consolas"/>
                <a:cs typeface="Consolas"/>
                <a:sym typeface="Consolas"/>
              </a:rPr>
              <a:t> </a:t>
            </a:r>
            <a:r>
              <a:rPr lang="fr" sz="1600" b="1">
                <a:solidFill>
                  <a:srgbClr val="4A86E8"/>
                </a:solidFill>
                <a:latin typeface="Consolas"/>
                <a:ea typeface="Consolas"/>
                <a:cs typeface="Consolas"/>
                <a:sym typeface="Consolas"/>
              </a:rPr>
              <a:t>filter</a:t>
            </a:r>
            <a:r>
              <a:rPr lang="fr" sz="1600">
                <a:latin typeface="Consolas"/>
                <a:ea typeface="Consolas"/>
                <a:cs typeface="Consolas"/>
                <a:sym typeface="Consolas"/>
              </a:rPr>
              <a:t> "ANN[*].EFFECT = </a:t>
            </a:r>
            <a:r>
              <a:rPr lang="fr" sz="1600">
                <a:solidFill>
                  <a:schemeClr val="dk1"/>
                </a:solidFill>
                <a:latin typeface="Consolas"/>
                <a:ea typeface="Consolas"/>
                <a:cs typeface="Consolas"/>
                <a:sym typeface="Consolas"/>
              </a:rPr>
              <a:t>'missense_variant' &amp; isHet( GEN[2] ) &amp; isVariant( GEN[2] ) &amp; isRef( GEN[0] ) &amp; isRef( GEN[1] )</a:t>
            </a:r>
            <a:r>
              <a:rPr lang="fr" sz="1600">
                <a:latin typeface="Consolas"/>
                <a:ea typeface="Consolas"/>
                <a:cs typeface="Consolas"/>
                <a:sym typeface="Consolas"/>
              </a:rPr>
              <a:t>" &gt; </a:t>
            </a:r>
            <a:r>
              <a:rPr lang="fr" sz="1600">
                <a:solidFill>
                  <a:schemeClr val="dk1"/>
                </a:solidFill>
                <a:latin typeface="Consolas"/>
                <a:ea typeface="Consolas"/>
                <a:cs typeface="Consolas"/>
                <a:sym typeface="Consolas"/>
              </a:rPr>
              <a:t>GATK_varscan_inter.annot.coding.nosyn.filtered.vcf</a:t>
            </a:r>
            <a:endParaRPr sz="1600">
              <a:solidFill>
                <a:schemeClr val="dk1"/>
              </a:solidFill>
              <a:latin typeface="Consolas"/>
              <a:ea typeface="Consolas"/>
              <a:cs typeface="Consolas"/>
              <a:sym typeface="Consolas"/>
            </a:endParaRPr>
          </a:p>
          <a:p>
            <a:pPr marL="0" lvl="0" indent="0" algn="l" rtl="0">
              <a:spcBef>
                <a:spcPts val="0"/>
              </a:spcBef>
              <a:spcAft>
                <a:spcPts val="0"/>
              </a:spcAft>
              <a:buClr>
                <a:srgbClr val="000000"/>
              </a:buClr>
              <a:buSzPts val="1100"/>
              <a:buFont typeface="Arial"/>
              <a:buNone/>
            </a:pPr>
            <a:endParaRPr sz="1600">
              <a:latin typeface="Consolas"/>
              <a:ea typeface="Consolas"/>
              <a:cs typeface="Consolas"/>
              <a:sym typeface="Consolas"/>
            </a:endParaRPr>
          </a:p>
          <a:p>
            <a:pPr marL="0" lvl="0" indent="0" algn="l" rtl="0">
              <a:spcBef>
                <a:spcPts val="0"/>
              </a:spcBef>
              <a:spcAft>
                <a:spcPts val="0"/>
              </a:spcAft>
              <a:buClr>
                <a:srgbClr val="000000"/>
              </a:buClr>
              <a:buSzPts val="1100"/>
              <a:buFont typeface="Arial"/>
              <a:buNone/>
            </a:pPr>
            <a:endParaRPr sz="1600">
              <a:latin typeface="Consolas"/>
              <a:ea typeface="Consolas"/>
              <a:cs typeface="Consolas"/>
              <a:sym typeface="Consolas"/>
            </a:endParaRPr>
          </a:p>
        </p:txBody>
      </p:sp>
      <p:sp>
        <p:nvSpPr>
          <p:cNvPr id="889" name="Google Shape;889;p116"/>
          <p:cNvSpPr txBox="1">
            <a:spLocks noGrp="1"/>
          </p:cNvSpPr>
          <p:nvPr>
            <p:ph type="sldNum" idx="12"/>
          </p:nvPr>
        </p:nvSpPr>
        <p:spPr>
          <a:xfrm>
            <a:off x="8548658" y="4739417"/>
            <a:ext cx="548700" cy="393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fr"/>
              <a:t>88</a:t>
            </a:fld>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Shape 893"/>
        <p:cNvGrpSpPr/>
        <p:nvPr/>
      </p:nvGrpSpPr>
      <p:grpSpPr>
        <a:xfrm>
          <a:off x="0" y="0"/>
          <a:ext cx="0" cy="0"/>
          <a:chOff x="0" y="0"/>
          <a:chExt cx="0" cy="0"/>
        </a:xfrm>
      </p:grpSpPr>
      <p:sp>
        <p:nvSpPr>
          <p:cNvPr id="894" name="Google Shape;894;p117"/>
          <p:cNvSpPr txBox="1">
            <a:spLocks noGrp="1"/>
          </p:cNvSpPr>
          <p:nvPr>
            <p:ph type="title"/>
          </p:nvPr>
        </p:nvSpPr>
        <p:spPr>
          <a:xfrm>
            <a:off x="311700" y="1277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a:t>SnpSift</a:t>
            </a:r>
            <a:endParaRPr/>
          </a:p>
          <a:p>
            <a:pPr marL="0" lvl="0" indent="0" algn="l" rtl="0">
              <a:spcBef>
                <a:spcPts val="0"/>
              </a:spcBef>
              <a:spcAft>
                <a:spcPts val="0"/>
              </a:spcAft>
              <a:buNone/>
            </a:pPr>
            <a:endParaRPr/>
          </a:p>
        </p:txBody>
      </p:sp>
      <p:sp>
        <p:nvSpPr>
          <p:cNvPr id="895" name="Google Shape;895;p117"/>
          <p:cNvSpPr txBox="1"/>
          <p:nvPr/>
        </p:nvSpPr>
        <p:spPr>
          <a:xfrm>
            <a:off x="-50" y="829725"/>
            <a:ext cx="9144000" cy="2850600"/>
          </a:xfrm>
          <a:prstGeom prst="rect">
            <a:avLst/>
          </a:prstGeom>
          <a:solidFill>
            <a:srgbClr val="F3F3F3"/>
          </a:solidFill>
          <a:ln w="9525" cap="flat" cmpd="sng">
            <a:solidFill>
              <a:srgbClr val="4A86E8"/>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fr" sz="1600">
                <a:solidFill>
                  <a:srgbClr val="666666"/>
                </a:solidFill>
                <a:latin typeface="Consolas"/>
                <a:ea typeface="Consolas"/>
                <a:cs typeface="Consolas"/>
                <a:sym typeface="Consolas"/>
              </a:rPr>
              <a:t># Sélectionner notre variant d’intérêt ayant un impact</a:t>
            </a:r>
            <a:endParaRPr sz="1600">
              <a:solidFill>
                <a:srgbClr val="666666"/>
              </a:solidFill>
              <a:latin typeface="Consolas"/>
              <a:ea typeface="Consolas"/>
              <a:cs typeface="Consolas"/>
              <a:sym typeface="Consolas"/>
            </a:endParaRPr>
          </a:p>
          <a:p>
            <a:pPr marL="0" lvl="0" indent="0" algn="l" rtl="0">
              <a:spcBef>
                <a:spcPts val="0"/>
              </a:spcBef>
              <a:spcAft>
                <a:spcPts val="0"/>
              </a:spcAft>
              <a:buClr>
                <a:srgbClr val="000000"/>
              </a:buClr>
              <a:buSzPts val="1100"/>
              <a:buFont typeface="Arial"/>
              <a:buNone/>
            </a:pPr>
            <a:r>
              <a:rPr lang="fr" sz="1600">
                <a:solidFill>
                  <a:schemeClr val="dk1"/>
                </a:solidFill>
                <a:latin typeface="Consolas"/>
                <a:ea typeface="Consolas"/>
                <a:cs typeface="Consolas"/>
                <a:sym typeface="Consolas"/>
              </a:rPr>
              <a:t>$ </a:t>
            </a:r>
            <a:r>
              <a:rPr lang="fr" sz="1600" b="1">
                <a:solidFill>
                  <a:srgbClr val="4A86E8"/>
                </a:solidFill>
                <a:latin typeface="Consolas"/>
                <a:ea typeface="Consolas"/>
                <a:cs typeface="Consolas"/>
                <a:sym typeface="Consolas"/>
              </a:rPr>
              <a:t>cat </a:t>
            </a:r>
            <a:r>
              <a:rPr lang="fr" sz="1600">
                <a:solidFill>
                  <a:schemeClr val="dk1"/>
                </a:solidFill>
                <a:latin typeface="Consolas"/>
                <a:ea typeface="Consolas"/>
                <a:cs typeface="Consolas"/>
                <a:sym typeface="Consolas"/>
              </a:rPr>
              <a:t>pooled_calling</a:t>
            </a:r>
            <a:r>
              <a:rPr lang="fr" sz="1500">
                <a:solidFill>
                  <a:schemeClr val="dk1"/>
                </a:solidFill>
                <a:latin typeface="Consolas"/>
                <a:ea typeface="Consolas"/>
                <a:cs typeface="Consolas"/>
                <a:sym typeface="Consolas"/>
              </a:rPr>
              <a:t>_GATK</a:t>
            </a:r>
            <a:r>
              <a:rPr lang="fr" sz="1600">
                <a:solidFill>
                  <a:schemeClr val="dk1"/>
                </a:solidFill>
                <a:latin typeface="Consolas"/>
                <a:ea typeface="Consolas"/>
                <a:cs typeface="Consolas"/>
                <a:sym typeface="Consolas"/>
              </a:rPr>
              <a:t>.SNP.filtered.intersect.annot.vcf.NO_SYN.NO_INT.coding.vcf</a:t>
            </a:r>
            <a:r>
              <a:rPr lang="fr" sz="1600">
                <a:latin typeface="Consolas"/>
                <a:ea typeface="Consolas"/>
                <a:cs typeface="Consolas"/>
                <a:sym typeface="Consolas"/>
              </a:rPr>
              <a:t> | </a:t>
            </a:r>
            <a:r>
              <a:rPr lang="fr" sz="1600" b="1">
                <a:solidFill>
                  <a:srgbClr val="4A86E8"/>
                </a:solidFill>
                <a:latin typeface="Consolas"/>
                <a:ea typeface="Consolas"/>
                <a:cs typeface="Consolas"/>
                <a:sym typeface="Consolas"/>
              </a:rPr>
              <a:t>java</a:t>
            </a:r>
            <a:r>
              <a:rPr lang="fr" sz="1600">
                <a:latin typeface="Consolas"/>
                <a:ea typeface="Consolas"/>
                <a:cs typeface="Consolas"/>
                <a:sym typeface="Consolas"/>
              </a:rPr>
              <a:t> </a:t>
            </a:r>
            <a:r>
              <a:rPr lang="fr" sz="1600">
                <a:solidFill>
                  <a:srgbClr val="9900FF"/>
                </a:solidFill>
                <a:latin typeface="Consolas"/>
                <a:ea typeface="Consolas"/>
                <a:cs typeface="Consolas"/>
                <a:sym typeface="Consolas"/>
              </a:rPr>
              <a:t>-jar</a:t>
            </a:r>
            <a:r>
              <a:rPr lang="fr" sz="1600">
                <a:latin typeface="Consolas"/>
                <a:ea typeface="Consolas"/>
                <a:cs typeface="Consolas"/>
                <a:sym typeface="Consolas"/>
              </a:rPr>
              <a:t> </a:t>
            </a:r>
            <a:r>
              <a:rPr lang="fr" sz="1600" b="1">
                <a:solidFill>
                  <a:srgbClr val="4A86E8"/>
                </a:solidFill>
                <a:latin typeface="Consolas"/>
                <a:ea typeface="Consolas"/>
                <a:cs typeface="Consolas"/>
                <a:sym typeface="Consolas"/>
              </a:rPr>
              <a:t>SnpSift</a:t>
            </a:r>
            <a:r>
              <a:rPr lang="fr" sz="1600">
                <a:latin typeface="Consolas"/>
                <a:ea typeface="Consolas"/>
                <a:cs typeface="Consolas"/>
                <a:sym typeface="Consolas"/>
              </a:rPr>
              <a:t> </a:t>
            </a:r>
            <a:r>
              <a:rPr lang="fr" sz="1600" b="1">
                <a:solidFill>
                  <a:srgbClr val="4A86E8"/>
                </a:solidFill>
                <a:latin typeface="Consolas"/>
                <a:ea typeface="Consolas"/>
                <a:cs typeface="Consolas"/>
                <a:sym typeface="Consolas"/>
              </a:rPr>
              <a:t>filter</a:t>
            </a:r>
            <a:r>
              <a:rPr lang="fr" sz="1600">
                <a:latin typeface="Consolas"/>
                <a:ea typeface="Consolas"/>
                <a:cs typeface="Consolas"/>
                <a:sym typeface="Consolas"/>
              </a:rPr>
              <a:t> "ANN[*].EFFECT = </a:t>
            </a:r>
            <a:r>
              <a:rPr lang="fr" sz="1600">
                <a:solidFill>
                  <a:schemeClr val="dk1"/>
                </a:solidFill>
                <a:latin typeface="Consolas"/>
                <a:ea typeface="Consolas"/>
                <a:cs typeface="Consolas"/>
                <a:sym typeface="Consolas"/>
              </a:rPr>
              <a:t>'missense_variant'</a:t>
            </a:r>
            <a:r>
              <a:rPr lang="fr" sz="1600">
                <a:latin typeface="Consolas"/>
                <a:ea typeface="Consolas"/>
                <a:cs typeface="Consolas"/>
                <a:sym typeface="Consolas"/>
              </a:rPr>
              <a:t>" &gt; </a:t>
            </a:r>
            <a:r>
              <a:rPr lang="fr" sz="1600">
                <a:solidFill>
                  <a:schemeClr val="dk1"/>
                </a:solidFill>
                <a:latin typeface="Consolas"/>
                <a:ea typeface="Consolas"/>
                <a:cs typeface="Consolas"/>
                <a:sym typeface="Consolas"/>
              </a:rPr>
              <a:t>pooled_calling</a:t>
            </a:r>
            <a:r>
              <a:rPr lang="fr" sz="1500">
                <a:solidFill>
                  <a:schemeClr val="dk1"/>
                </a:solidFill>
                <a:latin typeface="Consolas"/>
                <a:ea typeface="Consolas"/>
                <a:cs typeface="Consolas"/>
                <a:sym typeface="Consolas"/>
              </a:rPr>
              <a:t>_GATK</a:t>
            </a:r>
            <a:r>
              <a:rPr lang="fr" sz="1600">
                <a:solidFill>
                  <a:schemeClr val="dk1"/>
                </a:solidFill>
                <a:latin typeface="Consolas"/>
                <a:ea typeface="Consolas"/>
                <a:cs typeface="Consolas"/>
                <a:sym typeface="Consolas"/>
              </a:rPr>
              <a:t>.SNP.filtered.intersect.annot.vcf.NO_SYN.NO_INT</a:t>
            </a:r>
            <a:r>
              <a:rPr lang="fr" sz="1600">
                <a:latin typeface="Consolas"/>
                <a:ea typeface="Consolas"/>
                <a:cs typeface="Consolas"/>
                <a:sym typeface="Consolas"/>
              </a:rPr>
              <a:t>.coding.missense.vcf</a:t>
            </a:r>
            <a:endParaRPr sz="1600">
              <a:latin typeface="Consolas"/>
              <a:ea typeface="Consolas"/>
              <a:cs typeface="Consolas"/>
              <a:sym typeface="Consolas"/>
            </a:endParaRPr>
          </a:p>
          <a:p>
            <a:pPr marL="0" lvl="0" indent="0" algn="l" rtl="0">
              <a:spcBef>
                <a:spcPts val="0"/>
              </a:spcBef>
              <a:spcAft>
                <a:spcPts val="0"/>
              </a:spcAft>
              <a:buClr>
                <a:srgbClr val="000000"/>
              </a:buClr>
              <a:buSzPts val="1100"/>
              <a:buFont typeface="Arial"/>
              <a:buNone/>
            </a:pPr>
            <a:endParaRPr sz="1600">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fr" sz="1600">
                <a:latin typeface="Consolas"/>
                <a:ea typeface="Consolas"/>
                <a:cs typeface="Consolas"/>
                <a:sym typeface="Consolas"/>
              </a:rPr>
              <a:t>cat variants.vcf | java -jar SnpSift.jar filter "isHom( GEN[0] ) &amp; isVariant( GEN[0] ) &amp; isRef( GEN[1] )" &gt; filtered.vcf</a:t>
            </a:r>
            <a:endParaRPr sz="1600">
              <a:latin typeface="Consolas"/>
              <a:ea typeface="Consolas"/>
              <a:cs typeface="Consolas"/>
              <a:sym typeface="Consolas"/>
            </a:endParaRPr>
          </a:p>
          <a:p>
            <a:pPr marL="0" lvl="0" indent="0" algn="l" rtl="0">
              <a:spcBef>
                <a:spcPts val="0"/>
              </a:spcBef>
              <a:spcAft>
                <a:spcPts val="0"/>
              </a:spcAft>
              <a:buClr>
                <a:srgbClr val="000000"/>
              </a:buClr>
              <a:buSzPts val="1100"/>
              <a:buFont typeface="Arial"/>
              <a:buNone/>
            </a:pPr>
            <a:endParaRPr sz="1600">
              <a:latin typeface="Consolas"/>
              <a:ea typeface="Consolas"/>
              <a:cs typeface="Consolas"/>
              <a:sym typeface="Consolas"/>
            </a:endParaRPr>
          </a:p>
          <a:p>
            <a:pPr marL="0" lvl="0" indent="0" algn="l" rtl="0">
              <a:spcBef>
                <a:spcPts val="0"/>
              </a:spcBef>
              <a:spcAft>
                <a:spcPts val="0"/>
              </a:spcAft>
              <a:buClr>
                <a:srgbClr val="000000"/>
              </a:buClr>
              <a:buSzPts val="1100"/>
              <a:buFont typeface="Arial"/>
              <a:buNone/>
            </a:pPr>
            <a:endParaRPr sz="1600">
              <a:latin typeface="Consolas"/>
              <a:ea typeface="Consolas"/>
              <a:cs typeface="Consolas"/>
              <a:sym typeface="Consolas"/>
            </a:endParaRPr>
          </a:p>
        </p:txBody>
      </p:sp>
      <p:sp>
        <p:nvSpPr>
          <p:cNvPr id="896" name="Google Shape;896;p117"/>
          <p:cNvSpPr txBox="1">
            <a:spLocks noGrp="1"/>
          </p:cNvSpPr>
          <p:nvPr>
            <p:ph type="sldNum" idx="12"/>
          </p:nvPr>
        </p:nvSpPr>
        <p:spPr>
          <a:xfrm>
            <a:off x="8548658" y="4739417"/>
            <a:ext cx="548700" cy="393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fr"/>
              <a:t>89</a:t>
            </a:fld>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3103607-5E15-4975-B0F0-C708D45D2375}"/>
              </a:ext>
            </a:extLst>
          </p:cNvPr>
          <p:cNvSpPr>
            <a:spLocks noGrp="1"/>
          </p:cNvSpPr>
          <p:nvPr>
            <p:ph type="title"/>
          </p:nvPr>
        </p:nvSpPr>
        <p:spPr/>
        <p:txBody>
          <a:bodyPr/>
          <a:lstStyle/>
          <a:p>
            <a:r>
              <a:rPr lang="en-US" dirty="0"/>
              <a:t>Mapping short reads to a reference genome</a:t>
            </a:r>
          </a:p>
        </p:txBody>
      </p:sp>
      <p:sp>
        <p:nvSpPr>
          <p:cNvPr id="5" name="Content Placeholder 4">
            <a:extLst>
              <a:ext uri="{FF2B5EF4-FFF2-40B4-BE49-F238E27FC236}">
                <a16:creationId xmlns:a16="http://schemas.microsoft.com/office/drawing/2014/main" id="{21F7F2A8-D886-4603-8C90-319024D17086}"/>
              </a:ext>
            </a:extLst>
          </p:cNvPr>
          <p:cNvSpPr>
            <a:spLocks noGrp="1"/>
          </p:cNvSpPr>
          <p:nvPr>
            <p:ph idx="1"/>
          </p:nvPr>
        </p:nvSpPr>
        <p:spPr/>
        <p:txBody>
          <a:bodyPr>
            <a:normAutofit fontScale="92500" lnSpcReduction="20000"/>
          </a:bodyPr>
          <a:lstStyle/>
          <a:p>
            <a:r>
              <a:rPr lang="fr-FR" dirty="0"/>
              <a:t>Définition: Prédiction du locus d’où vient une lecture</a:t>
            </a:r>
          </a:p>
          <a:p>
            <a:r>
              <a:rPr lang="fr-FR" dirty="0"/>
              <a:t>Résultats: Liste de(s) (la) </a:t>
            </a:r>
            <a:r>
              <a:rPr lang="fr-FR" dirty="0" err="1"/>
              <a:t>region</a:t>
            </a:r>
            <a:r>
              <a:rPr lang="fr-FR" dirty="0"/>
              <a:t>(s) la(les) plus probable(s) avec une probabilité associée.</a:t>
            </a:r>
          </a:p>
          <a:p>
            <a:r>
              <a:rPr lang="fr-FR" dirty="0"/>
              <a:t>Difficultés: </a:t>
            </a:r>
          </a:p>
          <a:p>
            <a:pPr marL="685800" lvl="1" indent="-342900">
              <a:buFont typeface="+mj-lt"/>
              <a:buAutoNum type="arabicPeriod"/>
            </a:pPr>
            <a:r>
              <a:rPr lang="fr-FR" dirty="0"/>
              <a:t>Gérer efficacement des centaines de millions de lecture, en utilisant l’information de la probabilité que la séquence soit correcte.</a:t>
            </a:r>
          </a:p>
          <a:p>
            <a:pPr marL="685800" lvl="1" indent="-342900">
              <a:buFont typeface="+mj-lt"/>
              <a:buAutoNum type="arabicPeriod"/>
            </a:pPr>
            <a:endParaRPr lang="fr-FR" dirty="0"/>
          </a:p>
          <a:p>
            <a:pPr marL="685800" lvl="1" indent="-342900">
              <a:buFont typeface="+mj-lt"/>
              <a:buAutoNum type="arabicPeriod"/>
            </a:pPr>
            <a:endParaRPr lang="fr-FR" dirty="0"/>
          </a:p>
          <a:p>
            <a:pPr marL="685800" lvl="1" indent="-342900">
              <a:buFont typeface="+mj-lt"/>
              <a:buAutoNum type="arabicPeriod"/>
            </a:pPr>
            <a:endParaRPr lang="fr-FR" dirty="0"/>
          </a:p>
          <a:p>
            <a:pPr marL="685800" lvl="1" indent="-342900">
              <a:buFont typeface="+mj-lt"/>
              <a:buAutoNum type="arabicPeriod"/>
            </a:pPr>
            <a:endParaRPr lang="fr-FR" dirty="0"/>
          </a:p>
          <a:p>
            <a:pPr marL="685800" lvl="1" indent="-342900">
              <a:buFont typeface="+mj-lt"/>
              <a:buAutoNum type="arabicPeriod"/>
            </a:pPr>
            <a:r>
              <a:rPr lang="fr-FR" dirty="0"/>
              <a:t>Prendre en compte correctement les particularités des données de séquençage, les différences entre génome séquencé et génome de référence, et l’objectif du séquençage pour que les prédictions soient le plus fiable possible.</a:t>
            </a:r>
          </a:p>
        </p:txBody>
      </p:sp>
      <p:sp>
        <p:nvSpPr>
          <p:cNvPr id="8" name="Rectangle 7">
            <a:extLst>
              <a:ext uri="{FF2B5EF4-FFF2-40B4-BE49-F238E27FC236}">
                <a16:creationId xmlns:a16="http://schemas.microsoft.com/office/drawing/2014/main" id="{AA29B48C-F9C0-4E21-8230-7658C9BA8B4A}"/>
              </a:ext>
            </a:extLst>
          </p:cNvPr>
          <p:cNvSpPr/>
          <p:nvPr/>
        </p:nvSpPr>
        <p:spPr>
          <a:xfrm>
            <a:off x="1119433" y="2769713"/>
            <a:ext cx="6346596" cy="923330"/>
          </a:xfrm>
          <a:prstGeom prst="rect">
            <a:avLst/>
          </a:prstGeom>
        </p:spPr>
        <p:txBody>
          <a:bodyPr wrap="square">
            <a:spAutoFit/>
          </a:bodyPr>
          <a:lstStyle/>
          <a:p>
            <a:pPr defTabSz="685800">
              <a:buClrTx/>
            </a:pPr>
            <a:r>
              <a:rPr lang="en-US" sz="1350" kern="1200" dirty="0">
                <a:solidFill>
                  <a:prstClr val="black"/>
                </a:solidFill>
                <a:latin typeface="Calibri" panose="020F0502020204030204"/>
                <a:ea typeface="+mn-ea"/>
                <a:cs typeface="+mn-cs"/>
              </a:rPr>
              <a:t>@SEQ_ID</a:t>
            </a:r>
          </a:p>
          <a:p>
            <a:pPr defTabSz="685800">
              <a:buClrTx/>
            </a:pPr>
            <a:r>
              <a:rPr lang="en-US" sz="1350" kern="1200" dirty="0">
                <a:solidFill>
                  <a:prstClr val="black"/>
                </a:solidFill>
                <a:latin typeface="Calibri" panose="020F0502020204030204"/>
                <a:ea typeface="+mn-ea"/>
                <a:cs typeface="+mn-cs"/>
              </a:rPr>
              <a:t>GATTTGGGGTTCAAAGCAGTATCGATCAAATAGTAAATCCATTTGTTCAACTCACAGTTT</a:t>
            </a:r>
          </a:p>
          <a:p>
            <a:pPr defTabSz="685800">
              <a:buClrTx/>
            </a:pPr>
            <a:r>
              <a:rPr lang="en-US" sz="1350" kern="1200" dirty="0">
                <a:solidFill>
                  <a:prstClr val="black"/>
                </a:solidFill>
                <a:latin typeface="Calibri" panose="020F0502020204030204"/>
                <a:ea typeface="+mn-ea"/>
                <a:cs typeface="+mn-cs"/>
              </a:rPr>
              <a:t>+</a:t>
            </a:r>
          </a:p>
          <a:p>
            <a:pPr defTabSz="685800">
              <a:buClrTx/>
            </a:pPr>
            <a:r>
              <a:rPr lang="en-US" sz="1350" kern="1200" dirty="0">
                <a:solidFill>
                  <a:prstClr val="black"/>
                </a:solidFill>
                <a:latin typeface="Calibri" panose="020F0502020204030204"/>
                <a:ea typeface="+mn-ea"/>
                <a:cs typeface="+mn-cs"/>
              </a:rPr>
              <a:t>!''*((((***+))%%%++)(%%%%).1***-+*''))**55CCF&gt;&gt;&gt;&gt;&gt;&gt;CCCCCCC65</a:t>
            </a:r>
          </a:p>
        </p:txBody>
      </p:sp>
      <p:sp>
        <p:nvSpPr>
          <p:cNvPr id="10" name="TextBox 9">
            <a:extLst>
              <a:ext uri="{FF2B5EF4-FFF2-40B4-BE49-F238E27FC236}">
                <a16:creationId xmlns:a16="http://schemas.microsoft.com/office/drawing/2014/main" id="{7C7D6816-F7CC-4981-9167-2640F2B849B9}"/>
              </a:ext>
            </a:extLst>
          </p:cNvPr>
          <p:cNvSpPr txBox="1"/>
          <p:nvPr/>
        </p:nvSpPr>
        <p:spPr>
          <a:xfrm>
            <a:off x="7003636" y="3177180"/>
            <a:ext cx="1407758" cy="369332"/>
          </a:xfrm>
          <a:prstGeom prst="rect">
            <a:avLst/>
          </a:prstGeom>
          <a:noFill/>
        </p:spPr>
        <p:txBody>
          <a:bodyPr wrap="none" rtlCol="0">
            <a:spAutoFit/>
          </a:bodyPr>
          <a:lstStyle/>
          <a:p>
            <a:pPr defTabSz="685800">
              <a:buClrTx/>
            </a:pPr>
            <a:r>
              <a:rPr lang="en-US" sz="1800" kern="1200" dirty="0">
                <a:solidFill>
                  <a:prstClr val="black"/>
                </a:solidFill>
                <a:latin typeface="Calibri" panose="020F0502020204030204"/>
                <a:ea typeface="+mn-ea"/>
                <a:cs typeface="+mn-cs"/>
              </a:rPr>
              <a:t>Q=-10 log</a:t>
            </a:r>
            <a:r>
              <a:rPr lang="en-US" sz="1800" kern="1200" baseline="-25000" dirty="0">
                <a:solidFill>
                  <a:prstClr val="black"/>
                </a:solidFill>
                <a:latin typeface="Calibri" panose="020F0502020204030204"/>
                <a:ea typeface="+mn-ea"/>
                <a:cs typeface="+mn-cs"/>
              </a:rPr>
              <a:t>10 </a:t>
            </a:r>
            <a:r>
              <a:rPr lang="en-US" sz="1800" i="1" kern="1200" dirty="0">
                <a:solidFill>
                  <a:prstClr val="black"/>
                </a:solidFill>
                <a:latin typeface="Calibri" panose="020F0502020204030204"/>
                <a:ea typeface="+mn-ea"/>
                <a:cs typeface="+mn-cs"/>
              </a:rPr>
              <a:t>p</a:t>
            </a:r>
          </a:p>
        </p:txBody>
      </p:sp>
      <p:sp>
        <p:nvSpPr>
          <p:cNvPr id="9" name="Rectangle 8">
            <a:extLst>
              <a:ext uri="{FF2B5EF4-FFF2-40B4-BE49-F238E27FC236}">
                <a16:creationId xmlns:a16="http://schemas.microsoft.com/office/drawing/2014/main" id="{5E76683D-6A7D-4834-BF6A-C437F64F5791}"/>
              </a:ext>
            </a:extLst>
          </p:cNvPr>
          <p:cNvSpPr/>
          <p:nvPr/>
        </p:nvSpPr>
        <p:spPr>
          <a:xfrm>
            <a:off x="933253" y="3747155"/>
            <a:ext cx="7582097" cy="68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white"/>
              </a:solidFill>
              <a:latin typeface="Calibri" panose="020F0502020204030204"/>
            </a:endParaRPr>
          </a:p>
        </p:txBody>
      </p:sp>
    </p:spTree>
    <p:extLst>
      <p:ext uri="{BB962C8B-B14F-4D97-AF65-F5344CB8AC3E}">
        <p14:creationId xmlns:p14="http://schemas.microsoft.com/office/powerpoint/2010/main" val="3431387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left)">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wipe(left)">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wipe(left)">
                                      <p:cBhvr>
                                        <p:cTn id="17" dur="500"/>
                                        <p:tgtEl>
                                          <p:spTgt spid="5">
                                            <p:txEl>
                                              <p:pRg st="2" end="2"/>
                                            </p:txEl>
                                          </p:spTgt>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5">
                                            <p:txEl>
                                              <p:pRg st="3" end="3"/>
                                            </p:txEl>
                                          </p:spTgt>
                                        </p:tgtEl>
                                        <p:attrNameLst>
                                          <p:attrName>style.visibility</p:attrName>
                                        </p:attrNameLst>
                                      </p:cBhvr>
                                      <p:to>
                                        <p:strVal val="visible"/>
                                      </p:to>
                                    </p:set>
                                    <p:animEffect transition="in" filter="wipe(left)">
                                      <p:cBhvr>
                                        <p:cTn id="20" dur="500"/>
                                        <p:tgtEl>
                                          <p:spTgt spid="5">
                                            <p:txEl>
                                              <p:pRg st="3" end="3"/>
                                            </p:txEl>
                                          </p:spTgt>
                                        </p:tgtEl>
                                      </p:cBhvr>
                                    </p:animEffect>
                                  </p:childTnLst>
                                </p:cTn>
                              </p:par>
                              <p:par>
                                <p:cTn id="21" presetID="22" presetClass="entr" presetSubtype="8" fill="hold" grpId="0" nodeType="withEffect">
                                  <p:stCondLst>
                                    <p:cond delay="0"/>
                                  </p:stCondLst>
                                  <p:childTnLst>
                                    <p:set>
                                      <p:cBhvr>
                                        <p:cTn id="22" dur="1" fill="hold">
                                          <p:stCondLst>
                                            <p:cond delay="0"/>
                                          </p:stCondLst>
                                        </p:cTn>
                                        <p:tgtEl>
                                          <p:spTgt spid="5">
                                            <p:txEl>
                                              <p:pRg st="8" end="8"/>
                                            </p:txEl>
                                          </p:spTgt>
                                        </p:tgtEl>
                                        <p:attrNameLst>
                                          <p:attrName>style.visibility</p:attrName>
                                        </p:attrNameLst>
                                      </p:cBhvr>
                                      <p:to>
                                        <p:strVal val="visible"/>
                                      </p:to>
                                    </p:set>
                                    <p:animEffect transition="in" filter="wipe(left)">
                                      <p:cBhvr>
                                        <p:cTn id="23" dur="500"/>
                                        <p:tgtEl>
                                          <p:spTgt spid="5">
                                            <p:txEl>
                                              <p:pRg st="8" end="8"/>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wipe(left)">
                                      <p:cBhvr>
                                        <p:cTn id="28" dur="500"/>
                                        <p:tgtEl>
                                          <p:spTgt spid="8"/>
                                        </p:tgtEl>
                                      </p:cBhvr>
                                    </p:animEffect>
                                  </p:childTnLst>
                                </p:cTn>
                              </p:par>
                            </p:childTnLst>
                          </p:cTn>
                        </p:par>
                        <p:par>
                          <p:cTn id="29" fill="hold">
                            <p:stCondLst>
                              <p:cond delay="500"/>
                            </p:stCondLst>
                            <p:childTnLst>
                              <p:par>
                                <p:cTn id="30" presetID="22" presetClass="entr" presetSubtype="8" fill="hold" grpId="0" nodeType="after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wipe(left)">
                                      <p:cBhvr>
                                        <p:cTn id="32" dur="5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xit" presetSubtype="8" fill="hold" grpId="0" nodeType="clickEffect">
                                  <p:stCondLst>
                                    <p:cond delay="0"/>
                                  </p:stCondLst>
                                  <p:childTnLst>
                                    <p:animEffect transition="out" filter="wipe(left)">
                                      <p:cBhvr>
                                        <p:cTn id="36" dur="500"/>
                                        <p:tgtEl>
                                          <p:spTgt spid="9"/>
                                        </p:tgtEl>
                                      </p:cBhvr>
                                    </p:animEffect>
                                    <p:set>
                                      <p:cBhvr>
                                        <p:cTn id="37"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8" grpId="0"/>
      <p:bldP spid="10" grpId="0"/>
      <p:bldP spid="9"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900"/>
        <p:cNvGrpSpPr/>
        <p:nvPr/>
      </p:nvGrpSpPr>
      <p:grpSpPr>
        <a:xfrm>
          <a:off x="0" y="0"/>
          <a:ext cx="0" cy="0"/>
          <a:chOff x="0" y="0"/>
          <a:chExt cx="0" cy="0"/>
        </a:xfrm>
      </p:grpSpPr>
      <p:sp>
        <p:nvSpPr>
          <p:cNvPr id="901" name="Google Shape;901;p118"/>
          <p:cNvSpPr txBox="1"/>
          <p:nvPr/>
        </p:nvSpPr>
        <p:spPr>
          <a:xfrm>
            <a:off x="0" y="1007625"/>
            <a:ext cx="9144000" cy="1533600"/>
          </a:xfrm>
          <a:prstGeom prst="rect">
            <a:avLst/>
          </a:prstGeom>
          <a:noFill/>
          <a:ln>
            <a:noFill/>
          </a:ln>
        </p:spPr>
        <p:txBody>
          <a:bodyPr spcFirstLastPara="1" wrap="square" lIns="91425" tIns="91425" rIns="91425" bIns="91425" anchor="ctr" anchorCtr="0">
            <a:noAutofit/>
          </a:bodyPr>
          <a:lstStyle/>
          <a:p>
            <a:pPr marL="457200" lvl="0" indent="-342900" algn="l" rtl="0">
              <a:spcBef>
                <a:spcPts val="0"/>
              </a:spcBef>
              <a:spcAft>
                <a:spcPts val="0"/>
              </a:spcAft>
              <a:buClr>
                <a:schemeClr val="dk1"/>
              </a:buClr>
              <a:buSzPts val="1800"/>
              <a:buFont typeface="Trebuchet MS"/>
              <a:buChar char="-"/>
            </a:pPr>
            <a:r>
              <a:rPr lang="fr" sz="1800">
                <a:solidFill>
                  <a:schemeClr val="dk1"/>
                </a:solidFill>
                <a:latin typeface="Trebuchet MS"/>
                <a:ea typeface="Trebuchet MS"/>
                <a:cs typeface="Trebuchet MS"/>
                <a:sym typeface="Trebuchet MS"/>
              </a:rPr>
              <a:t>Quelle type de mutation est impliquée dans notre phénotype d’intérêt pour l’individu SRR1262731 ? </a:t>
            </a:r>
            <a:endParaRPr sz="1800">
              <a:solidFill>
                <a:schemeClr val="dk1"/>
              </a:solidFill>
              <a:latin typeface="Trebuchet MS"/>
              <a:ea typeface="Trebuchet MS"/>
              <a:cs typeface="Trebuchet MS"/>
              <a:sym typeface="Trebuchet MS"/>
            </a:endParaRPr>
          </a:p>
          <a:p>
            <a:pPr marL="457200" lvl="0" indent="-342900" algn="l" rtl="0">
              <a:spcBef>
                <a:spcPts val="1000"/>
              </a:spcBef>
              <a:spcAft>
                <a:spcPts val="0"/>
              </a:spcAft>
              <a:buClr>
                <a:schemeClr val="dk1"/>
              </a:buClr>
              <a:buSzPts val="1800"/>
              <a:buFont typeface="Trebuchet MS"/>
              <a:buChar char="-"/>
            </a:pPr>
            <a:r>
              <a:rPr lang="fr" sz="1800">
                <a:solidFill>
                  <a:schemeClr val="dk1"/>
                </a:solidFill>
                <a:latin typeface="Trebuchet MS"/>
                <a:ea typeface="Trebuchet MS"/>
                <a:cs typeface="Trebuchet MS"/>
                <a:sym typeface="Trebuchet MS"/>
              </a:rPr>
              <a:t>Quel est son génotype ? Sur quel gène se situe-elle ? </a:t>
            </a:r>
            <a:endParaRPr sz="1800">
              <a:solidFill>
                <a:schemeClr val="dk1"/>
              </a:solidFill>
              <a:latin typeface="Trebuchet MS"/>
              <a:ea typeface="Trebuchet MS"/>
              <a:cs typeface="Trebuchet MS"/>
              <a:sym typeface="Trebuchet MS"/>
            </a:endParaRPr>
          </a:p>
          <a:p>
            <a:pPr marL="457200" lvl="0" indent="-342900" algn="l" rtl="0">
              <a:spcBef>
                <a:spcPts val="1000"/>
              </a:spcBef>
              <a:spcAft>
                <a:spcPts val="0"/>
              </a:spcAft>
              <a:buClr>
                <a:schemeClr val="dk1"/>
              </a:buClr>
              <a:buSzPts val="1800"/>
              <a:buFont typeface="Trebuchet MS"/>
              <a:buChar char="-"/>
            </a:pPr>
            <a:r>
              <a:rPr lang="fr" sz="1800">
                <a:solidFill>
                  <a:schemeClr val="dk1"/>
                </a:solidFill>
                <a:latin typeface="Trebuchet MS"/>
                <a:ea typeface="Trebuchet MS"/>
                <a:cs typeface="Trebuchet MS"/>
                <a:sym typeface="Trebuchet MS"/>
              </a:rPr>
              <a:t>Qu’en est-il pour les autres individus ?</a:t>
            </a:r>
            <a:endParaRPr sz="1800">
              <a:solidFill>
                <a:schemeClr val="dk1"/>
              </a:solidFill>
              <a:latin typeface="Trebuchet MS"/>
              <a:ea typeface="Trebuchet MS"/>
              <a:cs typeface="Trebuchet MS"/>
              <a:sym typeface="Trebuchet MS"/>
            </a:endParaRPr>
          </a:p>
          <a:p>
            <a:pPr marL="0" lvl="0" indent="0" algn="l" rtl="0">
              <a:spcBef>
                <a:spcPts val="1000"/>
              </a:spcBef>
              <a:spcAft>
                <a:spcPts val="1000"/>
              </a:spcAft>
              <a:buNone/>
            </a:pPr>
            <a:endParaRPr/>
          </a:p>
        </p:txBody>
      </p:sp>
      <p:sp>
        <p:nvSpPr>
          <p:cNvPr id="902" name="Google Shape;902;p118"/>
          <p:cNvSpPr txBox="1">
            <a:spLocks noGrp="1"/>
          </p:cNvSpPr>
          <p:nvPr>
            <p:ph type="title"/>
          </p:nvPr>
        </p:nvSpPr>
        <p:spPr>
          <a:xfrm>
            <a:off x="311700" y="1277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a:t>Variant d’intérêt</a:t>
            </a:r>
            <a:endParaRPr/>
          </a:p>
          <a:p>
            <a:pPr marL="0" lvl="0" indent="0" algn="l" rtl="0">
              <a:spcBef>
                <a:spcPts val="0"/>
              </a:spcBef>
              <a:spcAft>
                <a:spcPts val="0"/>
              </a:spcAft>
              <a:buNone/>
            </a:pPr>
            <a:endParaRPr/>
          </a:p>
        </p:txBody>
      </p:sp>
      <p:sp>
        <p:nvSpPr>
          <p:cNvPr id="903" name="Google Shape;903;p118"/>
          <p:cNvSpPr txBox="1"/>
          <p:nvPr/>
        </p:nvSpPr>
        <p:spPr>
          <a:xfrm>
            <a:off x="0" y="4762425"/>
            <a:ext cx="7003800" cy="81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
              <a:t>Zinder </a:t>
            </a:r>
            <a:r>
              <a:rPr lang="fr" i="1"/>
              <a:t>et al.,</a:t>
            </a:r>
            <a:r>
              <a:rPr lang="fr"/>
              <a:t> 2005</a:t>
            </a:r>
            <a:endParaRPr/>
          </a:p>
        </p:txBody>
      </p:sp>
      <p:sp>
        <p:nvSpPr>
          <p:cNvPr id="904" name="Google Shape;904;p118"/>
          <p:cNvSpPr txBox="1"/>
          <p:nvPr/>
        </p:nvSpPr>
        <p:spPr>
          <a:xfrm>
            <a:off x="-150" y="2476500"/>
            <a:ext cx="9144000" cy="2091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fr" sz="1800">
                <a:solidFill>
                  <a:schemeClr val="dk1"/>
                </a:solidFill>
                <a:latin typeface="Trebuchet MS"/>
                <a:ea typeface="Trebuchet MS"/>
                <a:cs typeface="Trebuchet MS"/>
                <a:sym typeface="Trebuchet MS"/>
              </a:rPr>
              <a:t>→ Le variant est </a:t>
            </a:r>
            <a:r>
              <a:rPr lang="fr" sz="1800" b="1">
                <a:solidFill>
                  <a:srgbClr val="CC0000"/>
                </a:solidFill>
                <a:latin typeface="Trebuchet MS"/>
                <a:ea typeface="Trebuchet MS"/>
                <a:cs typeface="Trebuchet MS"/>
                <a:sym typeface="Trebuchet MS"/>
              </a:rPr>
              <a:t>hétérozygote ALT (0/1) </a:t>
            </a:r>
            <a:r>
              <a:rPr lang="fr" sz="1800">
                <a:solidFill>
                  <a:schemeClr val="dk1"/>
                </a:solidFill>
                <a:latin typeface="Trebuchet MS"/>
                <a:ea typeface="Trebuchet MS"/>
                <a:cs typeface="Trebuchet MS"/>
                <a:sym typeface="Trebuchet MS"/>
              </a:rPr>
              <a:t>pour l’individu SRR1262731, il comporte une mutation de type SNP (A → C) située sur le gène </a:t>
            </a:r>
            <a:r>
              <a:rPr lang="fr" sz="1800" b="1">
                <a:solidFill>
                  <a:srgbClr val="CC0000"/>
                </a:solidFill>
                <a:latin typeface="Trebuchet MS"/>
                <a:ea typeface="Trebuchet MS"/>
                <a:cs typeface="Trebuchet MS"/>
                <a:sym typeface="Trebuchet MS"/>
              </a:rPr>
              <a:t>ABCG2</a:t>
            </a:r>
            <a:r>
              <a:rPr lang="fr" sz="1800">
                <a:solidFill>
                  <a:schemeClr val="dk1"/>
                </a:solidFill>
                <a:latin typeface="Trebuchet MS"/>
                <a:ea typeface="Trebuchet MS"/>
                <a:cs typeface="Trebuchet MS"/>
                <a:sym typeface="Trebuchet MS"/>
              </a:rPr>
              <a:t>, en position </a:t>
            </a:r>
            <a:r>
              <a:rPr lang="fr" sz="1800" b="1">
                <a:solidFill>
                  <a:schemeClr val="dk1"/>
                </a:solidFill>
                <a:latin typeface="Trebuchet MS"/>
                <a:ea typeface="Trebuchet MS"/>
                <a:cs typeface="Trebuchet MS"/>
                <a:sym typeface="Trebuchet MS"/>
              </a:rPr>
              <a:t>38027010 du chromosome 6</a:t>
            </a:r>
            <a:r>
              <a:rPr lang="fr" sz="1800">
                <a:solidFill>
                  <a:schemeClr val="dk1"/>
                </a:solidFill>
                <a:latin typeface="Trebuchet MS"/>
                <a:ea typeface="Trebuchet MS"/>
                <a:cs typeface="Trebuchet MS"/>
                <a:sym typeface="Trebuchet MS"/>
              </a:rPr>
              <a:t>.</a:t>
            </a:r>
            <a:endParaRPr sz="1800">
              <a:solidFill>
                <a:schemeClr val="dk1"/>
              </a:solidFill>
              <a:latin typeface="Trebuchet MS"/>
              <a:ea typeface="Trebuchet MS"/>
              <a:cs typeface="Trebuchet MS"/>
              <a:sym typeface="Trebuchet MS"/>
            </a:endParaRPr>
          </a:p>
          <a:p>
            <a:pPr marL="0" lvl="0" indent="0" algn="l" rtl="0">
              <a:spcBef>
                <a:spcPts val="0"/>
              </a:spcBef>
              <a:spcAft>
                <a:spcPts val="0"/>
              </a:spcAft>
              <a:buNone/>
            </a:pPr>
            <a:endParaRPr sz="1800" b="1">
              <a:solidFill>
                <a:schemeClr val="dk1"/>
              </a:solidFill>
              <a:latin typeface="Trebuchet MS"/>
              <a:ea typeface="Trebuchet MS"/>
              <a:cs typeface="Trebuchet MS"/>
              <a:sym typeface="Trebuchet MS"/>
            </a:endParaRPr>
          </a:p>
          <a:p>
            <a:pPr marL="0" lvl="0" indent="0" algn="l" rtl="0">
              <a:spcBef>
                <a:spcPts val="0"/>
              </a:spcBef>
              <a:spcAft>
                <a:spcPts val="0"/>
              </a:spcAft>
              <a:buNone/>
            </a:pPr>
            <a:r>
              <a:rPr lang="fr" sz="1800">
                <a:solidFill>
                  <a:schemeClr val="dk1"/>
                </a:solidFill>
                <a:latin typeface="Trebuchet MS"/>
                <a:ea typeface="Trebuchet MS"/>
                <a:cs typeface="Trebuchet MS"/>
                <a:sym typeface="Trebuchet MS"/>
              </a:rPr>
              <a:t>→ Pour les deux autres individus, il ne comporte pas cette mutation : il est homozygote référence (GT: 0/0).</a:t>
            </a:r>
            <a:endParaRPr/>
          </a:p>
        </p:txBody>
      </p:sp>
      <p:sp>
        <p:nvSpPr>
          <p:cNvPr id="905" name="Google Shape;905;p118"/>
          <p:cNvSpPr txBox="1">
            <a:spLocks noGrp="1"/>
          </p:cNvSpPr>
          <p:nvPr>
            <p:ph type="sldNum" idx="12"/>
          </p:nvPr>
        </p:nvSpPr>
        <p:spPr>
          <a:xfrm>
            <a:off x="8548658" y="4739417"/>
            <a:ext cx="548700" cy="393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fr"/>
              <a:t>90</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04"/>
                                        </p:tgtEl>
                                        <p:attrNameLst>
                                          <p:attrName>style.visibility</p:attrName>
                                        </p:attrNameLst>
                                      </p:cBhvr>
                                      <p:to>
                                        <p:strVal val="visible"/>
                                      </p:to>
                                    </p:set>
                                    <p:animEffect transition="in" filter="fade">
                                      <p:cBhvr>
                                        <p:cTn id="7" dur="1000"/>
                                        <p:tgtEl>
                                          <p:spTgt spid="9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6777</Words>
  <Application>Microsoft Office PowerPoint</Application>
  <PresentationFormat>Affichage à l'écran (16:9)</PresentationFormat>
  <Paragraphs>934</Paragraphs>
  <Slides>90</Slides>
  <Notes>69</Notes>
  <HiddenSlides>3</HiddenSlides>
  <MMClips>0</MMClips>
  <ScaleCrop>false</ScaleCrop>
  <HeadingPairs>
    <vt:vector size="6" baseType="variant">
      <vt:variant>
        <vt:lpstr>Polices utilisées</vt:lpstr>
      </vt:variant>
      <vt:variant>
        <vt:i4>6</vt:i4>
      </vt:variant>
      <vt:variant>
        <vt:lpstr>Thème</vt:lpstr>
      </vt:variant>
      <vt:variant>
        <vt:i4>3</vt:i4>
      </vt:variant>
      <vt:variant>
        <vt:lpstr>Titres des diapositives</vt:lpstr>
      </vt:variant>
      <vt:variant>
        <vt:i4>90</vt:i4>
      </vt:variant>
    </vt:vector>
  </HeadingPairs>
  <TitlesOfParts>
    <vt:vector size="99" baseType="lpstr">
      <vt:lpstr>Arial</vt:lpstr>
      <vt:lpstr>Calibri</vt:lpstr>
      <vt:lpstr>Calibri Light</vt:lpstr>
      <vt:lpstr>Consolas</vt:lpstr>
      <vt:lpstr>Droid Sans Mono</vt:lpstr>
      <vt:lpstr>Trebuchet MS</vt:lpstr>
      <vt:lpstr>Simple Light</vt:lpstr>
      <vt:lpstr>Simple Light</vt:lpstr>
      <vt:lpstr>Office Theme</vt:lpstr>
      <vt:lpstr>Module 5 - Séance 3 Mapping &amp; Variant Calling</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Mapping short reads to a reference genome</vt:lpstr>
      <vt:lpstr>Différentes situations initiales ont différentes solutions optimales</vt:lpstr>
      <vt:lpstr>Différentes situations initiales ont différentes solutions optimales</vt:lpstr>
      <vt:lpstr>Différentes situations initiales ont différentes solutions optimales</vt:lpstr>
      <vt:lpstr>Local or global alignments</vt:lpstr>
      <vt:lpstr>Local or global alignments</vt:lpstr>
      <vt:lpstr>Mapping: algorithm to be as fast and as precise as possible </vt:lpstr>
      <vt:lpstr>Mapping: algorithm to be as fast and as precise as possible </vt:lpstr>
      <vt:lpstr>Mapping: algorithm to be as fast and as precise as possible </vt:lpstr>
      <vt:lpstr>Les familles d’algorithmes de mapping et d’alignement</vt:lpstr>
      <vt:lpstr>Bwa: un mapper puissant, précis et versatile</vt:lpstr>
      <vt:lpstr>Bwa: un mapper puissant, précis et versatile</vt:lpstr>
      <vt:lpstr>Bwa: un mapper puissant, précis et versatile</vt:lpstr>
      <vt:lpstr>Bwa: un mapper puissant, précis et versatile</vt:lpstr>
      <vt:lpstr>Bwa: un mapper puissant, précis et versatile</vt:lpstr>
      <vt:lpstr>Bwa: un mapper puissant, précis et versatile</vt:lpstr>
      <vt:lpstr>Bwa: un mapper puissant, précis et versatile</vt:lpstr>
      <vt:lpstr>Output: the sam format</vt:lpstr>
      <vt:lpstr>Output: the sam format</vt:lpstr>
      <vt:lpstr>Output: the sam format</vt:lpstr>
      <vt:lpstr>Exemple de commande bwa</vt:lpstr>
      <vt:lpstr>Processing Post-Alignement</vt:lpstr>
      <vt:lpstr>Workflow</vt:lpstr>
      <vt:lpstr>Workflow - Processing Post Alignement</vt:lpstr>
      <vt:lpstr>Copie du jeu de données </vt:lpstr>
      <vt:lpstr>Contrôle qualité des données alignées</vt:lpstr>
      <vt:lpstr>Contrôle qualité des données alignées</vt:lpstr>
      <vt:lpstr>ReadGroups (RG)</vt:lpstr>
      <vt:lpstr>Comment ajouter des ReadGroups ?</vt:lpstr>
      <vt:lpstr>Marquage des duplicats de PCR</vt:lpstr>
      <vt:lpstr>Marquage des duplicats de PCR</vt:lpstr>
      <vt:lpstr>Filtres sur les alignements</vt:lpstr>
      <vt:lpstr>Filtres sur les alignements</vt:lpstr>
      <vt:lpstr>Analyse de la couverture</vt:lpstr>
      <vt:lpstr>Analyse de la couverture</vt:lpstr>
      <vt:lpstr>Variant calling</vt:lpstr>
      <vt:lpstr>Workflow</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Workflow - Variant Calling</vt:lpstr>
      <vt:lpstr>Présentation PowerPoint</vt:lpstr>
      <vt:lpstr>Présentation PowerPoint</vt:lpstr>
      <vt:lpstr>Présentation PowerPoint</vt:lpstr>
      <vt:lpstr>Présentation PowerPoint</vt:lpstr>
      <vt:lpstr>Workflow - Variant Calling</vt:lpstr>
      <vt:lpstr>Présentation PowerPoint</vt:lpstr>
      <vt:lpstr>Présentation PowerPoint</vt:lpstr>
      <vt:lpstr>Présentation PowerPoint</vt:lpstr>
      <vt:lpstr>Présentation PowerPoint</vt:lpstr>
      <vt:lpstr>Présentation PowerPoint</vt:lpstr>
      <vt:lpstr>Reading a multi-samples VCF</vt:lpstr>
      <vt:lpstr>Workflow - Variant Calling</vt:lpstr>
      <vt:lpstr>Présentation PowerPoint</vt:lpstr>
      <vt:lpstr>Présentation PowerPoint</vt:lpstr>
      <vt:lpstr>Présentation PowerPoint</vt:lpstr>
      <vt:lpstr>Filtrage &amp; Annotation</vt:lpstr>
      <vt:lpstr>Workflow</vt:lpstr>
      <vt:lpstr>Workflow - Filtrage et Annotation</vt:lpstr>
      <vt:lpstr>Plan</vt:lpstr>
      <vt:lpstr>Filtres des variants</vt:lpstr>
      <vt:lpstr>SelectVariants et Hard filtering</vt:lpstr>
      <vt:lpstr>SelectVariants et Hard filtering</vt:lpstr>
      <vt:lpstr>SelectVariants et Hard filtering</vt:lpstr>
      <vt:lpstr>Intersection des résultats des variant callers</vt:lpstr>
      <vt:lpstr>Annotation des variants</vt:lpstr>
      <vt:lpstr>Annotation des variants </vt:lpstr>
      <vt:lpstr>Annotation des variants </vt:lpstr>
      <vt:lpstr>SnpEff </vt:lpstr>
      <vt:lpstr>SnpSift </vt:lpstr>
      <vt:lpstr>SnpSift </vt:lpstr>
      <vt:lpstr>Variant d’intérêt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Module 5 - Séance 3 Mapping &amp; Variant Calling</dc:title>
  <dc:creator>maiage</dc:creator>
  <cp:lastModifiedBy>maiage</cp:lastModifiedBy>
  <cp:revision>2</cp:revision>
  <dcterms:modified xsi:type="dcterms:W3CDTF">2019-02-07T08:51:25Z</dcterms:modified>
</cp:coreProperties>
</file>